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WPB</c:v>
                </c:pt>
                <c:pt idx="1">
                  <c:v>Boynton $120 Plus $25</c:v>
                </c:pt>
                <c:pt idx="2">
                  <c:v>Boca </c:v>
                </c:pt>
                <c:pt idx="3">
                  <c:v>Coral Springs </c:v>
                </c:pt>
                <c:pt idx="4">
                  <c:v>Pompano Beach</c:v>
                </c:pt>
                <c:pt idx="5">
                  <c:v>Average Broward</c:v>
                </c:pt>
                <c:pt idx="6">
                  <c:v>PBCFR MSTU</c:v>
                </c:pt>
              </c:strCache>
            </c:strRef>
          </c:cat>
          <c:val>
            <c:numRef>
              <c:f>Sheet1!$B$2:$B$8</c:f>
              <c:numCache>
                <c:formatCode>"$"#,##0_);[Red]\("$"#,##0\)</c:formatCode>
                <c:ptCount val="7"/>
                <c:pt idx="0">
                  <c:v>100</c:v>
                </c:pt>
                <c:pt idx="1">
                  <c:v>120</c:v>
                </c:pt>
                <c:pt idx="2">
                  <c:v>155</c:v>
                </c:pt>
                <c:pt idx="3">
                  <c:v>267</c:v>
                </c:pt>
                <c:pt idx="4">
                  <c:v>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C5-42F1-8E61-FE8ADB2A0C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WPB</c:v>
                </c:pt>
                <c:pt idx="1">
                  <c:v>Boynton $120 Plus $25</c:v>
                </c:pt>
                <c:pt idx="2">
                  <c:v>Boca </c:v>
                </c:pt>
                <c:pt idx="3">
                  <c:v>Coral Springs </c:v>
                </c:pt>
                <c:pt idx="4">
                  <c:v>Pompano Beach</c:v>
                </c:pt>
                <c:pt idx="5">
                  <c:v>Average Broward</c:v>
                </c:pt>
                <c:pt idx="6">
                  <c:v>PBCFR MSTU</c:v>
                </c:pt>
              </c:strCache>
            </c:strRef>
          </c:cat>
          <c:val>
            <c:numRef>
              <c:f>Sheet1!$C$2:$C$8</c:f>
              <c:numCache>
                <c:formatCode>"$"#,##0_);[Red]\("$"#,##0\)</c:formatCode>
                <c:ptCount val="7"/>
                <c:pt idx="5">
                  <c:v>342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C5-42F1-8E61-FE8ADB2A0C5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E621-4FAF-A6BE-90E3307A73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WPB</c:v>
                </c:pt>
                <c:pt idx="1">
                  <c:v>Boynton $120 Plus $25</c:v>
                </c:pt>
                <c:pt idx="2">
                  <c:v>Boca </c:v>
                </c:pt>
                <c:pt idx="3">
                  <c:v>Coral Springs </c:v>
                </c:pt>
                <c:pt idx="4">
                  <c:v>Pompano Beach</c:v>
                </c:pt>
                <c:pt idx="5">
                  <c:v>Average Broward</c:v>
                </c:pt>
                <c:pt idx="6">
                  <c:v>PBCFR MSTU</c:v>
                </c:pt>
              </c:strCache>
            </c:strRef>
          </c:cat>
          <c:val>
            <c:numRef>
              <c:f>Sheet1!$D$2:$D$8</c:f>
              <c:numCache>
                <c:formatCode>"$"#,##0_);[Red]\("$"#,##0\)</c:formatCode>
                <c:ptCount val="7"/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21-4FAF-A6BE-90E3307A73A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WPB</c:v>
                </c:pt>
                <c:pt idx="1">
                  <c:v>Boynton $120 Plus $25</c:v>
                </c:pt>
                <c:pt idx="2">
                  <c:v>Boca </c:v>
                </c:pt>
                <c:pt idx="3">
                  <c:v>Coral Springs </c:v>
                </c:pt>
                <c:pt idx="4">
                  <c:v>Pompano Beach</c:v>
                </c:pt>
                <c:pt idx="5">
                  <c:v>Average Broward</c:v>
                </c:pt>
                <c:pt idx="6">
                  <c:v>PBCFR MSTU</c:v>
                </c:pt>
              </c:strCache>
            </c:strRef>
          </c:cat>
          <c:val>
            <c:numRef>
              <c:f>Sheet1!$E$2:$E$8</c:f>
              <c:numCache>
                <c:formatCode>"$"#,##0_);[Red]\("$"#,##0\)</c:formatCode>
                <c:ptCount val="7"/>
                <c:pt idx="6" formatCode="&quot;$&quot;#,##0_);\(&quot;$&quot;#,##0\)">
                  <c:v>1681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21-4FAF-A6BE-90E3307A73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97751008"/>
        <c:axId val="697751336"/>
        <c:axId val="0"/>
      </c:bar3DChart>
      <c:catAx>
        <c:axId val="69775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7751336"/>
        <c:crosses val="autoZero"/>
        <c:auto val="1"/>
        <c:lblAlgn val="ctr"/>
        <c:lblOffset val="100"/>
        <c:noMultiLvlLbl val="0"/>
      </c:catAx>
      <c:valAx>
        <c:axId val="697751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7751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MSTU/FIRE 3.4581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MSTU!$B$1</c:f>
              <c:strCache>
                <c:ptCount val="1"/>
                <c:pt idx="0">
                  <c:v> MSTU/FIRE 3.4581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4000"/>
                    <a:satMod val="103000"/>
                    <a:lumMod val="102000"/>
                  </a:schemeClr>
                </a:gs>
                <a:gs pos="50000">
                  <a:schemeClr val="accent3">
                    <a:shade val="100000"/>
                    <a:satMod val="110000"/>
                    <a:lumMod val="100000"/>
                  </a:schemeClr>
                </a:gs>
                <a:gs pos="100000">
                  <a:schemeClr val="accent3">
                    <a:shade val="78000"/>
                    <a:satMod val="12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MSTU!$A$2:$A$19</c:f>
              <c:strCache>
                <c:ptCount val="18"/>
                <c:pt idx="0">
                  <c:v>BELLE GLADE</c:v>
                </c:pt>
                <c:pt idx="1">
                  <c:v>PAHOKEE</c:v>
                </c:pt>
                <c:pt idx="2">
                  <c:v>SOUTH BAY</c:v>
                </c:pt>
                <c:pt idx="3">
                  <c:v>LAKE CLARK SHORES</c:v>
                </c:pt>
                <c:pt idx="4">
                  <c:v>LAKE WORTH BEACH</c:v>
                </c:pt>
                <c:pt idx="5">
                  <c:v>WESTLAKE</c:v>
                </c:pt>
                <c:pt idx="6">
                  <c:v>LAKE PARK</c:v>
                </c:pt>
                <c:pt idx="7">
                  <c:v>HAVERHILL</c:v>
                </c:pt>
                <c:pt idx="8">
                  <c:v>SOUTH PALM BEACH</c:v>
                </c:pt>
                <c:pt idx="9">
                  <c:v>PALM SPRINGS</c:v>
                </c:pt>
                <c:pt idx="10">
                  <c:v>LANTANA</c:v>
                </c:pt>
                <c:pt idx="11">
                  <c:v>LOXAHATCHEE GROVES</c:v>
                </c:pt>
                <c:pt idx="12">
                  <c:v>WELLINGTON</c:v>
                </c:pt>
                <c:pt idx="13">
                  <c:v>ROYAL PALM BEACH</c:v>
                </c:pt>
                <c:pt idx="14">
                  <c:v>JUNO BEACH</c:v>
                </c:pt>
                <c:pt idx="15">
                  <c:v>UNINCORPORATED COUNTY</c:v>
                </c:pt>
                <c:pt idx="16">
                  <c:v>CLOUD LAKE</c:v>
                </c:pt>
                <c:pt idx="17">
                  <c:v>GLENRIDGE</c:v>
                </c:pt>
              </c:strCache>
            </c:strRef>
          </c:cat>
          <c:val>
            <c:numRef>
              <c:f>MSTU!$B$2:$B$19</c:f>
              <c:numCache>
                <c:formatCode>_(* #,##0.0000_);_(* \(#,##0.0000\);_(* "-"??_);_(@_)</c:formatCode>
                <c:ptCount val="18"/>
                <c:pt idx="0">
                  <c:v>3.4581</c:v>
                </c:pt>
                <c:pt idx="1">
                  <c:v>3.4581</c:v>
                </c:pt>
                <c:pt idx="2">
                  <c:v>3.4581</c:v>
                </c:pt>
                <c:pt idx="3">
                  <c:v>3.4581</c:v>
                </c:pt>
                <c:pt idx="4">
                  <c:v>3.4581</c:v>
                </c:pt>
                <c:pt idx="5">
                  <c:v>3.4581</c:v>
                </c:pt>
                <c:pt idx="6">
                  <c:v>3.4581</c:v>
                </c:pt>
                <c:pt idx="7">
                  <c:v>3.4581</c:v>
                </c:pt>
                <c:pt idx="8">
                  <c:v>3.4581</c:v>
                </c:pt>
                <c:pt idx="9">
                  <c:v>3.4581</c:v>
                </c:pt>
                <c:pt idx="10">
                  <c:v>3.4581</c:v>
                </c:pt>
                <c:pt idx="11">
                  <c:v>3.4581</c:v>
                </c:pt>
                <c:pt idx="12">
                  <c:v>3.4581</c:v>
                </c:pt>
                <c:pt idx="13">
                  <c:v>3.4581</c:v>
                </c:pt>
                <c:pt idx="14">
                  <c:v>3.4581</c:v>
                </c:pt>
                <c:pt idx="15">
                  <c:v>3.4581</c:v>
                </c:pt>
                <c:pt idx="16">
                  <c:v>3.4581</c:v>
                </c:pt>
                <c:pt idx="17">
                  <c:v>3.4581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6D-4A5A-9383-0E14CF3958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2139920"/>
        <c:axId val="532135328"/>
      </c:barChart>
      <c:catAx>
        <c:axId val="532139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135328"/>
        <c:crosses val="autoZero"/>
        <c:auto val="1"/>
        <c:lblAlgn val="ctr"/>
        <c:lblOffset val="100"/>
        <c:noMultiLvlLbl val="0"/>
      </c:catAx>
      <c:valAx>
        <c:axId val="532135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00_);_(* \(#,##0.00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139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619EB-168B-4D47-B085-4AD8120906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Boynton Beach Fire Rescue </a:t>
            </a:r>
            <a:br>
              <a:rPr lang="en-US" dirty="0"/>
            </a:br>
            <a:r>
              <a:rPr lang="en-US" dirty="0"/>
              <a:t>Fire Assessment</a:t>
            </a: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9AAEE-F95F-4F21-A00B-C400B581C3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FIRE CHIEF HUGH BRUDER - Director of Fire, Emergency Medical Services, and The Emergency Operations Center</a:t>
            </a:r>
          </a:p>
        </p:txBody>
      </p:sp>
    </p:spTree>
    <p:extLst>
      <p:ext uri="{BB962C8B-B14F-4D97-AF65-F5344CB8AC3E}">
        <p14:creationId xmlns:p14="http://schemas.microsoft.com/office/powerpoint/2010/main" val="935904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74014-781A-4E25-947E-6B67A31FC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the need for a Fire Assessment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0081B-3A90-4B34-B61A-22D0EB49D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753" y="2336872"/>
            <a:ext cx="10179423" cy="4090821"/>
          </a:xfrm>
        </p:spPr>
        <p:txBody>
          <a:bodyPr/>
          <a:lstStyle/>
          <a:p>
            <a:r>
              <a:rPr lang="en-US" dirty="0"/>
              <a:t>A non-ad valorem assessment charged on properties NOT based upon property value for the cost of providing FIRE services and improvements.</a:t>
            </a:r>
          </a:p>
          <a:p>
            <a:r>
              <a:rPr lang="en-US" dirty="0"/>
              <a:t>The purpose is to provide a </a:t>
            </a:r>
            <a:r>
              <a:rPr lang="en-US" b="1" u="sng" dirty="0"/>
              <a:t>dedicated</a:t>
            </a:r>
            <a:r>
              <a:rPr lang="en-US" dirty="0"/>
              <a:t> source of funding for: </a:t>
            </a:r>
          </a:p>
          <a:p>
            <a:pPr lvl="1"/>
            <a:r>
              <a:rPr lang="en-US" sz="2400" dirty="0"/>
              <a:t>Fire Operations</a:t>
            </a:r>
          </a:p>
          <a:p>
            <a:pPr lvl="1"/>
            <a:r>
              <a:rPr lang="en-US" sz="2400" dirty="0"/>
              <a:t>Fire Safety Education</a:t>
            </a:r>
          </a:p>
          <a:p>
            <a:pPr lvl="1"/>
            <a:r>
              <a:rPr lang="en-US" sz="2400" dirty="0"/>
              <a:t>Emergency Disaster Preparedness</a:t>
            </a:r>
          </a:p>
          <a:p>
            <a:r>
              <a:rPr lang="en-US" dirty="0"/>
              <a:t>The fees paid to the City under this program can not be used for any other purpose.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4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334B1-D086-4F85-99C4-7DD0CFD83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Projected Capital Improvements</a:t>
            </a:r>
            <a:br>
              <a:rPr lang="en-US" dirty="0"/>
            </a:br>
            <a:r>
              <a:rPr lang="en-US" sz="1800" dirty="0"/>
              <a:t>Using Proposed Fire Assessment Increase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7C817-4F1B-4B9F-BD77-9D49BFFC1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71" y="2124636"/>
            <a:ext cx="11806517" cy="454461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Replacement of Fire Station 3 ($10M)</a:t>
            </a:r>
          </a:p>
          <a:p>
            <a:pPr lvl="1"/>
            <a:r>
              <a:rPr lang="en-US" sz="2400" dirty="0"/>
              <a:t>Property acquired in 1984</a:t>
            </a:r>
          </a:p>
          <a:p>
            <a:pPr marL="0" indent="0">
              <a:buNone/>
            </a:pPr>
            <a:r>
              <a:rPr lang="en-US" b="1" dirty="0"/>
              <a:t>Renovation of the Fire/Police Marine Complex (Harvey Oyer Park) ($1.8M)</a:t>
            </a:r>
          </a:p>
          <a:p>
            <a:pPr lvl="1"/>
            <a:r>
              <a:rPr lang="en-US" sz="2400" dirty="0"/>
              <a:t> Year Built 1950</a:t>
            </a:r>
          </a:p>
          <a:p>
            <a:pPr marL="0" indent="0">
              <a:buNone/>
            </a:pPr>
            <a:r>
              <a:rPr lang="en-US" b="1" dirty="0"/>
              <a:t>Renovation of Fire Fleet/Logistics Complex (2240 S CONGRESS AVE) ($500K)</a:t>
            </a:r>
          </a:p>
          <a:p>
            <a:pPr lvl="1"/>
            <a:r>
              <a:rPr lang="en-US" sz="2400" dirty="0"/>
              <a:t>Year Built 1974</a:t>
            </a:r>
          </a:p>
          <a:p>
            <a:pPr marL="0" indent="0">
              <a:buNone/>
            </a:pPr>
            <a:r>
              <a:rPr lang="en-US" b="1" dirty="0"/>
              <a:t>Replacement of the Fire Department’s Station Recall Alerting System ($800K)</a:t>
            </a:r>
          </a:p>
          <a:p>
            <a:pPr lvl="1"/>
            <a:r>
              <a:rPr lang="en-US" sz="2400" dirty="0"/>
              <a:t>Outdated and </a:t>
            </a:r>
            <a:r>
              <a:rPr lang="en-US" sz="2400" b="1" u="sng" dirty="0"/>
              <a:t>non-serviceable</a:t>
            </a:r>
          </a:p>
          <a:p>
            <a:pPr lvl="1"/>
            <a:r>
              <a:rPr lang="en-US" sz="2400" dirty="0"/>
              <a:t> The new system is projected to decrease Emergency Response Times for citizens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3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583BC-DB5D-4DD7-A617-74E8C8DA3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Proposed Increase</a:t>
            </a:r>
            <a:br>
              <a:rPr lang="en-US" dirty="0"/>
            </a:br>
            <a:r>
              <a:rPr lang="en-US" sz="2000" dirty="0"/>
              <a:t>$25 Annually – Approximately $2.08 Per Month/Per Household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8E008-C50B-4EE8-BD37-FF674E83D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76" y="2148614"/>
            <a:ext cx="11779624" cy="4561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Current Rate                $120                    Proposed Rate                </a:t>
            </a:r>
            <a:r>
              <a:rPr lang="en-US" dirty="0"/>
              <a:t>$145</a:t>
            </a: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 algn="ctr">
              <a:buNone/>
            </a:pPr>
            <a:r>
              <a:rPr lang="en-US" sz="2800" dirty="0"/>
              <a:t>Additional Revenue   </a:t>
            </a:r>
            <a:r>
              <a:rPr lang="en-US" sz="2800" b="1" u="sng" dirty="0"/>
              <a:t>$1,465,215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555F208-0AE6-4F22-8852-583FC88C8A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184515"/>
              </p:ext>
            </p:extLst>
          </p:nvPr>
        </p:nvGraphicFramePr>
        <p:xfrm>
          <a:off x="6744749" y="2649134"/>
          <a:ext cx="4882392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50914">
                  <a:extLst>
                    <a:ext uri="{9D8B030D-6E8A-4147-A177-3AD203B41FA5}">
                      <a16:colId xmlns:a16="http://schemas.microsoft.com/office/drawing/2014/main" val="427333787"/>
                    </a:ext>
                  </a:extLst>
                </a:gridCol>
                <a:gridCol w="731478">
                  <a:extLst>
                    <a:ext uri="{9D8B030D-6E8A-4147-A177-3AD203B41FA5}">
                      <a16:colId xmlns:a16="http://schemas.microsoft.com/office/drawing/2014/main" val="2230844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Commercial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42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Industrial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734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Institutional / Nursing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58272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293E85-67F5-4F69-B1E4-3E0A68566B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890626"/>
              </p:ext>
            </p:extLst>
          </p:nvPr>
        </p:nvGraphicFramePr>
        <p:xfrm>
          <a:off x="186422" y="2649134"/>
          <a:ext cx="4754694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7810">
                  <a:extLst>
                    <a:ext uri="{9D8B030D-6E8A-4147-A177-3AD203B41FA5}">
                      <a16:colId xmlns:a16="http://schemas.microsoft.com/office/drawing/2014/main" val="2695356586"/>
                    </a:ext>
                  </a:extLst>
                </a:gridCol>
                <a:gridCol w="896884">
                  <a:extLst>
                    <a:ext uri="{9D8B030D-6E8A-4147-A177-3AD203B41FA5}">
                      <a16:colId xmlns:a16="http://schemas.microsoft.com/office/drawing/2014/main" val="3937435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Commercial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668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Industrial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03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Institutional / Nursing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64149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AE5D43-D0B7-446A-A5AF-1AFB1D999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820201"/>
              </p:ext>
            </p:extLst>
          </p:nvPr>
        </p:nvGraphicFramePr>
        <p:xfrm>
          <a:off x="2290195" y="3882316"/>
          <a:ext cx="6736359" cy="1955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3908">
                  <a:extLst>
                    <a:ext uri="{9D8B030D-6E8A-4147-A177-3AD203B41FA5}">
                      <a16:colId xmlns:a16="http://schemas.microsoft.com/office/drawing/2014/main" val="1194919765"/>
                    </a:ext>
                  </a:extLst>
                </a:gridCol>
                <a:gridCol w="1828032">
                  <a:extLst>
                    <a:ext uri="{9D8B030D-6E8A-4147-A177-3AD203B41FA5}">
                      <a16:colId xmlns:a16="http://schemas.microsoft.com/office/drawing/2014/main" val="4233296621"/>
                    </a:ext>
                  </a:extLst>
                </a:gridCol>
                <a:gridCol w="2424419">
                  <a:extLst>
                    <a:ext uri="{9D8B030D-6E8A-4147-A177-3AD203B41FA5}">
                      <a16:colId xmlns:a16="http://schemas.microsoft.com/office/drawing/2014/main" val="8071176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   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              Proposed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804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Gross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$8,354,138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$10,091,146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98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Exempt/Buy 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$1,082,210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 $1,304,047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556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Net Revenue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$7,271,929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 $8,787,142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121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861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96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F1AB2-8EDE-402D-9AA8-684E15B6A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$25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F5E5A-9EA5-4C9C-B5DE-5E5A7A3E3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59" y="2070846"/>
            <a:ext cx="10851776" cy="450476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calculation based on the projected cost (Capital Improvements) along with the City’s financial rating to fund the projects over a 15-year loan term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Cost analysis showed </a:t>
            </a:r>
            <a:r>
              <a:rPr lang="en-US" b="1" dirty="0"/>
              <a:t>a 10-15% </a:t>
            </a:r>
            <a:r>
              <a:rPr lang="en-US" dirty="0"/>
              <a:t>or more savings vs. implementing a Bond, which equates to a cumulative </a:t>
            </a:r>
            <a:r>
              <a:rPr lang="en-US" sz="2600" b="1" u="sng" dirty="0"/>
              <a:t>$1.5-2 million dollars a year savings</a:t>
            </a:r>
          </a:p>
          <a:p>
            <a:pPr marL="0" indent="0">
              <a:buNone/>
            </a:pPr>
            <a:endParaRPr lang="en-US" sz="2600" b="1" u="sng" dirty="0"/>
          </a:p>
          <a:p>
            <a:pPr marL="0" indent="0">
              <a:buNone/>
            </a:pPr>
            <a:r>
              <a:rPr lang="en-US" dirty="0"/>
              <a:t>Frees up CIP funds for other needed City-initiated infrastructure projects     (Approx. $13.1 million)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increased revenue would immediately finance the proposed projects with no expected delays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Boynton Beach will continue to be the 2</a:t>
            </a:r>
            <a:r>
              <a:rPr lang="en-US" baseline="30000" dirty="0"/>
              <a:t>nd</a:t>
            </a:r>
            <a:r>
              <a:rPr lang="en-US" dirty="0"/>
              <a:t> Lowest Municipality in Palm Beach and Broward Counties in Fire Assessment Fees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93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33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22996-7384-42F3-9D46-9C1026A5E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Assessment Fee Comparison By Municipality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F2E4D2B7-E70A-4231-AF54-CDF8545190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170255"/>
              </p:ext>
            </p:extLst>
          </p:nvPr>
        </p:nvGraphicFramePr>
        <p:xfrm>
          <a:off x="597443" y="1834166"/>
          <a:ext cx="9613900" cy="3362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6DBA289-CC5A-41C0-8A07-0924E50FDD9F}"/>
              </a:ext>
            </a:extLst>
          </p:cNvPr>
          <p:cNvSpPr txBox="1"/>
          <p:nvPr/>
        </p:nvSpPr>
        <p:spPr>
          <a:xfrm>
            <a:off x="5487251" y="5196348"/>
            <a:ext cx="59787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i="1" dirty="0"/>
              <a:t>PBCFR MSTU (TAX) Based on a Residential taxable value of $486,308 </a:t>
            </a:r>
            <a:r>
              <a:rPr lang="en-US" sz="1200" i="1" dirty="0"/>
              <a:t>(average PBC home value July 2024 – selected most conservative average)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i="1" dirty="0"/>
              <a:t>The average cost of a home in Boynton Beach is $391,000       </a:t>
            </a:r>
            <a:r>
              <a:rPr lang="en-US" sz="1200" i="1" dirty="0"/>
              <a:t>(</a:t>
            </a:r>
            <a:r>
              <a:rPr lang="en-US" sz="1200" b="1" i="1" u="sng" dirty="0"/>
              <a:t>MEDIAN SALE PRICE </a:t>
            </a:r>
            <a:r>
              <a:rPr lang="en-US" sz="1200" i="1" dirty="0"/>
              <a:t>OF  33425, 33426, 33435, 33436, 33437)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200" i="1" dirty="0"/>
          </a:p>
          <a:p>
            <a:pPr algn="r"/>
            <a:r>
              <a:rPr lang="en-US" sz="1200" i="1" dirty="0"/>
              <a:t>***according to Zillow July 2024</a:t>
            </a:r>
          </a:p>
        </p:txBody>
      </p:sp>
    </p:spTree>
    <p:extLst>
      <p:ext uri="{BB962C8B-B14F-4D97-AF65-F5344CB8AC3E}">
        <p14:creationId xmlns:p14="http://schemas.microsoft.com/office/powerpoint/2010/main" val="3282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DE355-8F87-4BD0-9184-07674D346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753228"/>
            <a:ext cx="10596282" cy="1080938"/>
          </a:xfrm>
        </p:spPr>
        <p:txBody>
          <a:bodyPr/>
          <a:lstStyle/>
          <a:p>
            <a:pPr algn="ctr"/>
            <a:r>
              <a:rPr lang="en-US" dirty="0"/>
              <a:t>Municipal Service Taxing Unit (MSTU)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4E2CD6-A3DB-46D8-8DC9-2CC39BD470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852304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3671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332E5-73FF-4048-BA77-2649E5CCE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7083090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447</TotalTime>
  <Words>443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</vt:lpstr>
      <vt:lpstr>Berlin</vt:lpstr>
      <vt:lpstr>Boynton Beach Fire Rescue  Fire Assessment</vt:lpstr>
      <vt:lpstr>Why the need for a Fire Assessment </vt:lpstr>
      <vt:lpstr>Projected Capital Improvements Using Proposed Fire Assessment Increase</vt:lpstr>
      <vt:lpstr>Proposed Increase $25 Annually – Approximately $2.08 Per Month/Per Household</vt:lpstr>
      <vt:lpstr>Why $25</vt:lpstr>
      <vt:lpstr>Fire Assessment Fee Comparison By Municipality</vt:lpstr>
      <vt:lpstr>Municipal Service Taxing Unit (MSTU)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Boynton Beach Fire Rescue  Fire Assessment</dc:title>
  <dc:creator>Salame, Georgio</dc:creator>
  <cp:lastModifiedBy>Salame, Georgio</cp:lastModifiedBy>
  <cp:revision>37</cp:revision>
  <dcterms:created xsi:type="dcterms:W3CDTF">2024-07-05T12:03:04Z</dcterms:created>
  <dcterms:modified xsi:type="dcterms:W3CDTF">2024-07-08T13:04:55Z</dcterms:modified>
</cp:coreProperties>
</file>