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9" r:id="rId1"/>
  </p:sldMasterIdLst>
  <p:notesMasterIdLst>
    <p:notesMasterId r:id="rId18"/>
  </p:notesMasterIdLst>
  <p:handoutMasterIdLst>
    <p:handoutMasterId r:id="rId19"/>
  </p:handoutMasterIdLst>
  <p:sldIdLst>
    <p:sldId id="445" r:id="rId2"/>
    <p:sldId id="476" r:id="rId3"/>
    <p:sldId id="3927" r:id="rId4"/>
    <p:sldId id="3972" r:id="rId5"/>
    <p:sldId id="3973" r:id="rId6"/>
    <p:sldId id="446" r:id="rId7"/>
    <p:sldId id="447" r:id="rId8"/>
    <p:sldId id="3974" r:id="rId9"/>
    <p:sldId id="450" r:id="rId10"/>
    <p:sldId id="3975" r:id="rId11"/>
    <p:sldId id="3976" r:id="rId12"/>
    <p:sldId id="455" r:id="rId13"/>
    <p:sldId id="457" r:id="rId14"/>
    <p:sldId id="3977" r:id="rId15"/>
    <p:sldId id="452" r:id="rId16"/>
    <p:sldId id="3966"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53"/>
    <a:srgbClr val="10455E"/>
    <a:srgbClr val="002753"/>
    <a:srgbClr val="0F435B"/>
    <a:srgbClr val="046299"/>
    <a:srgbClr val="42AED8"/>
    <a:srgbClr val="002754"/>
    <a:srgbClr val="156082"/>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5859" autoAdjust="0"/>
  </p:normalViewPr>
  <p:slideViewPr>
    <p:cSldViewPr>
      <p:cViewPr varScale="1">
        <p:scale>
          <a:sx n="88" d="100"/>
          <a:sy n="88" d="100"/>
        </p:scale>
        <p:origin x="23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14EA17-3C62-435E-B18D-5C7EB122E4F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349299C-8DDC-4FA5-9209-078715C857D5}">
      <dgm:prSet custT="1"/>
      <dgm:spPr/>
      <dgm:t>
        <a:bodyPr/>
        <a:lstStyle/>
        <a:p>
          <a:pPr>
            <a:lnSpc>
              <a:spcPct val="100000"/>
            </a:lnSpc>
          </a:pPr>
          <a:r>
            <a:rPr lang="en-US" sz="2200" dirty="0">
              <a:solidFill>
                <a:srgbClr val="002653"/>
              </a:solidFill>
            </a:rPr>
            <a:t>Department of Commerce Florida's Land Planning Agency </a:t>
          </a:r>
        </a:p>
      </dgm:t>
    </dgm:pt>
    <dgm:pt modelId="{7E14FC95-8AA9-4631-AFD3-4CEE2385ECF0}" type="parTrans" cxnId="{4F3C2F36-075E-4504-9A2E-5B278D9287E3}">
      <dgm:prSet/>
      <dgm:spPr/>
      <dgm:t>
        <a:bodyPr/>
        <a:lstStyle/>
        <a:p>
          <a:endParaRPr lang="en-US"/>
        </a:p>
      </dgm:t>
    </dgm:pt>
    <dgm:pt modelId="{83AA6F90-5B0A-4E76-A40E-CBEE01C5F65B}" type="sibTrans" cxnId="{4F3C2F36-075E-4504-9A2E-5B278D9287E3}">
      <dgm:prSet/>
      <dgm:spPr/>
      <dgm:t>
        <a:bodyPr/>
        <a:lstStyle/>
        <a:p>
          <a:endParaRPr lang="en-US"/>
        </a:p>
      </dgm:t>
    </dgm:pt>
    <dgm:pt modelId="{30FDF5A5-5247-4211-A18E-A5F9D4EB9A31}">
      <dgm:prSet custT="1"/>
      <dgm:spPr/>
      <dgm:t>
        <a:bodyPr/>
        <a:lstStyle/>
        <a:p>
          <a:pPr>
            <a:lnSpc>
              <a:spcPct val="100000"/>
            </a:lnSpc>
          </a:pPr>
          <a:r>
            <a:rPr lang="en-US" sz="2200" dirty="0">
              <a:solidFill>
                <a:srgbClr val="002653"/>
              </a:solidFill>
            </a:rPr>
            <a:t>Responsible for Guiding the State's Growth and Development</a:t>
          </a:r>
        </a:p>
      </dgm:t>
    </dgm:pt>
    <dgm:pt modelId="{76B63E3E-3021-434A-B12B-2E1F64AA11EF}" type="parTrans" cxnId="{AF701620-96FD-4496-A130-CDB1F267E9C8}">
      <dgm:prSet/>
      <dgm:spPr/>
      <dgm:t>
        <a:bodyPr/>
        <a:lstStyle/>
        <a:p>
          <a:endParaRPr lang="en-US"/>
        </a:p>
      </dgm:t>
    </dgm:pt>
    <dgm:pt modelId="{7F6E63A6-DE87-4EEC-8D1F-1DD89748F6FA}" type="sibTrans" cxnId="{AF701620-96FD-4496-A130-CDB1F267E9C8}">
      <dgm:prSet/>
      <dgm:spPr/>
      <dgm:t>
        <a:bodyPr/>
        <a:lstStyle/>
        <a:p>
          <a:endParaRPr lang="en-US"/>
        </a:p>
      </dgm:t>
    </dgm:pt>
    <dgm:pt modelId="{9F6A18FA-48D8-460B-9340-0C6E679C1792}" type="pres">
      <dgm:prSet presAssocID="{2414EA17-3C62-435E-B18D-5C7EB122E4FE}" presName="root" presStyleCnt="0">
        <dgm:presLayoutVars>
          <dgm:dir/>
          <dgm:resizeHandles val="exact"/>
        </dgm:presLayoutVars>
      </dgm:prSet>
      <dgm:spPr/>
    </dgm:pt>
    <dgm:pt modelId="{A1C13182-4375-424B-BF34-DB7F4BA4F429}" type="pres">
      <dgm:prSet presAssocID="{E349299C-8DDC-4FA5-9209-078715C857D5}" presName="compNode" presStyleCnt="0"/>
      <dgm:spPr/>
    </dgm:pt>
    <dgm:pt modelId="{F015D32A-56F8-43CA-9C03-A2D0ED23159E}" type="pres">
      <dgm:prSet presAssocID="{E349299C-8DDC-4FA5-9209-078715C857D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ker"/>
        </a:ext>
      </dgm:extLst>
    </dgm:pt>
    <dgm:pt modelId="{19C74073-E61C-406F-823C-2AA38CDB424D}" type="pres">
      <dgm:prSet presAssocID="{E349299C-8DDC-4FA5-9209-078715C857D5}" presName="spaceRect" presStyleCnt="0"/>
      <dgm:spPr/>
    </dgm:pt>
    <dgm:pt modelId="{273B52DB-A88B-4498-BE6E-63D415B12FDB}" type="pres">
      <dgm:prSet presAssocID="{E349299C-8DDC-4FA5-9209-078715C857D5}" presName="textRect" presStyleLbl="revTx" presStyleIdx="0" presStyleCnt="2">
        <dgm:presLayoutVars>
          <dgm:chMax val="1"/>
          <dgm:chPref val="1"/>
        </dgm:presLayoutVars>
      </dgm:prSet>
      <dgm:spPr/>
    </dgm:pt>
    <dgm:pt modelId="{B34121F5-156F-4998-BD73-64B964E4C841}" type="pres">
      <dgm:prSet presAssocID="{83AA6F90-5B0A-4E76-A40E-CBEE01C5F65B}" presName="sibTrans" presStyleCnt="0"/>
      <dgm:spPr/>
    </dgm:pt>
    <dgm:pt modelId="{CD0BFC4D-3F44-4D52-AC02-8F5F9D243ECB}" type="pres">
      <dgm:prSet presAssocID="{30FDF5A5-5247-4211-A18E-A5F9D4EB9A31}" presName="compNode" presStyleCnt="0"/>
      <dgm:spPr/>
    </dgm:pt>
    <dgm:pt modelId="{81C00793-02E0-4FB5-AC7E-E32638F25056}" type="pres">
      <dgm:prSet presAssocID="{30FDF5A5-5247-4211-A18E-A5F9D4EB9A3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pward trend"/>
        </a:ext>
      </dgm:extLst>
    </dgm:pt>
    <dgm:pt modelId="{F5F2F85E-EC5D-478F-94D3-8F44D908E79B}" type="pres">
      <dgm:prSet presAssocID="{30FDF5A5-5247-4211-A18E-A5F9D4EB9A31}" presName="spaceRect" presStyleCnt="0"/>
      <dgm:spPr/>
    </dgm:pt>
    <dgm:pt modelId="{E8183B85-E813-4B6D-9568-A7BEA238E414}" type="pres">
      <dgm:prSet presAssocID="{30FDF5A5-5247-4211-A18E-A5F9D4EB9A31}" presName="textRect" presStyleLbl="revTx" presStyleIdx="1" presStyleCnt="2" custScaleX="145135">
        <dgm:presLayoutVars>
          <dgm:chMax val="1"/>
          <dgm:chPref val="1"/>
        </dgm:presLayoutVars>
      </dgm:prSet>
      <dgm:spPr/>
    </dgm:pt>
  </dgm:ptLst>
  <dgm:cxnLst>
    <dgm:cxn modelId="{AF701620-96FD-4496-A130-CDB1F267E9C8}" srcId="{2414EA17-3C62-435E-B18D-5C7EB122E4FE}" destId="{30FDF5A5-5247-4211-A18E-A5F9D4EB9A31}" srcOrd="1" destOrd="0" parTransId="{76B63E3E-3021-434A-B12B-2E1F64AA11EF}" sibTransId="{7F6E63A6-DE87-4EEC-8D1F-1DD89748F6FA}"/>
    <dgm:cxn modelId="{4F3C2F36-075E-4504-9A2E-5B278D9287E3}" srcId="{2414EA17-3C62-435E-B18D-5C7EB122E4FE}" destId="{E349299C-8DDC-4FA5-9209-078715C857D5}" srcOrd="0" destOrd="0" parTransId="{7E14FC95-8AA9-4631-AFD3-4CEE2385ECF0}" sibTransId="{83AA6F90-5B0A-4E76-A40E-CBEE01C5F65B}"/>
    <dgm:cxn modelId="{4BBE9646-506D-4AD1-8EE8-F2943D954AC7}" type="presOf" srcId="{30FDF5A5-5247-4211-A18E-A5F9D4EB9A31}" destId="{E8183B85-E813-4B6D-9568-A7BEA238E414}" srcOrd="0" destOrd="0" presId="urn:microsoft.com/office/officeart/2018/2/layout/IconLabelList"/>
    <dgm:cxn modelId="{75397F71-6D33-48C6-844E-5BE04F6DCDEA}" type="presOf" srcId="{2414EA17-3C62-435E-B18D-5C7EB122E4FE}" destId="{9F6A18FA-48D8-460B-9340-0C6E679C1792}" srcOrd="0" destOrd="0" presId="urn:microsoft.com/office/officeart/2018/2/layout/IconLabelList"/>
    <dgm:cxn modelId="{6C0F99B3-C8F3-41FF-A080-FBCDDB962ECC}" type="presOf" srcId="{E349299C-8DDC-4FA5-9209-078715C857D5}" destId="{273B52DB-A88B-4498-BE6E-63D415B12FDB}" srcOrd="0" destOrd="0" presId="urn:microsoft.com/office/officeart/2018/2/layout/IconLabelList"/>
    <dgm:cxn modelId="{CD8F0920-1F53-4D6D-9C46-6D92DDDC7B2C}" type="presParOf" srcId="{9F6A18FA-48D8-460B-9340-0C6E679C1792}" destId="{A1C13182-4375-424B-BF34-DB7F4BA4F429}" srcOrd="0" destOrd="0" presId="urn:microsoft.com/office/officeart/2018/2/layout/IconLabelList"/>
    <dgm:cxn modelId="{D575B3DB-3087-405E-9DA3-4F54739D9546}" type="presParOf" srcId="{A1C13182-4375-424B-BF34-DB7F4BA4F429}" destId="{F015D32A-56F8-43CA-9C03-A2D0ED23159E}" srcOrd="0" destOrd="0" presId="urn:microsoft.com/office/officeart/2018/2/layout/IconLabelList"/>
    <dgm:cxn modelId="{B70EAC9D-A58A-4FC6-8CEE-C6341A114C8D}" type="presParOf" srcId="{A1C13182-4375-424B-BF34-DB7F4BA4F429}" destId="{19C74073-E61C-406F-823C-2AA38CDB424D}" srcOrd="1" destOrd="0" presId="urn:microsoft.com/office/officeart/2018/2/layout/IconLabelList"/>
    <dgm:cxn modelId="{4272FCA5-5126-436C-A19F-40ADDF364BC5}" type="presParOf" srcId="{A1C13182-4375-424B-BF34-DB7F4BA4F429}" destId="{273B52DB-A88B-4498-BE6E-63D415B12FDB}" srcOrd="2" destOrd="0" presId="urn:microsoft.com/office/officeart/2018/2/layout/IconLabelList"/>
    <dgm:cxn modelId="{56B7B8C4-C147-46DC-B0EC-4EF70A47BF5D}" type="presParOf" srcId="{9F6A18FA-48D8-460B-9340-0C6E679C1792}" destId="{B34121F5-156F-4998-BD73-64B964E4C841}" srcOrd="1" destOrd="0" presId="urn:microsoft.com/office/officeart/2018/2/layout/IconLabelList"/>
    <dgm:cxn modelId="{518E6915-C087-4943-8CB5-CF313A390A29}" type="presParOf" srcId="{9F6A18FA-48D8-460B-9340-0C6E679C1792}" destId="{CD0BFC4D-3F44-4D52-AC02-8F5F9D243ECB}" srcOrd="2" destOrd="0" presId="urn:microsoft.com/office/officeart/2018/2/layout/IconLabelList"/>
    <dgm:cxn modelId="{F4ACFEE4-4C79-415B-8270-C8F4C40CF244}" type="presParOf" srcId="{CD0BFC4D-3F44-4D52-AC02-8F5F9D243ECB}" destId="{81C00793-02E0-4FB5-AC7E-E32638F25056}" srcOrd="0" destOrd="0" presId="urn:microsoft.com/office/officeart/2018/2/layout/IconLabelList"/>
    <dgm:cxn modelId="{7D9E5E9A-5897-4132-867B-7ABCEACFDB23}" type="presParOf" srcId="{CD0BFC4D-3F44-4D52-AC02-8F5F9D243ECB}" destId="{F5F2F85E-EC5D-478F-94D3-8F44D908E79B}" srcOrd="1" destOrd="0" presId="urn:microsoft.com/office/officeart/2018/2/layout/IconLabelList"/>
    <dgm:cxn modelId="{211CA279-9A2C-4CBB-964C-71BF08BC189F}" type="presParOf" srcId="{CD0BFC4D-3F44-4D52-AC02-8F5F9D243ECB}" destId="{E8183B85-E813-4B6D-9568-A7BEA238E41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8A1CCF-2E7E-4575-BA4D-A1DC2E9CA4B3}"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8C138E85-60D1-469E-B361-49616E0A1E17}">
      <dgm:prSet custT="1"/>
      <dgm:spPr/>
      <dgm:t>
        <a:bodyPr/>
        <a:lstStyle/>
        <a:p>
          <a:pPr algn="l"/>
          <a:r>
            <a:rPr lang="en-US" sz="1700" dirty="0"/>
            <a:t>Plans strategically and responsibly to balance growth with long-term livability, environmental health, and economic stability.</a:t>
          </a:r>
        </a:p>
      </dgm:t>
    </dgm:pt>
    <dgm:pt modelId="{AED9F385-4681-4D38-ABD7-B502C4EF09EB}" type="parTrans" cxnId="{3B8FA74C-EE47-4FFA-8467-E97AB343BB59}">
      <dgm:prSet/>
      <dgm:spPr/>
      <dgm:t>
        <a:bodyPr/>
        <a:lstStyle/>
        <a:p>
          <a:endParaRPr lang="en-US"/>
        </a:p>
      </dgm:t>
    </dgm:pt>
    <dgm:pt modelId="{3AE05973-B9D0-4945-B5BF-E070A5EEAA7B}" type="sibTrans" cxnId="{3B8FA74C-EE47-4FFA-8467-E97AB343BB59}">
      <dgm:prSet/>
      <dgm:spPr/>
      <dgm:t>
        <a:bodyPr/>
        <a:lstStyle/>
        <a:p>
          <a:endParaRPr lang="en-US"/>
        </a:p>
      </dgm:t>
    </dgm:pt>
    <dgm:pt modelId="{CB95F2F0-97D5-4168-A448-5261B6311276}">
      <dgm:prSet/>
      <dgm:spPr/>
      <dgm:t>
        <a:bodyPr/>
        <a:lstStyle/>
        <a:p>
          <a:r>
            <a:rPr lang="en-US" dirty="0"/>
            <a:t>Encourages compact, mixed-use development that reduces sprawl and preserves open land.</a:t>
          </a:r>
        </a:p>
      </dgm:t>
    </dgm:pt>
    <dgm:pt modelId="{917FDB94-E296-4650-9543-CBAF71980B94}" type="parTrans" cxnId="{534D5B80-2BA4-4330-B9A9-AB878121B1CF}">
      <dgm:prSet/>
      <dgm:spPr/>
      <dgm:t>
        <a:bodyPr/>
        <a:lstStyle/>
        <a:p>
          <a:endParaRPr lang="en-US"/>
        </a:p>
      </dgm:t>
    </dgm:pt>
    <dgm:pt modelId="{75536C8F-7C06-4A66-90A5-DAFBC80EE7EB}" type="sibTrans" cxnId="{534D5B80-2BA4-4330-B9A9-AB878121B1CF}">
      <dgm:prSet/>
      <dgm:spPr/>
      <dgm:t>
        <a:bodyPr/>
        <a:lstStyle/>
        <a:p>
          <a:endParaRPr lang="en-US"/>
        </a:p>
      </dgm:t>
    </dgm:pt>
    <dgm:pt modelId="{A4655096-9013-4E1A-8EE9-4FA5F0EC7979}">
      <dgm:prSet/>
      <dgm:spPr/>
      <dgm:t>
        <a:bodyPr/>
        <a:lstStyle/>
        <a:p>
          <a:r>
            <a:rPr lang="en-US" dirty="0"/>
            <a:t>Supports all residents with access to services, housing, and transportation, regardless of income or background.</a:t>
          </a:r>
        </a:p>
      </dgm:t>
    </dgm:pt>
    <dgm:pt modelId="{9CBE8A83-6D7A-4DEC-92D5-AFE0CE4CFCED}" type="parTrans" cxnId="{6F7645E2-277E-4281-908C-F0C3B0E1CC79}">
      <dgm:prSet/>
      <dgm:spPr/>
      <dgm:t>
        <a:bodyPr/>
        <a:lstStyle/>
        <a:p>
          <a:endParaRPr lang="en-US"/>
        </a:p>
      </dgm:t>
    </dgm:pt>
    <dgm:pt modelId="{F015FC22-65B4-47C5-B40E-145E486BE460}" type="sibTrans" cxnId="{6F7645E2-277E-4281-908C-F0C3B0E1CC79}">
      <dgm:prSet/>
      <dgm:spPr/>
      <dgm:t>
        <a:bodyPr/>
        <a:lstStyle/>
        <a:p>
          <a:endParaRPr lang="en-US"/>
        </a:p>
      </dgm:t>
    </dgm:pt>
    <dgm:pt modelId="{F19E8D0A-A23C-4A79-A941-B2D0CB5844B2}">
      <dgm:prSet/>
      <dgm:spPr/>
      <dgm:t>
        <a:bodyPr/>
        <a:lstStyle/>
        <a:p>
          <a:r>
            <a:rPr lang="en-US" dirty="0"/>
            <a:t>Minimizes waste and energy use, and invests in renewable or low-impact infrastructure.</a:t>
          </a:r>
        </a:p>
      </dgm:t>
    </dgm:pt>
    <dgm:pt modelId="{756E1E7B-2890-4292-99C5-1664DE48F3C8}" type="parTrans" cxnId="{CE799753-E573-48CC-8511-3DAF6A2099D5}">
      <dgm:prSet/>
      <dgm:spPr/>
      <dgm:t>
        <a:bodyPr/>
        <a:lstStyle/>
        <a:p>
          <a:endParaRPr lang="en-US"/>
        </a:p>
      </dgm:t>
    </dgm:pt>
    <dgm:pt modelId="{680D4AB8-70A5-449A-A72B-F172C901BDD9}" type="sibTrans" cxnId="{CE799753-E573-48CC-8511-3DAF6A2099D5}">
      <dgm:prSet/>
      <dgm:spPr/>
      <dgm:t>
        <a:bodyPr/>
        <a:lstStyle/>
        <a:p>
          <a:endParaRPr lang="en-US"/>
        </a:p>
      </dgm:t>
    </dgm:pt>
    <dgm:pt modelId="{F0ABB42F-5214-4125-AB13-AC340636145A}" type="pres">
      <dgm:prSet presAssocID="{3C8A1CCF-2E7E-4575-BA4D-A1DC2E9CA4B3}" presName="root" presStyleCnt="0">
        <dgm:presLayoutVars>
          <dgm:dir/>
          <dgm:resizeHandles val="exact"/>
        </dgm:presLayoutVars>
      </dgm:prSet>
      <dgm:spPr/>
    </dgm:pt>
    <dgm:pt modelId="{14C9A074-A39A-42F9-9608-E79F85A9241C}" type="pres">
      <dgm:prSet presAssocID="{8C138E85-60D1-469E-B361-49616E0A1E17}" presName="compNode" presStyleCnt="0"/>
      <dgm:spPr/>
    </dgm:pt>
    <dgm:pt modelId="{A8984808-BBE7-41F5-9D53-425E4E71CDA7}" type="pres">
      <dgm:prSet presAssocID="{8C138E85-60D1-469E-B361-49616E0A1E17}" presName="bgRect" presStyleLbl="bgShp" presStyleIdx="0" presStyleCnt="4" custLinFactNeighborX="-5573" custLinFactNeighborY="-306"/>
      <dgm:spPr/>
    </dgm:pt>
    <dgm:pt modelId="{21FC974E-5A7D-4B28-8426-6087229398D4}" type="pres">
      <dgm:prSet presAssocID="{8C138E85-60D1-469E-B361-49616E0A1E1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vocado"/>
        </a:ext>
      </dgm:extLst>
    </dgm:pt>
    <dgm:pt modelId="{08906346-255B-4722-9601-371BD2BEFC53}" type="pres">
      <dgm:prSet presAssocID="{8C138E85-60D1-469E-B361-49616E0A1E17}" presName="spaceRect" presStyleCnt="0"/>
      <dgm:spPr/>
    </dgm:pt>
    <dgm:pt modelId="{03814B5C-B6A3-4C2E-930F-7CAF7EC86799}" type="pres">
      <dgm:prSet presAssocID="{8C138E85-60D1-469E-B361-49616E0A1E17}" presName="parTx" presStyleLbl="revTx" presStyleIdx="0" presStyleCnt="4">
        <dgm:presLayoutVars>
          <dgm:chMax val="0"/>
          <dgm:chPref val="0"/>
        </dgm:presLayoutVars>
      </dgm:prSet>
      <dgm:spPr/>
    </dgm:pt>
    <dgm:pt modelId="{D0E10E85-B651-4FEC-8D39-1905228C464C}" type="pres">
      <dgm:prSet presAssocID="{3AE05973-B9D0-4945-B5BF-E070A5EEAA7B}" presName="sibTrans" presStyleCnt="0"/>
      <dgm:spPr/>
    </dgm:pt>
    <dgm:pt modelId="{F827650C-7BF9-4923-8DB9-781E449DFC08}" type="pres">
      <dgm:prSet presAssocID="{CB95F2F0-97D5-4168-A448-5261B6311276}" presName="compNode" presStyleCnt="0"/>
      <dgm:spPr/>
    </dgm:pt>
    <dgm:pt modelId="{4BC4902A-76B0-4FC6-8169-3F8AD97B9428}" type="pres">
      <dgm:prSet presAssocID="{CB95F2F0-97D5-4168-A448-5261B6311276}" presName="bgRect" presStyleLbl="bgShp" presStyleIdx="1" presStyleCnt="4"/>
      <dgm:spPr/>
    </dgm:pt>
    <dgm:pt modelId="{2FC182ED-80A0-4B40-8CAB-2F31AAB77C4D}" type="pres">
      <dgm:prSet presAssocID="{CB95F2F0-97D5-4168-A448-5261B631127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est scene"/>
        </a:ext>
      </dgm:extLst>
    </dgm:pt>
    <dgm:pt modelId="{62773938-F9C3-4C27-BEF4-19D6F74A5609}" type="pres">
      <dgm:prSet presAssocID="{CB95F2F0-97D5-4168-A448-5261B6311276}" presName="spaceRect" presStyleCnt="0"/>
      <dgm:spPr/>
    </dgm:pt>
    <dgm:pt modelId="{9E86F829-A36D-4B72-B376-349FC80DB4B2}" type="pres">
      <dgm:prSet presAssocID="{CB95F2F0-97D5-4168-A448-5261B6311276}" presName="parTx" presStyleLbl="revTx" presStyleIdx="1" presStyleCnt="4">
        <dgm:presLayoutVars>
          <dgm:chMax val="0"/>
          <dgm:chPref val="0"/>
        </dgm:presLayoutVars>
      </dgm:prSet>
      <dgm:spPr/>
    </dgm:pt>
    <dgm:pt modelId="{17612368-DE89-4914-8A14-E049536CCEE9}" type="pres">
      <dgm:prSet presAssocID="{75536C8F-7C06-4A66-90A5-DAFBC80EE7EB}" presName="sibTrans" presStyleCnt="0"/>
      <dgm:spPr/>
    </dgm:pt>
    <dgm:pt modelId="{CDAC228B-7444-4FB4-A01E-ACF27EC50F7D}" type="pres">
      <dgm:prSet presAssocID="{A4655096-9013-4E1A-8EE9-4FA5F0EC7979}" presName="compNode" presStyleCnt="0"/>
      <dgm:spPr/>
    </dgm:pt>
    <dgm:pt modelId="{0C3D5589-E3F7-42CD-AD93-7BBE5D84C910}" type="pres">
      <dgm:prSet presAssocID="{A4655096-9013-4E1A-8EE9-4FA5F0EC7979}" presName="bgRect" presStyleLbl="bgShp" presStyleIdx="2" presStyleCnt="4"/>
      <dgm:spPr/>
    </dgm:pt>
    <dgm:pt modelId="{C2162124-784F-45DD-A939-8FDA9954F451}" type="pres">
      <dgm:prSet presAssocID="{A4655096-9013-4E1A-8EE9-4FA5F0EC797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urban scene"/>
        </a:ext>
      </dgm:extLst>
    </dgm:pt>
    <dgm:pt modelId="{8120C976-EE6E-46F1-AAF4-F856EE3949EA}" type="pres">
      <dgm:prSet presAssocID="{A4655096-9013-4E1A-8EE9-4FA5F0EC7979}" presName="spaceRect" presStyleCnt="0"/>
      <dgm:spPr/>
    </dgm:pt>
    <dgm:pt modelId="{033CD7FC-E7EE-4C86-A268-9BF35BC0563C}" type="pres">
      <dgm:prSet presAssocID="{A4655096-9013-4E1A-8EE9-4FA5F0EC7979}" presName="parTx" presStyleLbl="revTx" presStyleIdx="2" presStyleCnt="4">
        <dgm:presLayoutVars>
          <dgm:chMax val="0"/>
          <dgm:chPref val="0"/>
        </dgm:presLayoutVars>
      </dgm:prSet>
      <dgm:spPr/>
    </dgm:pt>
    <dgm:pt modelId="{AA359E96-8748-4FD5-9E13-BEF1F9BDA819}" type="pres">
      <dgm:prSet presAssocID="{F015FC22-65B4-47C5-B40E-145E486BE460}" presName="sibTrans" presStyleCnt="0"/>
      <dgm:spPr/>
    </dgm:pt>
    <dgm:pt modelId="{4554CB40-B766-4320-9C9F-A2AC724D57CE}" type="pres">
      <dgm:prSet presAssocID="{F19E8D0A-A23C-4A79-A941-B2D0CB5844B2}" presName="compNode" presStyleCnt="0"/>
      <dgm:spPr/>
    </dgm:pt>
    <dgm:pt modelId="{C91A4C09-733F-4B8F-8B0D-4AA86E1BF083}" type="pres">
      <dgm:prSet presAssocID="{F19E8D0A-A23C-4A79-A941-B2D0CB5844B2}" presName="bgRect" presStyleLbl="bgShp" presStyleIdx="3" presStyleCnt="4"/>
      <dgm:spPr/>
    </dgm:pt>
    <dgm:pt modelId="{0C3635B1-753D-4F53-AA46-B0090F92731C}" type="pres">
      <dgm:prSet presAssocID="{F19E8D0A-A23C-4A79-A941-B2D0CB5844B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stainability"/>
        </a:ext>
      </dgm:extLst>
    </dgm:pt>
    <dgm:pt modelId="{2B6C0A45-8FC0-41D7-82C7-D6F416DA4459}" type="pres">
      <dgm:prSet presAssocID="{F19E8D0A-A23C-4A79-A941-B2D0CB5844B2}" presName="spaceRect" presStyleCnt="0"/>
      <dgm:spPr/>
    </dgm:pt>
    <dgm:pt modelId="{C2AD0BAD-F772-467D-BA6B-83CBB7B21910}" type="pres">
      <dgm:prSet presAssocID="{F19E8D0A-A23C-4A79-A941-B2D0CB5844B2}" presName="parTx" presStyleLbl="revTx" presStyleIdx="3" presStyleCnt="4">
        <dgm:presLayoutVars>
          <dgm:chMax val="0"/>
          <dgm:chPref val="0"/>
        </dgm:presLayoutVars>
      </dgm:prSet>
      <dgm:spPr/>
    </dgm:pt>
  </dgm:ptLst>
  <dgm:cxnLst>
    <dgm:cxn modelId="{64195027-2BA8-49CB-BF8B-240E0E00ADBC}" type="presOf" srcId="{3C8A1CCF-2E7E-4575-BA4D-A1DC2E9CA4B3}" destId="{F0ABB42F-5214-4125-AB13-AC340636145A}" srcOrd="0" destOrd="0" presId="urn:microsoft.com/office/officeart/2018/2/layout/IconVerticalSolidList"/>
    <dgm:cxn modelId="{7F725B66-F132-4C3E-8A2F-619C53F864C1}" type="presOf" srcId="{A4655096-9013-4E1A-8EE9-4FA5F0EC7979}" destId="{033CD7FC-E7EE-4C86-A268-9BF35BC0563C}" srcOrd="0" destOrd="0" presId="urn:microsoft.com/office/officeart/2018/2/layout/IconVerticalSolidList"/>
    <dgm:cxn modelId="{E09A7E67-E215-4C91-9BCE-22C18F7C7315}" type="presOf" srcId="{8C138E85-60D1-469E-B361-49616E0A1E17}" destId="{03814B5C-B6A3-4C2E-930F-7CAF7EC86799}" srcOrd="0" destOrd="0" presId="urn:microsoft.com/office/officeart/2018/2/layout/IconVerticalSolidList"/>
    <dgm:cxn modelId="{3B8FA74C-EE47-4FFA-8467-E97AB343BB59}" srcId="{3C8A1CCF-2E7E-4575-BA4D-A1DC2E9CA4B3}" destId="{8C138E85-60D1-469E-B361-49616E0A1E17}" srcOrd="0" destOrd="0" parTransId="{AED9F385-4681-4D38-ABD7-B502C4EF09EB}" sibTransId="{3AE05973-B9D0-4945-B5BF-E070A5EEAA7B}"/>
    <dgm:cxn modelId="{CE799753-E573-48CC-8511-3DAF6A2099D5}" srcId="{3C8A1CCF-2E7E-4575-BA4D-A1DC2E9CA4B3}" destId="{F19E8D0A-A23C-4A79-A941-B2D0CB5844B2}" srcOrd="3" destOrd="0" parTransId="{756E1E7B-2890-4292-99C5-1664DE48F3C8}" sibTransId="{680D4AB8-70A5-449A-A72B-F172C901BDD9}"/>
    <dgm:cxn modelId="{534D5B80-2BA4-4330-B9A9-AB878121B1CF}" srcId="{3C8A1CCF-2E7E-4575-BA4D-A1DC2E9CA4B3}" destId="{CB95F2F0-97D5-4168-A448-5261B6311276}" srcOrd="1" destOrd="0" parTransId="{917FDB94-E296-4650-9543-CBAF71980B94}" sibTransId="{75536C8F-7C06-4A66-90A5-DAFBC80EE7EB}"/>
    <dgm:cxn modelId="{7859E180-3EF3-4016-9983-DCFDEF58903E}" type="presOf" srcId="{CB95F2F0-97D5-4168-A448-5261B6311276}" destId="{9E86F829-A36D-4B72-B376-349FC80DB4B2}" srcOrd="0" destOrd="0" presId="urn:microsoft.com/office/officeart/2018/2/layout/IconVerticalSolidList"/>
    <dgm:cxn modelId="{6F7645E2-277E-4281-908C-F0C3B0E1CC79}" srcId="{3C8A1CCF-2E7E-4575-BA4D-A1DC2E9CA4B3}" destId="{A4655096-9013-4E1A-8EE9-4FA5F0EC7979}" srcOrd="2" destOrd="0" parTransId="{9CBE8A83-6D7A-4DEC-92D5-AFE0CE4CFCED}" sibTransId="{F015FC22-65B4-47C5-B40E-145E486BE460}"/>
    <dgm:cxn modelId="{1EFEDBED-4993-496F-B9D3-9518F31C3806}" type="presOf" srcId="{F19E8D0A-A23C-4A79-A941-B2D0CB5844B2}" destId="{C2AD0BAD-F772-467D-BA6B-83CBB7B21910}" srcOrd="0" destOrd="0" presId="urn:microsoft.com/office/officeart/2018/2/layout/IconVerticalSolidList"/>
    <dgm:cxn modelId="{A4EE5131-A430-4A1B-AF97-22434A072A33}" type="presParOf" srcId="{F0ABB42F-5214-4125-AB13-AC340636145A}" destId="{14C9A074-A39A-42F9-9608-E79F85A9241C}" srcOrd="0" destOrd="0" presId="urn:microsoft.com/office/officeart/2018/2/layout/IconVerticalSolidList"/>
    <dgm:cxn modelId="{39DB1B7A-E90C-4882-98F8-C08F5A14E5E1}" type="presParOf" srcId="{14C9A074-A39A-42F9-9608-E79F85A9241C}" destId="{A8984808-BBE7-41F5-9D53-425E4E71CDA7}" srcOrd="0" destOrd="0" presId="urn:microsoft.com/office/officeart/2018/2/layout/IconVerticalSolidList"/>
    <dgm:cxn modelId="{DCB09751-10BF-4B30-BE91-870770615A59}" type="presParOf" srcId="{14C9A074-A39A-42F9-9608-E79F85A9241C}" destId="{21FC974E-5A7D-4B28-8426-6087229398D4}" srcOrd="1" destOrd="0" presId="urn:microsoft.com/office/officeart/2018/2/layout/IconVerticalSolidList"/>
    <dgm:cxn modelId="{2CD10CDF-8141-4AF8-9F1B-8E3CBD5CF223}" type="presParOf" srcId="{14C9A074-A39A-42F9-9608-E79F85A9241C}" destId="{08906346-255B-4722-9601-371BD2BEFC53}" srcOrd="2" destOrd="0" presId="urn:microsoft.com/office/officeart/2018/2/layout/IconVerticalSolidList"/>
    <dgm:cxn modelId="{4692CF5B-5EE6-49AB-B764-E48B7B408358}" type="presParOf" srcId="{14C9A074-A39A-42F9-9608-E79F85A9241C}" destId="{03814B5C-B6A3-4C2E-930F-7CAF7EC86799}" srcOrd="3" destOrd="0" presId="urn:microsoft.com/office/officeart/2018/2/layout/IconVerticalSolidList"/>
    <dgm:cxn modelId="{41689D59-EAC5-47E4-9351-20D41BC2E618}" type="presParOf" srcId="{F0ABB42F-5214-4125-AB13-AC340636145A}" destId="{D0E10E85-B651-4FEC-8D39-1905228C464C}" srcOrd="1" destOrd="0" presId="urn:microsoft.com/office/officeart/2018/2/layout/IconVerticalSolidList"/>
    <dgm:cxn modelId="{2526B698-2062-48BC-9A46-EF98DD226E40}" type="presParOf" srcId="{F0ABB42F-5214-4125-AB13-AC340636145A}" destId="{F827650C-7BF9-4923-8DB9-781E449DFC08}" srcOrd="2" destOrd="0" presId="urn:microsoft.com/office/officeart/2018/2/layout/IconVerticalSolidList"/>
    <dgm:cxn modelId="{7E0608C2-EDEB-4A5A-9DC0-66DD6F33D904}" type="presParOf" srcId="{F827650C-7BF9-4923-8DB9-781E449DFC08}" destId="{4BC4902A-76B0-4FC6-8169-3F8AD97B9428}" srcOrd="0" destOrd="0" presId="urn:microsoft.com/office/officeart/2018/2/layout/IconVerticalSolidList"/>
    <dgm:cxn modelId="{4D621ED9-DD20-48EE-A88E-B335D3064CFE}" type="presParOf" srcId="{F827650C-7BF9-4923-8DB9-781E449DFC08}" destId="{2FC182ED-80A0-4B40-8CAB-2F31AAB77C4D}" srcOrd="1" destOrd="0" presId="urn:microsoft.com/office/officeart/2018/2/layout/IconVerticalSolidList"/>
    <dgm:cxn modelId="{732CEB0C-0097-482A-8166-30764D1761FE}" type="presParOf" srcId="{F827650C-7BF9-4923-8DB9-781E449DFC08}" destId="{62773938-F9C3-4C27-BEF4-19D6F74A5609}" srcOrd="2" destOrd="0" presId="urn:microsoft.com/office/officeart/2018/2/layout/IconVerticalSolidList"/>
    <dgm:cxn modelId="{20415A4B-CC2E-42E9-97C5-1B6924F74AE1}" type="presParOf" srcId="{F827650C-7BF9-4923-8DB9-781E449DFC08}" destId="{9E86F829-A36D-4B72-B376-349FC80DB4B2}" srcOrd="3" destOrd="0" presId="urn:microsoft.com/office/officeart/2018/2/layout/IconVerticalSolidList"/>
    <dgm:cxn modelId="{270F4195-8CDE-478A-B81E-2511E0EB39BA}" type="presParOf" srcId="{F0ABB42F-5214-4125-AB13-AC340636145A}" destId="{17612368-DE89-4914-8A14-E049536CCEE9}" srcOrd="3" destOrd="0" presId="urn:microsoft.com/office/officeart/2018/2/layout/IconVerticalSolidList"/>
    <dgm:cxn modelId="{E83C1D30-279F-45FD-9050-24FE4A786050}" type="presParOf" srcId="{F0ABB42F-5214-4125-AB13-AC340636145A}" destId="{CDAC228B-7444-4FB4-A01E-ACF27EC50F7D}" srcOrd="4" destOrd="0" presId="urn:microsoft.com/office/officeart/2018/2/layout/IconVerticalSolidList"/>
    <dgm:cxn modelId="{74C8FD87-693E-4C90-8E05-36313D85C1C5}" type="presParOf" srcId="{CDAC228B-7444-4FB4-A01E-ACF27EC50F7D}" destId="{0C3D5589-E3F7-42CD-AD93-7BBE5D84C910}" srcOrd="0" destOrd="0" presId="urn:microsoft.com/office/officeart/2018/2/layout/IconVerticalSolidList"/>
    <dgm:cxn modelId="{D23ED62B-81EA-419D-B754-D1EE4DC2F2D4}" type="presParOf" srcId="{CDAC228B-7444-4FB4-A01E-ACF27EC50F7D}" destId="{C2162124-784F-45DD-A939-8FDA9954F451}" srcOrd="1" destOrd="0" presId="urn:microsoft.com/office/officeart/2018/2/layout/IconVerticalSolidList"/>
    <dgm:cxn modelId="{D643FA1A-59EA-46DC-837C-D57FAE321BFD}" type="presParOf" srcId="{CDAC228B-7444-4FB4-A01E-ACF27EC50F7D}" destId="{8120C976-EE6E-46F1-AAF4-F856EE3949EA}" srcOrd="2" destOrd="0" presId="urn:microsoft.com/office/officeart/2018/2/layout/IconVerticalSolidList"/>
    <dgm:cxn modelId="{F37FBD7C-D707-46CA-850B-73FD201385D2}" type="presParOf" srcId="{CDAC228B-7444-4FB4-A01E-ACF27EC50F7D}" destId="{033CD7FC-E7EE-4C86-A268-9BF35BC0563C}" srcOrd="3" destOrd="0" presId="urn:microsoft.com/office/officeart/2018/2/layout/IconVerticalSolidList"/>
    <dgm:cxn modelId="{438003F3-C0A6-4076-A575-3866EFB80619}" type="presParOf" srcId="{F0ABB42F-5214-4125-AB13-AC340636145A}" destId="{AA359E96-8748-4FD5-9E13-BEF1F9BDA819}" srcOrd="5" destOrd="0" presId="urn:microsoft.com/office/officeart/2018/2/layout/IconVerticalSolidList"/>
    <dgm:cxn modelId="{1AEA00BA-AC12-4A8D-BEBD-16B1D3E8593C}" type="presParOf" srcId="{F0ABB42F-5214-4125-AB13-AC340636145A}" destId="{4554CB40-B766-4320-9C9F-A2AC724D57CE}" srcOrd="6" destOrd="0" presId="urn:microsoft.com/office/officeart/2018/2/layout/IconVerticalSolidList"/>
    <dgm:cxn modelId="{DF78A00C-0C92-4D42-86F9-E7716E1BA937}" type="presParOf" srcId="{4554CB40-B766-4320-9C9F-A2AC724D57CE}" destId="{C91A4C09-733F-4B8F-8B0D-4AA86E1BF083}" srcOrd="0" destOrd="0" presId="urn:microsoft.com/office/officeart/2018/2/layout/IconVerticalSolidList"/>
    <dgm:cxn modelId="{8F8F9C5E-E562-43E4-9240-C0ED1A96637B}" type="presParOf" srcId="{4554CB40-B766-4320-9C9F-A2AC724D57CE}" destId="{0C3635B1-753D-4F53-AA46-B0090F92731C}" srcOrd="1" destOrd="0" presId="urn:microsoft.com/office/officeart/2018/2/layout/IconVerticalSolidList"/>
    <dgm:cxn modelId="{9E354409-5BDB-440A-825B-1D1B5981D35C}" type="presParOf" srcId="{4554CB40-B766-4320-9C9F-A2AC724D57CE}" destId="{2B6C0A45-8FC0-41D7-82C7-D6F416DA4459}" srcOrd="2" destOrd="0" presId="urn:microsoft.com/office/officeart/2018/2/layout/IconVerticalSolidList"/>
    <dgm:cxn modelId="{26510AFC-9C2F-4F0B-BD50-3993A5562264}" type="presParOf" srcId="{4554CB40-B766-4320-9C9F-A2AC724D57CE}" destId="{C2AD0BAD-F772-467D-BA6B-83CBB7B2191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69C627-017B-4437-A190-AA6A62A14C09}" type="doc">
      <dgm:prSet loTypeId="urn:microsoft.com/office/officeart/2005/8/layout/vList5" loCatId="list" qsTypeId="urn:microsoft.com/office/officeart/2005/8/quickstyle/simple4" qsCatId="simple" csTypeId="urn:microsoft.com/office/officeart/2005/8/colors/accent1_2" csCatId="accent1"/>
      <dgm:spPr/>
      <dgm:t>
        <a:bodyPr/>
        <a:lstStyle/>
        <a:p>
          <a:endParaRPr lang="en-US"/>
        </a:p>
      </dgm:t>
    </dgm:pt>
    <dgm:pt modelId="{01534FC9-107F-4F38-9DB2-450A8D535E53}">
      <dgm:prSet/>
      <dgm:spPr/>
      <dgm:t>
        <a:bodyPr/>
        <a:lstStyle/>
        <a:p>
          <a:r>
            <a:rPr lang="en-US"/>
            <a:t>Protect</a:t>
          </a:r>
        </a:p>
      </dgm:t>
    </dgm:pt>
    <dgm:pt modelId="{8A3713EC-E6E9-4869-90A0-34ED1F774BD8}" type="parTrans" cxnId="{D8E87769-E1BE-4AB9-9B95-96439CCACA76}">
      <dgm:prSet/>
      <dgm:spPr/>
      <dgm:t>
        <a:bodyPr/>
        <a:lstStyle/>
        <a:p>
          <a:endParaRPr lang="en-US"/>
        </a:p>
      </dgm:t>
    </dgm:pt>
    <dgm:pt modelId="{EEC272BF-A593-4DB7-B5BB-056B6902261C}" type="sibTrans" cxnId="{D8E87769-E1BE-4AB9-9B95-96439CCACA76}">
      <dgm:prSet/>
      <dgm:spPr/>
      <dgm:t>
        <a:bodyPr/>
        <a:lstStyle/>
        <a:p>
          <a:endParaRPr lang="en-US"/>
        </a:p>
      </dgm:t>
    </dgm:pt>
    <dgm:pt modelId="{2210CE09-8014-48C8-9F97-E532FFE7B4F4}">
      <dgm:prSet/>
      <dgm:spPr/>
      <dgm:t>
        <a:bodyPr/>
        <a:lstStyle/>
        <a:p>
          <a:r>
            <a:rPr lang="en-US" dirty="0"/>
            <a:t>Protect city’s identity and character</a:t>
          </a:r>
        </a:p>
      </dgm:t>
    </dgm:pt>
    <dgm:pt modelId="{59BB40E8-AA97-4DC5-8827-940BECBCDAB2}" type="parTrans" cxnId="{7EEB93A0-E641-4AAE-B113-8E63FCEBD507}">
      <dgm:prSet/>
      <dgm:spPr/>
      <dgm:t>
        <a:bodyPr/>
        <a:lstStyle/>
        <a:p>
          <a:endParaRPr lang="en-US"/>
        </a:p>
      </dgm:t>
    </dgm:pt>
    <dgm:pt modelId="{45051A59-BE6E-4E06-A121-2CE50E6EBF65}" type="sibTrans" cxnId="{7EEB93A0-E641-4AAE-B113-8E63FCEBD507}">
      <dgm:prSet/>
      <dgm:spPr/>
      <dgm:t>
        <a:bodyPr/>
        <a:lstStyle/>
        <a:p>
          <a:endParaRPr lang="en-US"/>
        </a:p>
      </dgm:t>
    </dgm:pt>
    <dgm:pt modelId="{F41D85E5-6B86-4FF6-A326-38062B142824}">
      <dgm:prSet/>
      <dgm:spPr/>
      <dgm:t>
        <a:bodyPr/>
        <a:lstStyle/>
        <a:p>
          <a:r>
            <a:rPr lang="en-US"/>
            <a:t>Embrace</a:t>
          </a:r>
        </a:p>
      </dgm:t>
    </dgm:pt>
    <dgm:pt modelId="{70E061AF-0273-41A0-BC67-B201E5AC6B0A}" type="parTrans" cxnId="{020F7DC1-9E0F-476E-A1D4-0AAC81FC92B0}">
      <dgm:prSet/>
      <dgm:spPr/>
      <dgm:t>
        <a:bodyPr/>
        <a:lstStyle/>
        <a:p>
          <a:endParaRPr lang="en-US"/>
        </a:p>
      </dgm:t>
    </dgm:pt>
    <dgm:pt modelId="{6B34B876-46F6-4D99-9109-54CBBCFCCA86}" type="sibTrans" cxnId="{020F7DC1-9E0F-476E-A1D4-0AAC81FC92B0}">
      <dgm:prSet/>
      <dgm:spPr/>
      <dgm:t>
        <a:bodyPr/>
        <a:lstStyle/>
        <a:p>
          <a:endParaRPr lang="en-US"/>
        </a:p>
      </dgm:t>
    </dgm:pt>
    <dgm:pt modelId="{B9EC21DF-8BC8-4F98-BE7B-C21B0E1B7800}">
      <dgm:prSet/>
      <dgm:spPr/>
      <dgm:t>
        <a:bodyPr/>
        <a:lstStyle/>
        <a:p>
          <a:r>
            <a:rPr lang="en-US" dirty="0"/>
            <a:t>Embrace resiliency and sustainability</a:t>
          </a:r>
        </a:p>
      </dgm:t>
    </dgm:pt>
    <dgm:pt modelId="{ECD4CE72-304A-46CA-9B87-A3262BBE8FA3}" type="parTrans" cxnId="{95E40816-7D53-4C95-A6AE-A126F8A5D010}">
      <dgm:prSet/>
      <dgm:spPr/>
      <dgm:t>
        <a:bodyPr/>
        <a:lstStyle/>
        <a:p>
          <a:endParaRPr lang="en-US"/>
        </a:p>
      </dgm:t>
    </dgm:pt>
    <dgm:pt modelId="{ADF154CB-88E6-43D9-ADE8-12C9C8B61E8D}" type="sibTrans" cxnId="{95E40816-7D53-4C95-A6AE-A126F8A5D010}">
      <dgm:prSet/>
      <dgm:spPr/>
      <dgm:t>
        <a:bodyPr/>
        <a:lstStyle/>
        <a:p>
          <a:endParaRPr lang="en-US"/>
        </a:p>
      </dgm:t>
    </dgm:pt>
    <dgm:pt modelId="{0FB2A921-9C10-4A08-8EB9-740AD25820AD}">
      <dgm:prSet/>
      <dgm:spPr/>
      <dgm:t>
        <a:bodyPr/>
        <a:lstStyle/>
        <a:p>
          <a:r>
            <a:rPr lang="en-US"/>
            <a:t>Preserve</a:t>
          </a:r>
        </a:p>
      </dgm:t>
    </dgm:pt>
    <dgm:pt modelId="{F0B6F5FA-4CAF-41BF-81A6-D8E0A2BC2937}" type="parTrans" cxnId="{FC92FFEA-AD24-4CDC-952A-0D22FCAB89E1}">
      <dgm:prSet/>
      <dgm:spPr/>
      <dgm:t>
        <a:bodyPr/>
        <a:lstStyle/>
        <a:p>
          <a:endParaRPr lang="en-US"/>
        </a:p>
      </dgm:t>
    </dgm:pt>
    <dgm:pt modelId="{BC91C4CE-473F-4529-AAED-AB1980A1F706}" type="sibTrans" cxnId="{FC92FFEA-AD24-4CDC-952A-0D22FCAB89E1}">
      <dgm:prSet/>
      <dgm:spPr/>
      <dgm:t>
        <a:bodyPr/>
        <a:lstStyle/>
        <a:p>
          <a:endParaRPr lang="en-US"/>
        </a:p>
      </dgm:t>
    </dgm:pt>
    <dgm:pt modelId="{373075A9-6D28-4761-9789-958726440BDA}">
      <dgm:prSet/>
      <dgm:spPr/>
      <dgm:t>
        <a:bodyPr/>
        <a:lstStyle/>
        <a:p>
          <a:r>
            <a:rPr lang="en-US" dirty="0"/>
            <a:t>Preserve city’s values</a:t>
          </a:r>
        </a:p>
      </dgm:t>
    </dgm:pt>
    <dgm:pt modelId="{ECB3B747-C014-4FBB-9B78-80A9A032A487}" type="parTrans" cxnId="{02AB56F7-14AA-482B-9CAB-74BD84B8BF96}">
      <dgm:prSet/>
      <dgm:spPr/>
      <dgm:t>
        <a:bodyPr/>
        <a:lstStyle/>
        <a:p>
          <a:endParaRPr lang="en-US"/>
        </a:p>
      </dgm:t>
    </dgm:pt>
    <dgm:pt modelId="{F63AE923-D441-48E0-8AD1-EA12977A87E0}" type="sibTrans" cxnId="{02AB56F7-14AA-482B-9CAB-74BD84B8BF96}">
      <dgm:prSet/>
      <dgm:spPr/>
      <dgm:t>
        <a:bodyPr/>
        <a:lstStyle/>
        <a:p>
          <a:endParaRPr lang="en-US"/>
        </a:p>
      </dgm:t>
    </dgm:pt>
    <dgm:pt modelId="{7B9401E5-6D77-4BFB-9337-4AA8C6DEACEF}">
      <dgm:prSet/>
      <dgm:spPr/>
      <dgm:t>
        <a:bodyPr/>
        <a:lstStyle/>
        <a:p>
          <a:r>
            <a:rPr lang="en-US"/>
            <a:t>Adopt</a:t>
          </a:r>
        </a:p>
      </dgm:t>
    </dgm:pt>
    <dgm:pt modelId="{14F003DB-8F65-4C29-B493-C1FF40B39ED8}" type="parTrans" cxnId="{328159CD-28B4-4647-BF41-235B6BA29159}">
      <dgm:prSet/>
      <dgm:spPr/>
      <dgm:t>
        <a:bodyPr/>
        <a:lstStyle/>
        <a:p>
          <a:endParaRPr lang="en-US"/>
        </a:p>
      </dgm:t>
    </dgm:pt>
    <dgm:pt modelId="{B8CCAF79-8C0E-40EE-89A0-361E9FAB53A1}" type="sibTrans" cxnId="{328159CD-28B4-4647-BF41-235B6BA29159}">
      <dgm:prSet/>
      <dgm:spPr/>
      <dgm:t>
        <a:bodyPr/>
        <a:lstStyle/>
        <a:p>
          <a:endParaRPr lang="en-US"/>
        </a:p>
      </dgm:t>
    </dgm:pt>
    <dgm:pt modelId="{239A7977-E0D3-46D5-9C65-28CEA11C04A1}">
      <dgm:prSet/>
      <dgm:spPr/>
      <dgm:t>
        <a:bodyPr/>
        <a:lstStyle/>
        <a:p>
          <a:r>
            <a:rPr lang="en-US"/>
            <a:t>Adopt long term strategies</a:t>
          </a:r>
        </a:p>
      </dgm:t>
    </dgm:pt>
    <dgm:pt modelId="{D5EE6C79-24F7-4A17-AEDB-C92BAA037488}" type="parTrans" cxnId="{A10CC97B-DD09-44D0-B498-40EFFEAB2866}">
      <dgm:prSet/>
      <dgm:spPr/>
      <dgm:t>
        <a:bodyPr/>
        <a:lstStyle/>
        <a:p>
          <a:endParaRPr lang="en-US"/>
        </a:p>
      </dgm:t>
    </dgm:pt>
    <dgm:pt modelId="{A9ADC254-6984-45B8-99C4-3CBB3A720311}" type="sibTrans" cxnId="{A10CC97B-DD09-44D0-B498-40EFFEAB2866}">
      <dgm:prSet/>
      <dgm:spPr/>
      <dgm:t>
        <a:bodyPr/>
        <a:lstStyle/>
        <a:p>
          <a:endParaRPr lang="en-US"/>
        </a:p>
      </dgm:t>
    </dgm:pt>
    <dgm:pt modelId="{0C359C42-8A83-44CD-9339-E647847DB2EC}">
      <dgm:prSet/>
      <dgm:spPr/>
      <dgm:t>
        <a:bodyPr/>
        <a:lstStyle/>
        <a:p>
          <a:r>
            <a:rPr lang="en-US"/>
            <a:t>Provide</a:t>
          </a:r>
        </a:p>
      </dgm:t>
    </dgm:pt>
    <dgm:pt modelId="{2DAC8E02-07F8-4564-8BF4-BE1418560CAA}" type="parTrans" cxnId="{932A492F-BBE4-4523-B60F-FF119C150E20}">
      <dgm:prSet/>
      <dgm:spPr/>
      <dgm:t>
        <a:bodyPr/>
        <a:lstStyle/>
        <a:p>
          <a:endParaRPr lang="en-US"/>
        </a:p>
      </dgm:t>
    </dgm:pt>
    <dgm:pt modelId="{FE558A02-E3CD-4888-B804-1BCFDA81E8EE}" type="sibTrans" cxnId="{932A492F-BBE4-4523-B60F-FF119C150E20}">
      <dgm:prSet/>
      <dgm:spPr/>
      <dgm:t>
        <a:bodyPr/>
        <a:lstStyle/>
        <a:p>
          <a:endParaRPr lang="en-US"/>
        </a:p>
      </dgm:t>
    </dgm:pt>
    <dgm:pt modelId="{7E9A6C91-F94C-47B4-B51B-297F5BBD3FC7}">
      <dgm:prSet/>
      <dgm:spPr/>
      <dgm:t>
        <a:bodyPr/>
        <a:lstStyle/>
        <a:p>
          <a:r>
            <a:rPr lang="en-US"/>
            <a:t>Provide quality of life</a:t>
          </a:r>
        </a:p>
      </dgm:t>
    </dgm:pt>
    <dgm:pt modelId="{C5537990-2E64-48DC-82B4-3948501952E3}" type="parTrans" cxnId="{BAF4D96F-0DF2-4B89-B93B-D5DB659E6956}">
      <dgm:prSet/>
      <dgm:spPr/>
      <dgm:t>
        <a:bodyPr/>
        <a:lstStyle/>
        <a:p>
          <a:endParaRPr lang="en-US"/>
        </a:p>
      </dgm:t>
    </dgm:pt>
    <dgm:pt modelId="{CBBFA7C0-7306-4BB0-BD2A-F3A7395F8ADC}" type="sibTrans" cxnId="{BAF4D96F-0DF2-4B89-B93B-D5DB659E6956}">
      <dgm:prSet/>
      <dgm:spPr/>
      <dgm:t>
        <a:bodyPr/>
        <a:lstStyle/>
        <a:p>
          <a:endParaRPr lang="en-US"/>
        </a:p>
      </dgm:t>
    </dgm:pt>
    <dgm:pt modelId="{95A4E65E-E0BA-4301-B27C-71AE2922991D}">
      <dgm:prSet/>
      <dgm:spPr/>
      <dgm:t>
        <a:bodyPr/>
        <a:lstStyle/>
        <a:p>
          <a:r>
            <a:rPr lang="en-US"/>
            <a:t>Promote</a:t>
          </a:r>
        </a:p>
      </dgm:t>
    </dgm:pt>
    <dgm:pt modelId="{71D125DC-80B9-4AFC-9B8B-DBA2C1CC6132}" type="parTrans" cxnId="{163B7F47-405A-43BD-B4D5-A2103B8E9C02}">
      <dgm:prSet/>
      <dgm:spPr/>
      <dgm:t>
        <a:bodyPr/>
        <a:lstStyle/>
        <a:p>
          <a:endParaRPr lang="en-US"/>
        </a:p>
      </dgm:t>
    </dgm:pt>
    <dgm:pt modelId="{FBFD9460-5A10-4F22-BB55-013F02D259B2}" type="sibTrans" cxnId="{163B7F47-405A-43BD-B4D5-A2103B8E9C02}">
      <dgm:prSet/>
      <dgm:spPr/>
      <dgm:t>
        <a:bodyPr/>
        <a:lstStyle/>
        <a:p>
          <a:endParaRPr lang="en-US"/>
        </a:p>
      </dgm:t>
    </dgm:pt>
    <dgm:pt modelId="{9BDD8A2E-FD27-4A4C-8838-211A0FC878EB}">
      <dgm:prSet/>
      <dgm:spPr/>
      <dgm:t>
        <a:bodyPr/>
        <a:lstStyle/>
        <a:p>
          <a:r>
            <a:rPr lang="en-US"/>
            <a:t>Promote community partners</a:t>
          </a:r>
        </a:p>
      </dgm:t>
    </dgm:pt>
    <dgm:pt modelId="{BD43CBDA-70FC-445B-A1B7-C38B35683ECE}" type="parTrans" cxnId="{11798749-6B57-4016-B822-6C0C3654E620}">
      <dgm:prSet/>
      <dgm:spPr/>
      <dgm:t>
        <a:bodyPr/>
        <a:lstStyle/>
        <a:p>
          <a:endParaRPr lang="en-US"/>
        </a:p>
      </dgm:t>
    </dgm:pt>
    <dgm:pt modelId="{F9CF1FD4-67BC-4863-8155-194F28773936}" type="sibTrans" cxnId="{11798749-6B57-4016-B822-6C0C3654E620}">
      <dgm:prSet/>
      <dgm:spPr/>
      <dgm:t>
        <a:bodyPr/>
        <a:lstStyle/>
        <a:p>
          <a:endParaRPr lang="en-US"/>
        </a:p>
      </dgm:t>
    </dgm:pt>
    <dgm:pt modelId="{24FBE4F1-5014-404C-AE29-05BB758B151D}">
      <dgm:prSet/>
      <dgm:spPr/>
      <dgm:t>
        <a:bodyPr/>
        <a:lstStyle/>
        <a:p>
          <a:r>
            <a:rPr lang="en-US"/>
            <a:t>Encourage</a:t>
          </a:r>
        </a:p>
      </dgm:t>
    </dgm:pt>
    <dgm:pt modelId="{4F1A15C0-3FB0-4568-8A6A-C11E78BA9364}" type="parTrans" cxnId="{DF147A85-5645-4F34-9C61-37C3135831B4}">
      <dgm:prSet/>
      <dgm:spPr/>
      <dgm:t>
        <a:bodyPr/>
        <a:lstStyle/>
        <a:p>
          <a:endParaRPr lang="en-US"/>
        </a:p>
      </dgm:t>
    </dgm:pt>
    <dgm:pt modelId="{C494F95A-CFFA-4963-9697-1E551E78AAE7}" type="sibTrans" cxnId="{DF147A85-5645-4F34-9C61-37C3135831B4}">
      <dgm:prSet/>
      <dgm:spPr/>
      <dgm:t>
        <a:bodyPr/>
        <a:lstStyle/>
        <a:p>
          <a:endParaRPr lang="en-US"/>
        </a:p>
      </dgm:t>
    </dgm:pt>
    <dgm:pt modelId="{29539F86-3919-4DB5-8D31-340BA2406DB6}">
      <dgm:prSet/>
      <dgm:spPr/>
      <dgm:t>
        <a:bodyPr/>
        <a:lstStyle/>
        <a:p>
          <a:r>
            <a:rPr lang="en-US"/>
            <a:t>Encourage sustainable development </a:t>
          </a:r>
        </a:p>
      </dgm:t>
    </dgm:pt>
    <dgm:pt modelId="{1FA18DD4-6C7E-44CB-83B5-B192CE23C2FD}" type="parTrans" cxnId="{09FECC1E-92FD-4A23-85A8-AD3DE4F23470}">
      <dgm:prSet/>
      <dgm:spPr/>
      <dgm:t>
        <a:bodyPr/>
        <a:lstStyle/>
        <a:p>
          <a:endParaRPr lang="en-US"/>
        </a:p>
      </dgm:t>
    </dgm:pt>
    <dgm:pt modelId="{11B816F0-DCBB-498E-ADCD-3053064DF95F}" type="sibTrans" cxnId="{09FECC1E-92FD-4A23-85A8-AD3DE4F23470}">
      <dgm:prSet/>
      <dgm:spPr/>
      <dgm:t>
        <a:bodyPr/>
        <a:lstStyle/>
        <a:p>
          <a:endParaRPr lang="en-US"/>
        </a:p>
      </dgm:t>
    </dgm:pt>
    <dgm:pt modelId="{7FC01049-AFBF-4279-A6B4-20E196A85E95}" type="pres">
      <dgm:prSet presAssocID="{5069C627-017B-4437-A190-AA6A62A14C09}" presName="Name0" presStyleCnt="0">
        <dgm:presLayoutVars>
          <dgm:dir/>
          <dgm:animLvl val="lvl"/>
          <dgm:resizeHandles val="exact"/>
        </dgm:presLayoutVars>
      </dgm:prSet>
      <dgm:spPr/>
    </dgm:pt>
    <dgm:pt modelId="{A65C3F7E-5BA0-401E-B5FA-BDA9EB3D8F44}" type="pres">
      <dgm:prSet presAssocID="{01534FC9-107F-4F38-9DB2-450A8D535E53}" presName="linNode" presStyleCnt="0"/>
      <dgm:spPr/>
    </dgm:pt>
    <dgm:pt modelId="{9A7A8E83-2491-4EA4-A853-1496E03FA3EE}" type="pres">
      <dgm:prSet presAssocID="{01534FC9-107F-4F38-9DB2-450A8D535E53}" presName="parentText" presStyleLbl="node1" presStyleIdx="0" presStyleCnt="7">
        <dgm:presLayoutVars>
          <dgm:chMax val="1"/>
          <dgm:bulletEnabled val="1"/>
        </dgm:presLayoutVars>
      </dgm:prSet>
      <dgm:spPr/>
    </dgm:pt>
    <dgm:pt modelId="{3B2A512A-DC2C-4BE7-ACDC-61363D506A58}" type="pres">
      <dgm:prSet presAssocID="{01534FC9-107F-4F38-9DB2-450A8D535E53}" presName="descendantText" presStyleLbl="alignAccFollowNode1" presStyleIdx="0" presStyleCnt="7">
        <dgm:presLayoutVars>
          <dgm:bulletEnabled val="1"/>
        </dgm:presLayoutVars>
      </dgm:prSet>
      <dgm:spPr/>
    </dgm:pt>
    <dgm:pt modelId="{A6A1E076-673D-4446-AF17-60183D6A71C8}" type="pres">
      <dgm:prSet presAssocID="{EEC272BF-A593-4DB7-B5BB-056B6902261C}" presName="sp" presStyleCnt="0"/>
      <dgm:spPr/>
    </dgm:pt>
    <dgm:pt modelId="{C19FA4AB-C648-48DE-AACC-8B03283F8B72}" type="pres">
      <dgm:prSet presAssocID="{F41D85E5-6B86-4FF6-A326-38062B142824}" presName="linNode" presStyleCnt="0"/>
      <dgm:spPr/>
    </dgm:pt>
    <dgm:pt modelId="{3F8C1DC8-9F53-4B60-8234-B3A33DF5C68C}" type="pres">
      <dgm:prSet presAssocID="{F41D85E5-6B86-4FF6-A326-38062B142824}" presName="parentText" presStyleLbl="node1" presStyleIdx="1" presStyleCnt="7">
        <dgm:presLayoutVars>
          <dgm:chMax val="1"/>
          <dgm:bulletEnabled val="1"/>
        </dgm:presLayoutVars>
      </dgm:prSet>
      <dgm:spPr/>
    </dgm:pt>
    <dgm:pt modelId="{7D90C8CA-04BE-402E-AE1D-53EB607C750D}" type="pres">
      <dgm:prSet presAssocID="{F41D85E5-6B86-4FF6-A326-38062B142824}" presName="descendantText" presStyleLbl="alignAccFollowNode1" presStyleIdx="1" presStyleCnt="7">
        <dgm:presLayoutVars>
          <dgm:bulletEnabled val="1"/>
        </dgm:presLayoutVars>
      </dgm:prSet>
      <dgm:spPr/>
    </dgm:pt>
    <dgm:pt modelId="{4DCE7498-5FE4-436C-9CA0-39966A3AA3D4}" type="pres">
      <dgm:prSet presAssocID="{6B34B876-46F6-4D99-9109-54CBBCFCCA86}" presName="sp" presStyleCnt="0"/>
      <dgm:spPr/>
    </dgm:pt>
    <dgm:pt modelId="{98A64B97-BDE8-441D-885B-2742418CC7E1}" type="pres">
      <dgm:prSet presAssocID="{0FB2A921-9C10-4A08-8EB9-740AD25820AD}" presName="linNode" presStyleCnt="0"/>
      <dgm:spPr/>
    </dgm:pt>
    <dgm:pt modelId="{89CCA013-9006-4F09-8BB5-91B358687256}" type="pres">
      <dgm:prSet presAssocID="{0FB2A921-9C10-4A08-8EB9-740AD25820AD}" presName="parentText" presStyleLbl="node1" presStyleIdx="2" presStyleCnt="7">
        <dgm:presLayoutVars>
          <dgm:chMax val="1"/>
          <dgm:bulletEnabled val="1"/>
        </dgm:presLayoutVars>
      </dgm:prSet>
      <dgm:spPr/>
    </dgm:pt>
    <dgm:pt modelId="{2C560DEE-642F-4574-B170-6612C189BE2E}" type="pres">
      <dgm:prSet presAssocID="{0FB2A921-9C10-4A08-8EB9-740AD25820AD}" presName="descendantText" presStyleLbl="alignAccFollowNode1" presStyleIdx="2" presStyleCnt="7">
        <dgm:presLayoutVars>
          <dgm:bulletEnabled val="1"/>
        </dgm:presLayoutVars>
      </dgm:prSet>
      <dgm:spPr/>
    </dgm:pt>
    <dgm:pt modelId="{637251EE-9C32-4114-B3FB-D8CEB859D8E2}" type="pres">
      <dgm:prSet presAssocID="{BC91C4CE-473F-4529-AAED-AB1980A1F706}" presName="sp" presStyleCnt="0"/>
      <dgm:spPr/>
    </dgm:pt>
    <dgm:pt modelId="{D6311818-1AB7-486B-8D39-94EC98847695}" type="pres">
      <dgm:prSet presAssocID="{7B9401E5-6D77-4BFB-9337-4AA8C6DEACEF}" presName="linNode" presStyleCnt="0"/>
      <dgm:spPr/>
    </dgm:pt>
    <dgm:pt modelId="{E5A9819C-D73D-4C21-A10C-11E2E954C0C8}" type="pres">
      <dgm:prSet presAssocID="{7B9401E5-6D77-4BFB-9337-4AA8C6DEACEF}" presName="parentText" presStyleLbl="node1" presStyleIdx="3" presStyleCnt="7">
        <dgm:presLayoutVars>
          <dgm:chMax val="1"/>
          <dgm:bulletEnabled val="1"/>
        </dgm:presLayoutVars>
      </dgm:prSet>
      <dgm:spPr/>
    </dgm:pt>
    <dgm:pt modelId="{3F4AB790-FB6C-46CE-967F-CEBDDE76A963}" type="pres">
      <dgm:prSet presAssocID="{7B9401E5-6D77-4BFB-9337-4AA8C6DEACEF}" presName="descendantText" presStyleLbl="alignAccFollowNode1" presStyleIdx="3" presStyleCnt="7">
        <dgm:presLayoutVars>
          <dgm:bulletEnabled val="1"/>
        </dgm:presLayoutVars>
      </dgm:prSet>
      <dgm:spPr/>
    </dgm:pt>
    <dgm:pt modelId="{FCFB059D-1C15-49CB-ADC9-5DEBC9E219AF}" type="pres">
      <dgm:prSet presAssocID="{B8CCAF79-8C0E-40EE-89A0-361E9FAB53A1}" presName="sp" presStyleCnt="0"/>
      <dgm:spPr/>
    </dgm:pt>
    <dgm:pt modelId="{DCDECA7E-4C73-42C5-AB06-0749D6084D6E}" type="pres">
      <dgm:prSet presAssocID="{0C359C42-8A83-44CD-9339-E647847DB2EC}" presName="linNode" presStyleCnt="0"/>
      <dgm:spPr/>
    </dgm:pt>
    <dgm:pt modelId="{45C24813-B060-446E-A91B-33B6C4527CF3}" type="pres">
      <dgm:prSet presAssocID="{0C359C42-8A83-44CD-9339-E647847DB2EC}" presName="parentText" presStyleLbl="node1" presStyleIdx="4" presStyleCnt="7">
        <dgm:presLayoutVars>
          <dgm:chMax val="1"/>
          <dgm:bulletEnabled val="1"/>
        </dgm:presLayoutVars>
      </dgm:prSet>
      <dgm:spPr/>
    </dgm:pt>
    <dgm:pt modelId="{80E1F993-C625-4180-A661-1601B7CB1E7C}" type="pres">
      <dgm:prSet presAssocID="{0C359C42-8A83-44CD-9339-E647847DB2EC}" presName="descendantText" presStyleLbl="alignAccFollowNode1" presStyleIdx="4" presStyleCnt="7">
        <dgm:presLayoutVars>
          <dgm:bulletEnabled val="1"/>
        </dgm:presLayoutVars>
      </dgm:prSet>
      <dgm:spPr/>
    </dgm:pt>
    <dgm:pt modelId="{965ED529-565B-4F87-AD4A-7BE1798D7D0F}" type="pres">
      <dgm:prSet presAssocID="{FE558A02-E3CD-4888-B804-1BCFDA81E8EE}" presName="sp" presStyleCnt="0"/>
      <dgm:spPr/>
    </dgm:pt>
    <dgm:pt modelId="{B80ACED5-6D39-4549-8261-FF16AC74D815}" type="pres">
      <dgm:prSet presAssocID="{95A4E65E-E0BA-4301-B27C-71AE2922991D}" presName="linNode" presStyleCnt="0"/>
      <dgm:spPr/>
    </dgm:pt>
    <dgm:pt modelId="{78A29A6A-BB35-45CF-B750-3CB9690AA727}" type="pres">
      <dgm:prSet presAssocID="{95A4E65E-E0BA-4301-B27C-71AE2922991D}" presName="parentText" presStyleLbl="node1" presStyleIdx="5" presStyleCnt="7">
        <dgm:presLayoutVars>
          <dgm:chMax val="1"/>
          <dgm:bulletEnabled val="1"/>
        </dgm:presLayoutVars>
      </dgm:prSet>
      <dgm:spPr/>
    </dgm:pt>
    <dgm:pt modelId="{BAAFF46C-D721-49AD-B7A1-236085F0F657}" type="pres">
      <dgm:prSet presAssocID="{95A4E65E-E0BA-4301-B27C-71AE2922991D}" presName="descendantText" presStyleLbl="alignAccFollowNode1" presStyleIdx="5" presStyleCnt="7">
        <dgm:presLayoutVars>
          <dgm:bulletEnabled val="1"/>
        </dgm:presLayoutVars>
      </dgm:prSet>
      <dgm:spPr/>
    </dgm:pt>
    <dgm:pt modelId="{691A9BA8-F8D9-4306-B7F4-EE59153B681B}" type="pres">
      <dgm:prSet presAssocID="{FBFD9460-5A10-4F22-BB55-013F02D259B2}" presName="sp" presStyleCnt="0"/>
      <dgm:spPr/>
    </dgm:pt>
    <dgm:pt modelId="{77AE143B-B592-4284-8158-B7AD36145461}" type="pres">
      <dgm:prSet presAssocID="{24FBE4F1-5014-404C-AE29-05BB758B151D}" presName="linNode" presStyleCnt="0"/>
      <dgm:spPr/>
    </dgm:pt>
    <dgm:pt modelId="{7A93E488-A5AE-45A7-858F-1928A8EC642F}" type="pres">
      <dgm:prSet presAssocID="{24FBE4F1-5014-404C-AE29-05BB758B151D}" presName="parentText" presStyleLbl="node1" presStyleIdx="6" presStyleCnt="7">
        <dgm:presLayoutVars>
          <dgm:chMax val="1"/>
          <dgm:bulletEnabled val="1"/>
        </dgm:presLayoutVars>
      </dgm:prSet>
      <dgm:spPr/>
    </dgm:pt>
    <dgm:pt modelId="{BDEF66EC-48F8-41A0-9579-D3355B83F196}" type="pres">
      <dgm:prSet presAssocID="{24FBE4F1-5014-404C-AE29-05BB758B151D}" presName="descendantText" presStyleLbl="alignAccFollowNode1" presStyleIdx="6" presStyleCnt="7">
        <dgm:presLayoutVars>
          <dgm:bulletEnabled val="1"/>
        </dgm:presLayoutVars>
      </dgm:prSet>
      <dgm:spPr/>
    </dgm:pt>
  </dgm:ptLst>
  <dgm:cxnLst>
    <dgm:cxn modelId="{F37BB205-8331-4DEF-88DA-2CDE87108F01}" type="presOf" srcId="{29539F86-3919-4DB5-8D31-340BA2406DB6}" destId="{BDEF66EC-48F8-41A0-9579-D3355B83F196}" srcOrd="0" destOrd="0" presId="urn:microsoft.com/office/officeart/2005/8/layout/vList5"/>
    <dgm:cxn modelId="{7B87F806-211C-4854-BABA-E1E7D77B2624}" type="presOf" srcId="{01534FC9-107F-4F38-9DB2-450A8D535E53}" destId="{9A7A8E83-2491-4EA4-A853-1496E03FA3EE}" srcOrd="0" destOrd="0" presId="urn:microsoft.com/office/officeart/2005/8/layout/vList5"/>
    <dgm:cxn modelId="{00888D0D-E2E7-4FE1-9030-242DB4162A83}" type="presOf" srcId="{0C359C42-8A83-44CD-9339-E647847DB2EC}" destId="{45C24813-B060-446E-A91B-33B6C4527CF3}" srcOrd="0" destOrd="0" presId="urn:microsoft.com/office/officeart/2005/8/layout/vList5"/>
    <dgm:cxn modelId="{77F0310F-E858-4116-B690-E8E827DB717B}" type="presOf" srcId="{95A4E65E-E0BA-4301-B27C-71AE2922991D}" destId="{78A29A6A-BB35-45CF-B750-3CB9690AA727}" srcOrd="0" destOrd="0" presId="urn:microsoft.com/office/officeart/2005/8/layout/vList5"/>
    <dgm:cxn modelId="{95E40816-7D53-4C95-A6AE-A126F8A5D010}" srcId="{F41D85E5-6B86-4FF6-A326-38062B142824}" destId="{B9EC21DF-8BC8-4F98-BE7B-C21B0E1B7800}" srcOrd="0" destOrd="0" parTransId="{ECD4CE72-304A-46CA-9B87-A3262BBE8FA3}" sibTransId="{ADF154CB-88E6-43D9-ADE8-12C9C8B61E8D}"/>
    <dgm:cxn modelId="{09FECC1E-92FD-4A23-85A8-AD3DE4F23470}" srcId="{24FBE4F1-5014-404C-AE29-05BB758B151D}" destId="{29539F86-3919-4DB5-8D31-340BA2406DB6}" srcOrd="0" destOrd="0" parTransId="{1FA18DD4-6C7E-44CB-83B5-B192CE23C2FD}" sibTransId="{11B816F0-DCBB-498E-ADCD-3053064DF95F}"/>
    <dgm:cxn modelId="{932A492F-BBE4-4523-B60F-FF119C150E20}" srcId="{5069C627-017B-4437-A190-AA6A62A14C09}" destId="{0C359C42-8A83-44CD-9339-E647847DB2EC}" srcOrd="4" destOrd="0" parTransId="{2DAC8E02-07F8-4564-8BF4-BE1418560CAA}" sibTransId="{FE558A02-E3CD-4888-B804-1BCFDA81E8EE}"/>
    <dgm:cxn modelId="{163B7F47-405A-43BD-B4D5-A2103B8E9C02}" srcId="{5069C627-017B-4437-A190-AA6A62A14C09}" destId="{95A4E65E-E0BA-4301-B27C-71AE2922991D}" srcOrd="5" destOrd="0" parTransId="{71D125DC-80B9-4AFC-9B8B-DBA2C1CC6132}" sibTransId="{FBFD9460-5A10-4F22-BB55-013F02D259B2}"/>
    <dgm:cxn modelId="{D8E87769-E1BE-4AB9-9B95-96439CCACA76}" srcId="{5069C627-017B-4437-A190-AA6A62A14C09}" destId="{01534FC9-107F-4F38-9DB2-450A8D535E53}" srcOrd="0" destOrd="0" parTransId="{8A3713EC-E6E9-4869-90A0-34ED1F774BD8}" sibTransId="{EEC272BF-A593-4DB7-B5BB-056B6902261C}"/>
    <dgm:cxn modelId="{11798749-6B57-4016-B822-6C0C3654E620}" srcId="{95A4E65E-E0BA-4301-B27C-71AE2922991D}" destId="{9BDD8A2E-FD27-4A4C-8838-211A0FC878EB}" srcOrd="0" destOrd="0" parTransId="{BD43CBDA-70FC-445B-A1B7-C38B35683ECE}" sibTransId="{F9CF1FD4-67BC-4863-8155-194F28773936}"/>
    <dgm:cxn modelId="{2EFF9769-17E1-464E-B1FA-04A70F0BF5CB}" type="presOf" srcId="{2210CE09-8014-48C8-9F97-E532FFE7B4F4}" destId="{3B2A512A-DC2C-4BE7-ACDC-61363D506A58}" srcOrd="0" destOrd="0" presId="urn:microsoft.com/office/officeart/2005/8/layout/vList5"/>
    <dgm:cxn modelId="{3982854C-0ADD-45E5-9B4E-09663569D7EA}" type="presOf" srcId="{239A7977-E0D3-46D5-9C65-28CEA11C04A1}" destId="{3F4AB790-FB6C-46CE-967F-CEBDDE76A963}" srcOrd="0" destOrd="0" presId="urn:microsoft.com/office/officeart/2005/8/layout/vList5"/>
    <dgm:cxn modelId="{BAF4D96F-0DF2-4B89-B93B-D5DB659E6956}" srcId="{0C359C42-8A83-44CD-9339-E647847DB2EC}" destId="{7E9A6C91-F94C-47B4-B51B-297F5BBD3FC7}" srcOrd="0" destOrd="0" parTransId="{C5537990-2E64-48DC-82B4-3948501952E3}" sibTransId="{CBBFA7C0-7306-4BB0-BD2A-F3A7395F8ADC}"/>
    <dgm:cxn modelId="{84EBF950-E8FE-498C-B610-4D4E85762AA1}" type="presOf" srcId="{F41D85E5-6B86-4FF6-A326-38062B142824}" destId="{3F8C1DC8-9F53-4B60-8234-B3A33DF5C68C}" srcOrd="0" destOrd="0" presId="urn:microsoft.com/office/officeart/2005/8/layout/vList5"/>
    <dgm:cxn modelId="{EC58F378-5AA9-415F-AA7D-78AABCD476F8}" type="presOf" srcId="{5069C627-017B-4437-A190-AA6A62A14C09}" destId="{7FC01049-AFBF-4279-A6B4-20E196A85E95}" srcOrd="0" destOrd="0" presId="urn:microsoft.com/office/officeart/2005/8/layout/vList5"/>
    <dgm:cxn modelId="{A10CC97B-DD09-44D0-B498-40EFFEAB2866}" srcId="{7B9401E5-6D77-4BFB-9337-4AA8C6DEACEF}" destId="{239A7977-E0D3-46D5-9C65-28CEA11C04A1}" srcOrd="0" destOrd="0" parTransId="{D5EE6C79-24F7-4A17-AEDB-C92BAA037488}" sibTransId="{A9ADC254-6984-45B8-99C4-3CBB3A720311}"/>
    <dgm:cxn modelId="{DF147A85-5645-4F34-9C61-37C3135831B4}" srcId="{5069C627-017B-4437-A190-AA6A62A14C09}" destId="{24FBE4F1-5014-404C-AE29-05BB758B151D}" srcOrd="6" destOrd="0" parTransId="{4F1A15C0-3FB0-4568-8A6A-C11E78BA9364}" sibTransId="{C494F95A-CFFA-4963-9697-1E551E78AAE7}"/>
    <dgm:cxn modelId="{8AEBA786-75CC-4496-85FC-EEBE7FD977FB}" type="presOf" srcId="{7B9401E5-6D77-4BFB-9337-4AA8C6DEACEF}" destId="{E5A9819C-D73D-4C21-A10C-11E2E954C0C8}" srcOrd="0" destOrd="0" presId="urn:microsoft.com/office/officeart/2005/8/layout/vList5"/>
    <dgm:cxn modelId="{E5BCAF8E-C98F-4670-A01D-C71B7145B7AF}" type="presOf" srcId="{0FB2A921-9C10-4A08-8EB9-740AD25820AD}" destId="{89CCA013-9006-4F09-8BB5-91B358687256}" srcOrd="0" destOrd="0" presId="urn:microsoft.com/office/officeart/2005/8/layout/vList5"/>
    <dgm:cxn modelId="{21C98A94-DFF2-46F5-BBF5-DB593EC45DEE}" type="presOf" srcId="{24FBE4F1-5014-404C-AE29-05BB758B151D}" destId="{7A93E488-A5AE-45A7-858F-1928A8EC642F}" srcOrd="0" destOrd="0" presId="urn:microsoft.com/office/officeart/2005/8/layout/vList5"/>
    <dgm:cxn modelId="{7EEB93A0-E641-4AAE-B113-8E63FCEBD507}" srcId="{01534FC9-107F-4F38-9DB2-450A8D535E53}" destId="{2210CE09-8014-48C8-9F97-E532FFE7B4F4}" srcOrd="0" destOrd="0" parTransId="{59BB40E8-AA97-4DC5-8827-940BECBCDAB2}" sibTransId="{45051A59-BE6E-4E06-A121-2CE50E6EBF65}"/>
    <dgm:cxn modelId="{74D991A5-2611-4219-B5EC-97A41562DB6C}" type="presOf" srcId="{9BDD8A2E-FD27-4A4C-8838-211A0FC878EB}" destId="{BAAFF46C-D721-49AD-B7A1-236085F0F657}" srcOrd="0" destOrd="0" presId="urn:microsoft.com/office/officeart/2005/8/layout/vList5"/>
    <dgm:cxn modelId="{F8376CAA-28C1-44F0-949B-240411F4559D}" type="presOf" srcId="{B9EC21DF-8BC8-4F98-BE7B-C21B0E1B7800}" destId="{7D90C8CA-04BE-402E-AE1D-53EB607C750D}" srcOrd="0" destOrd="0" presId="urn:microsoft.com/office/officeart/2005/8/layout/vList5"/>
    <dgm:cxn modelId="{020F7DC1-9E0F-476E-A1D4-0AAC81FC92B0}" srcId="{5069C627-017B-4437-A190-AA6A62A14C09}" destId="{F41D85E5-6B86-4FF6-A326-38062B142824}" srcOrd="1" destOrd="0" parTransId="{70E061AF-0273-41A0-BC67-B201E5AC6B0A}" sibTransId="{6B34B876-46F6-4D99-9109-54CBBCFCCA86}"/>
    <dgm:cxn modelId="{328159CD-28B4-4647-BF41-235B6BA29159}" srcId="{5069C627-017B-4437-A190-AA6A62A14C09}" destId="{7B9401E5-6D77-4BFB-9337-4AA8C6DEACEF}" srcOrd="3" destOrd="0" parTransId="{14F003DB-8F65-4C29-B493-C1FF40B39ED8}" sibTransId="{B8CCAF79-8C0E-40EE-89A0-361E9FAB53A1}"/>
    <dgm:cxn modelId="{FC92FFEA-AD24-4CDC-952A-0D22FCAB89E1}" srcId="{5069C627-017B-4437-A190-AA6A62A14C09}" destId="{0FB2A921-9C10-4A08-8EB9-740AD25820AD}" srcOrd="2" destOrd="0" parTransId="{F0B6F5FA-4CAF-41BF-81A6-D8E0A2BC2937}" sibTransId="{BC91C4CE-473F-4529-AAED-AB1980A1F706}"/>
    <dgm:cxn modelId="{44205DF5-1184-46BB-894E-D5073A29233A}" type="presOf" srcId="{373075A9-6D28-4761-9789-958726440BDA}" destId="{2C560DEE-642F-4574-B170-6612C189BE2E}" srcOrd="0" destOrd="0" presId="urn:microsoft.com/office/officeart/2005/8/layout/vList5"/>
    <dgm:cxn modelId="{63D5DCF5-6A57-47FF-80AF-608DBDC73850}" type="presOf" srcId="{7E9A6C91-F94C-47B4-B51B-297F5BBD3FC7}" destId="{80E1F993-C625-4180-A661-1601B7CB1E7C}" srcOrd="0" destOrd="0" presId="urn:microsoft.com/office/officeart/2005/8/layout/vList5"/>
    <dgm:cxn modelId="{02AB56F7-14AA-482B-9CAB-74BD84B8BF96}" srcId="{0FB2A921-9C10-4A08-8EB9-740AD25820AD}" destId="{373075A9-6D28-4761-9789-958726440BDA}" srcOrd="0" destOrd="0" parTransId="{ECB3B747-C014-4FBB-9B78-80A9A032A487}" sibTransId="{F63AE923-D441-48E0-8AD1-EA12977A87E0}"/>
    <dgm:cxn modelId="{E17CF34E-A74B-4F0B-B7F8-CCA880EB16F9}" type="presParOf" srcId="{7FC01049-AFBF-4279-A6B4-20E196A85E95}" destId="{A65C3F7E-5BA0-401E-B5FA-BDA9EB3D8F44}" srcOrd="0" destOrd="0" presId="urn:microsoft.com/office/officeart/2005/8/layout/vList5"/>
    <dgm:cxn modelId="{CF29438E-BBFC-41E7-BB1A-C09DF044116B}" type="presParOf" srcId="{A65C3F7E-5BA0-401E-B5FA-BDA9EB3D8F44}" destId="{9A7A8E83-2491-4EA4-A853-1496E03FA3EE}" srcOrd="0" destOrd="0" presId="urn:microsoft.com/office/officeart/2005/8/layout/vList5"/>
    <dgm:cxn modelId="{4B6E5817-4031-4AF3-8C31-8D532D8C7870}" type="presParOf" srcId="{A65C3F7E-5BA0-401E-B5FA-BDA9EB3D8F44}" destId="{3B2A512A-DC2C-4BE7-ACDC-61363D506A58}" srcOrd="1" destOrd="0" presId="urn:microsoft.com/office/officeart/2005/8/layout/vList5"/>
    <dgm:cxn modelId="{696FD565-3159-4D3F-9BD1-860A21E18C45}" type="presParOf" srcId="{7FC01049-AFBF-4279-A6B4-20E196A85E95}" destId="{A6A1E076-673D-4446-AF17-60183D6A71C8}" srcOrd="1" destOrd="0" presId="urn:microsoft.com/office/officeart/2005/8/layout/vList5"/>
    <dgm:cxn modelId="{F97271DE-9473-4B99-9AA7-6230CB0ED6D6}" type="presParOf" srcId="{7FC01049-AFBF-4279-A6B4-20E196A85E95}" destId="{C19FA4AB-C648-48DE-AACC-8B03283F8B72}" srcOrd="2" destOrd="0" presId="urn:microsoft.com/office/officeart/2005/8/layout/vList5"/>
    <dgm:cxn modelId="{7085D384-BE44-48D4-94A9-01A1AEA9F9EB}" type="presParOf" srcId="{C19FA4AB-C648-48DE-AACC-8B03283F8B72}" destId="{3F8C1DC8-9F53-4B60-8234-B3A33DF5C68C}" srcOrd="0" destOrd="0" presId="urn:microsoft.com/office/officeart/2005/8/layout/vList5"/>
    <dgm:cxn modelId="{D7137C7D-E322-426A-AE00-7B02D285A676}" type="presParOf" srcId="{C19FA4AB-C648-48DE-AACC-8B03283F8B72}" destId="{7D90C8CA-04BE-402E-AE1D-53EB607C750D}" srcOrd="1" destOrd="0" presId="urn:microsoft.com/office/officeart/2005/8/layout/vList5"/>
    <dgm:cxn modelId="{A1B302EB-4D79-430F-92FA-931959FC1B34}" type="presParOf" srcId="{7FC01049-AFBF-4279-A6B4-20E196A85E95}" destId="{4DCE7498-5FE4-436C-9CA0-39966A3AA3D4}" srcOrd="3" destOrd="0" presId="urn:microsoft.com/office/officeart/2005/8/layout/vList5"/>
    <dgm:cxn modelId="{BE6CFC81-DBEB-4156-815D-037EEDB4D072}" type="presParOf" srcId="{7FC01049-AFBF-4279-A6B4-20E196A85E95}" destId="{98A64B97-BDE8-441D-885B-2742418CC7E1}" srcOrd="4" destOrd="0" presId="urn:microsoft.com/office/officeart/2005/8/layout/vList5"/>
    <dgm:cxn modelId="{9CAC22CC-1B61-466C-A3CF-005914ABF337}" type="presParOf" srcId="{98A64B97-BDE8-441D-885B-2742418CC7E1}" destId="{89CCA013-9006-4F09-8BB5-91B358687256}" srcOrd="0" destOrd="0" presId="urn:microsoft.com/office/officeart/2005/8/layout/vList5"/>
    <dgm:cxn modelId="{FB44367F-253A-4C3D-AA4A-B8BCC94976A8}" type="presParOf" srcId="{98A64B97-BDE8-441D-885B-2742418CC7E1}" destId="{2C560DEE-642F-4574-B170-6612C189BE2E}" srcOrd="1" destOrd="0" presId="urn:microsoft.com/office/officeart/2005/8/layout/vList5"/>
    <dgm:cxn modelId="{940C1DCF-6DC2-4F40-ABB3-4E8685A7E3C8}" type="presParOf" srcId="{7FC01049-AFBF-4279-A6B4-20E196A85E95}" destId="{637251EE-9C32-4114-B3FB-D8CEB859D8E2}" srcOrd="5" destOrd="0" presId="urn:microsoft.com/office/officeart/2005/8/layout/vList5"/>
    <dgm:cxn modelId="{3E15A78A-3262-4686-B136-EAB9B9F48196}" type="presParOf" srcId="{7FC01049-AFBF-4279-A6B4-20E196A85E95}" destId="{D6311818-1AB7-486B-8D39-94EC98847695}" srcOrd="6" destOrd="0" presId="urn:microsoft.com/office/officeart/2005/8/layout/vList5"/>
    <dgm:cxn modelId="{B0EA7647-8D1F-4117-B472-57C5D2FD7622}" type="presParOf" srcId="{D6311818-1AB7-486B-8D39-94EC98847695}" destId="{E5A9819C-D73D-4C21-A10C-11E2E954C0C8}" srcOrd="0" destOrd="0" presId="urn:microsoft.com/office/officeart/2005/8/layout/vList5"/>
    <dgm:cxn modelId="{F203E3BC-4F66-4FAA-A595-E61BF37CBC0D}" type="presParOf" srcId="{D6311818-1AB7-486B-8D39-94EC98847695}" destId="{3F4AB790-FB6C-46CE-967F-CEBDDE76A963}" srcOrd="1" destOrd="0" presId="urn:microsoft.com/office/officeart/2005/8/layout/vList5"/>
    <dgm:cxn modelId="{3CFDC09A-090F-49A0-A921-D29F1CAB27AC}" type="presParOf" srcId="{7FC01049-AFBF-4279-A6B4-20E196A85E95}" destId="{FCFB059D-1C15-49CB-ADC9-5DEBC9E219AF}" srcOrd="7" destOrd="0" presId="urn:microsoft.com/office/officeart/2005/8/layout/vList5"/>
    <dgm:cxn modelId="{0DDD23EC-BFDC-4CB4-97E7-CE0A1B97AF7A}" type="presParOf" srcId="{7FC01049-AFBF-4279-A6B4-20E196A85E95}" destId="{DCDECA7E-4C73-42C5-AB06-0749D6084D6E}" srcOrd="8" destOrd="0" presId="urn:microsoft.com/office/officeart/2005/8/layout/vList5"/>
    <dgm:cxn modelId="{DE76F504-5633-41F2-89B8-CEF9831C54EB}" type="presParOf" srcId="{DCDECA7E-4C73-42C5-AB06-0749D6084D6E}" destId="{45C24813-B060-446E-A91B-33B6C4527CF3}" srcOrd="0" destOrd="0" presId="urn:microsoft.com/office/officeart/2005/8/layout/vList5"/>
    <dgm:cxn modelId="{17105610-EEB5-4DB6-AAF6-4CE6F844DF42}" type="presParOf" srcId="{DCDECA7E-4C73-42C5-AB06-0749D6084D6E}" destId="{80E1F993-C625-4180-A661-1601B7CB1E7C}" srcOrd="1" destOrd="0" presId="urn:microsoft.com/office/officeart/2005/8/layout/vList5"/>
    <dgm:cxn modelId="{5502181D-8EF9-4BCC-B21B-DD33B44F6A28}" type="presParOf" srcId="{7FC01049-AFBF-4279-A6B4-20E196A85E95}" destId="{965ED529-565B-4F87-AD4A-7BE1798D7D0F}" srcOrd="9" destOrd="0" presId="urn:microsoft.com/office/officeart/2005/8/layout/vList5"/>
    <dgm:cxn modelId="{4E52CF53-6350-4128-AFCB-B43F9A01AF2B}" type="presParOf" srcId="{7FC01049-AFBF-4279-A6B4-20E196A85E95}" destId="{B80ACED5-6D39-4549-8261-FF16AC74D815}" srcOrd="10" destOrd="0" presId="urn:microsoft.com/office/officeart/2005/8/layout/vList5"/>
    <dgm:cxn modelId="{1028E22A-AE47-4C10-B41C-14E0202B16B5}" type="presParOf" srcId="{B80ACED5-6D39-4549-8261-FF16AC74D815}" destId="{78A29A6A-BB35-45CF-B750-3CB9690AA727}" srcOrd="0" destOrd="0" presId="urn:microsoft.com/office/officeart/2005/8/layout/vList5"/>
    <dgm:cxn modelId="{E44FBF78-348C-4E96-904B-32208B90B0A5}" type="presParOf" srcId="{B80ACED5-6D39-4549-8261-FF16AC74D815}" destId="{BAAFF46C-D721-49AD-B7A1-236085F0F657}" srcOrd="1" destOrd="0" presId="urn:microsoft.com/office/officeart/2005/8/layout/vList5"/>
    <dgm:cxn modelId="{7C392071-873F-4BB7-A05E-09A6C57168A4}" type="presParOf" srcId="{7FC01049-AFBF-4279-A6B4-20E196A85E95}" destId="{691A9BA8-F8D9-4306-B7F4-EE59153B681B}" srcOrd="11" destOrd="0" presId="urn:microsoft.com/office/officeart/2005/8/layout/vList5"/>
    <dgm:cxn modelId="{163FD44A-C2BB-4404-85FA-FDC66336E521}" type="presParOf" srcId="{7FC01049-AFBF-4279-A6B4-20E196A85E95}" destId="{77AE143B-B592-4284-8158-B7AD36145461}" srcOrd="12" destOrd="0" presId="urn:microsoft.com/office/officeart/2005/8/layout/vList5"/>
    <dgm:cxn modelId="{8F2244F9-9D9E-45AF-9E28-43B5E2961581}" type="presParOf" srcId="{77AE143B-B592-4284-8158-B7AD36145461}" destId="{7A93E488-A5AE-45A7-858F-1928A8EC642F}" srcOrd="0" destOrd="0" presId="urn:microsoft.com/office/officeart/2005/8/layout/vList5"/>
    <dgm:cxn modelId="{8DA61C31-F447-42B4-BF47-D0419AFBDAF5}" type="presParOf" srcId="{77AE143B-B592-4284-8158-B7AD36145461}" destId="{BDEF66EC-48F8-41A0-9579-D3355B83F196}"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5D32A-56F8-43CA-9C03-A2D0ED23159E}">
      <dsp:nvSpPr>
        <dsp:cNvPr id="0" name=""/>
        <dsp:cNvSpPr/>
      </dsp:nvSpPr>
      <dsp:spPr>
        <a:xfrm>
          <a:off x="926871" y="296152"/>
          <a:ext cx="1447875" cy="1447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B52DB-A88B-4498-BE6E-63D415B12FDB}">
      <dsp:nvSpPr>
        <dsp:cNvPr id="0" name=""/>
        <dsp:cNvSpPr/>
      </dsp:nvSpPr>
      <dsp:spPr>
        <a:xfrm>
          <a:off x="42059" y="2182554"/>
          <a:ext cx="32175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solidFill>
                <a:srgbClr val="002653"/>
              </a:solidFill>
            </a:rPr>
            <a:t>Department of Commerce Florida's Land Planning Agency </a:t>
          </a:r>
        </a:p>
      </dsp:txBody>
      <dsp:txXfrm>
        <a:off x="42059" y="2182554"/>
        <a:ext cx="3217500" cy="1035000"/>
      </dsp:txXfrm>
    </dsp:sp>
    <dsp:sp modelId="{81C00793-02E0-4FB5-AC7E-E32638F25056}">
      <dsp:nvSpPr>
        <dsp:cNvPr id="0" name=""/>
        <dsp:cNvSpPr/>
      </dsp:nvSpPr>
      <dsp:spPr>
        <a:xfrm>
          <a:off x="5433543" y="296152"/>
          <a:ext cx="1447875" cy="1447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183B85-E813-4B6D-9568-A7BEA238E414}">
      <dsp:nvSpPr>
        <dsp:cNvPr id="0" name=""/>
        <dsp:cNvSpPr/>
      </dsp:nvSpPr>
      <dsp:spPr>
        <a:xfrm>
          <a:off x="3822621" y="2182554"/>
          <a:ext cx="4669718"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solidFill>
                <a:srgbClr val="002653"/>
              </a:solidFill>
            </a:rPr>
            <a:t>Responsible for Guiding the State's Growth and Development</a:t>
          </a:r>
        </a:p>
      </dsp:txBody>
      <dsp:txXfrm>
        <a:off x="3822621" y="2182554"/>
        <a:ext cx="4669718" cy="103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84808-BBE7-41F5-9D53-425E4E71CDA7}">
      <dsp:nvSpPr>
        <dsp:cNvPr id="0" name=""/>
        <dsp:cNvSpPr/>
      </dsp:nvSpPr>
      <dsp:spPr>
        <a:xfrm>
          <a:off x="0" y="1561"/>
          <a:ext cx="5219743" cy="11389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FC974E-5A7D-4B28-8426-6087229398D4}">
      <dsp:nvSpPr>
        <dsp:cNvPr id="0" name=""/>
        <dsp:cNvSpPr/>
      </dsp:nvSpPr>
      <dsp:spPr>
        <a:xfrm>
          <a:off x="344543" y="261318"/>
          <a:ext cx="627054" cy="6264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814B5C-B6A3-4C2E-930F-7CAF7EC86799}">
      <dsp:nvSpPr>
        <dsp:cNvPr id="0" name=""/>
        <dsp:cNvSpPr/>
      </dsp:nvSpPr>
      <dsp:spPr>
        <a:xfrm>
          <a:off x="1316141" y="5046"/>
          <a:ext cx="3883332" cy="117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10" tIns="124310" rIns="124310" bIns="124310" numCol="1" spcCol="1270" anchor="ctr" anchorCtr="0">
          <a:noAutofit/>
        </a:bodyPr>
        <a:lstStyle/>
        <a:p>
          <a:pPr marL="0" lvl="0" indent="0" algn="l" defTabSz="755650">
            <a:lnSpc>
              <a:spcPct val="90000"/>
            </a:lnSpc>
            <a:spcBef>
              <a:spcPct val="0"/>
            </a:spcBef>
            <a:spcAft>
              <a:spcPct val="35000"/>
            </a:spcAft>
            <a:buNone/>
          </a:pPr>
          <a:r>
            <a:rPr lang="en-US" sz="1700" kern="1200" dirty="0"/>
            <a:t>Plans strategically and responsibly to balance growth with long-term livability, environmental health, and economic stability.</a:t>
          </a:r>
        </a:p>
      </dsp:txBody>
      <dsp:txXfrm>
        <a:off x="1316141" y="5046"/>
        <a:ext cx="3883332" cy="1174579"/>
      </dsp:txXfrm>
    </dsp:sp>
    <dsp:sp modelId="{4BC4902A-76B0-4FC6-8169-3F8AD97B9428}">
      <dsp:nvSpPr>
        <dsp:cNvPr id="0" name=""/>
        <dsp:cNvSpPr/>
      </dsp:nvSpPr>
      <dsp:spPr>
        <a:xfrm>
          <a:off x="0" y="1473271"/>
          <a:ext cx="5219743" cy="11389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C182ED-80A0-4B40-8CAB-2F31AAB77C4D}">
      <dsp:nvSpPr>
        <dsp:cNvPr id="0" name=""/>
        <dsp:cNvSpPr/>
      </dsp:nvSpPr>
      <dsp:spPr>
        <a:xfrm>
          <a:off x="344543" y="1729543"/>
          <a:ext cx="627054" cy="6264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86F829-A36D-4B72-B376-349FC80DB4B2}">
      <dsp:nvSpPr>
        <dsp:cNvPr id="0" name=""/>
        <dsp:cNvSpPr/>
      </dsp:nvSpPr>
      <dsp:spPr>
        <a:xfrm>
          <a:off x="1316141" y="1473271"/>
          <a:ext cx="3883332" cy="117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10" tIns="124310" rIns="124310" bIns="124310" numCol="1" spcCol="1270" anchor="ctr" anchorCtr="0">
          <a:noAutofit/>
        </a:bodyPr>
        <a:lstStyle/>
        <a:p>
          <a:pPr marL="0" lvl="0" indent="0" algn="l" defTabSz="755650">
            <a:lnSpc>
              <a:spcPct val="90000"/>
            </a:lnSpc>
            <a:spcBef>
              <a:spcPct val="0"/>
            </a:spcBef>
            <a:spcAft>
              <a:spcPct val="35000"/>
            </a:spcAft>
            <a:buNone/>
          </a:pPr>
          <a:r>
            <a:rPr lang="en-US" sz="1700" kern="1200" dirty="0"/>
            <a:t>Encourages compact, mixed-use development that reduces sprawl and preserves open land.</a:t>
          </a:r>
        </a:p>
      </dsp:txBody>
      <dsp:txXfrm>
        <a:off x="1316141" y="1473271"/>
        <a:ext cx="3883332" cy="1174579"/>
      </dsp:txXfrm>
    </dsp:sp>
    <dsp:sp modelId="{0C3D5589-E3F7-42CD-AD93-7BBE5D84C910}">
      <dsp:nvSpPr>
        <dsp:cNvPr id="0" name=""/>
        <dsp:cNvSpPr/>
      </dsp:nvSpPr>
      <dsp:spPr>
        <a:xfrm>
          <a:off x="0" y="2941495"/>
          <a:ext cx="5219743" cy="11389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162124-784F-45DD-A939-8FDA9954F451}">
      <dsp:nvSpPr>
        <dsp:cNvPr id="0" name=""/>
        <dsp:cNvSpPr/>
      </dsp:nvSpPr>
      <dsp:spPr>
        <a:xfrm>
          <a:off x="344543" y="3197767"/>
          <a:ext cx="627054" cy="6264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3CD7FC-E7EE-4C86-A268-9BF35BC0563C}">
      <dsp:nvSpPr>
        <dsp:cNvPr id="0" name=""/>
        <dsp:cNvSpPr/>
      </dsp:nvSpPr>
      <dsp:spPr>
        <a:xfrm>
          <a:off x="1316141" y="2941495"/>
          <a:ext cx="3883332" cy="117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10" tIns="124310" rIns="124310" bIns="124310" numCol="1" spcCol="1270" anchor="ctr" anchorCtr="0">
          <a:noAutofit/>
        </a:bodyPr>
        <a:lstStyle/>
        <a:p>
          <a:pPr marL="0" lvl="0" indent="0" algn="l" defTabSz="755650">
            <a:lnSpc>
              <a:spcPct val="90000"/>
            </a:lnSpc>
            <a:spcBef>
              <a:spcPct val="0"/>
            </a:spcBef>
            <a:spcAft>
              <a:spcPct val="35000"/>
            </a:spcAft>
            <a:buNone/>
          </a:pPr>
          <a:r>
            <a:rPr lang="en-US" sz="1700" kern="1200" dirty="0"/>
            <a:t>Supports all residents with access to services, housing, and transportation, regardless of income or background.</a:t>
          </a:r>
        </a:p>
      </dsp:txBody>
      <dsp:txXfrm>
        <a:off x="1316141" y="2941495"/>
        <a:ext cx="3883332" cy="1174579"/>
      </dsp:txXfrm>
    </dsp:sp>
    <dsp:sp modelId="{C91A4C09-733F-4B8F-8B0D-4AA86E1BF083}">
      <dsp:nvSpPr>
        <dsp:cNvPr id="0" name=""/>
        <dsp:cNvSpPr/>
      </dsp:nvSpPr>
      <dsp:spPr>
        <a:xfrm>
          <a:off x="0" y="4409720"/>
          <a:ext cx="5219743" cy="11389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3635B1-753D-4F53-AA46-B0090F92731C}">
      <dsp:nvSpPr>
        <dsp:cNvPr id="0" name=""/>
        <dsp:cNvSpPr/>
      </dsp:nvSpPr>
      <dsp:spPr>
        <a:xfrm>
          <a:off x="344543" y="4665992"/>
          <a:ext cx="627054" cy="6264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AD0BAD-F772-467D-BA6B-83CBB7B21910}">
      <dsp:nvSpPr>
        <dsp:cNvPr id="0" name=""/>
        <dsp:cNvSpPr/>
      </dsp:nvSpPr>
      <dsp:spPr>
        <a:xfrm>
          <a:off x="1316141" y="4409720"/>
          <a:ext cx="3883332" cy="117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10" tIns="124310" rIns="124310" bIns="124310" numCol="1" spcCol="1270" anchor="ctr" anchorCtr="0">
          <a:noAutofit/>
        </a:bodyPr>
        <a:lstStyle/>
        <a:p>
          <a:pPr marL="0" lvl="0" indent="0" algn="l" defTabSz="755650">
            <a:lnSpc>
              <a:spcPct val="90000"/>
            </a:lnSpc>
            <a:spcBef>
              <a:spcPct val="0"/>
            </a:spcBef>
            <a:spcAft>
              <a:spcPct val="35000"/>
            </a:spcAft>
            <a:buNone/>
          </a:pPr>
          <a:r>
            <a:rPr lang="en-US" sz="1700" kern="1200" dirty="0"/>
            <a:t>Minimizes waste and energy use, and invests in renewable or low-impact infrastructure.</a:t>
          </a:r>
        </a:p>
      </dsp:txBody>
      <dsp:txXfrm>
        <a:off x="1316141" y="4409720"/>
        <a:ext cx="3883332" cy="11745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A512A-DC2C-4BE7-ACDC-61363D506A58}">
      <dsp:nvSpPr>
        <dsp:cNvPr id="0" name=""/>
        <dsp:cNvSpPr/>
      </dsp:nvSpPr>
      <dsp:spPr>
        <a:xfrm rot="5400000">
          <a:off x="4090276" y="-1800945"/>
          <a:ext cx="317271" cy="39989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Protect city’s identity and character</a:t>
          </a:r>
        </a:p>
      </dsp:txBody>
      <dsp:txXfrm rot="-5400000">
        <a:off x="2249424" y="55395"/>
        <a:ext cx="3983488" cy="286295"/>
      </dsp:txXfrm>
    </dsp:sp>
    <dsp:sp modelId="{9A7A8E83-2491-4EA4-A853-1496E03FA3EE}">
      <dsp:nvSpPr>
        <dsp:cNvPr id="0" name=""/>
        <dsp:cNvSpPr/>
      </dsp:nvSpPr>
      <dsp:spPr>
        <a:xfrm>
          <a:off x="0" y="247"/>
          <a:ext cx="2249424" cy="39658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Protect</a:t>
          </a:r>
        </a:p>
      </dsp:txBody>
      <dsp:txXfrm>
        <a:off x="19360" y="19607"/>
        <a:ext cx="2210704" cy="357869"/>
      </dsp:txXfrm>
    </dsp:sp>
    <dsp:sp modelId="{7D90C8CA-04BE-402E-AE1D-53EB607C750D}">
      <dsp:nvSpPr>
        <dsp:cNvPr id="0" name=""/>
        <dsp:cNvSpPr/>
      </dsp:nvSpPr>
      <dsp:spPr>
        <a:xfrm rot="5400000">
          <a:off x="4090276" y="-1384526"/>
          <a:ext cx="317271" cy="39989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Embrace resiliency and sustainability</a:t>
          </a:r>
        </a:p>
      </dsp:txBody>
      <dsp:txXfrm rot="-5400000">
        <a:off x="2249424" y="471814"/>
        <a:ext cx="3983488" cy="286295"/>
      </dsp:txXfrm>
    </dsp:sp>
    <dsp:sp modelId="{3F8C1DC8-9F53-4B60-8234-B3A33DF5C68C}">
      <dsp:nvSpPr>
        <dsp:cNvPr id="0" name=""/>
        <dsp:cNvSpPr/>
      </dsp:nvSpPr>
      <dsp:spPr>
        <a:xfrm>
          <a:off x="0" y="416666"/>
          <a:ext cx="2249424" cy="39658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Embrace</a:t>
          </a:r>
        </a:p>
      </dsp:txBody>
      <dsp:txXfrm>
        <a:off x="19360" y="436026"/>
        <a:ext cx="2210704" cy="357869"/>
      </dsp:txXfrm>
    </dsp:sp>
    <dsp:sp modelId="{2C560DEE-642F-4574-B170-6612C189BE2E}">
      <dsp:nvSpPr>
        <dsp:cNvPr id="0" name=""/>
        <dsp:cNvSpPr/>
      </dsp:nvSpPr>
      <dsp:spPr>
        <a:xfrm rot="5400000">
          <a:off x="4090276" y="-968107"/>
          <a:ext cx="317271" cy="39989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Preserve city’s values</a:t>
          </a:r>
        </a:p>
      </dsp:txBody>
      <dsp:txXfrm rot="-5400000">
        <a:off x="2249424" y="888233"/>
        <a:ext cx="3983488" cy="286295"/>
      </dsp:txXfrm>
    </dsp:sp>
    <dsp:sp modelId="{89CCA013-9006-4F09-8BB5-91B358687256}">
      <dsp:nvSpPr>
        <dsp:cNvPr id="0" name=""/>
        <dsp:cNvSpPr/>
      </dsp:nvSpPr>
      <dsp:spPr>
        <a:xfrm>
          <a:off x="0" y="833085"/>
          <a:ext cx="2249424" cy="39658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Preserve</a:t>
          </a:r>
        </a:p>
      </dsp:txBody>
      <dsp:txXfrm>
        <a:off x="19360" y="852445"/>
        <a:ext cx="2210704" cy="357869"/>
      </dsp:txXfrm>
    </dsp:sp>
    <dsp:sp modelId="{3F4AB790-FB6C-46CE-967F-CEBDDE76A963}">
      <dsp:nvSpPr>
        <dsp:cNvPr id="0" name=""/>
        <dsp:cNvSpPr/>
      </dsp:nvSpPr>
      <dsp:spPr>
        <a:xfrm rot="5400000">
          <a:off x="4090276" y="-551688"/>
          <a:ext cx="317271" cy="39989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Adopt long term strategies</a:t>
          </a:r>
        </a:p>
      </dsp:txBody>
      <dsp:txXfrm rot="-5400000">
        <a:off x="2249424" y="1304652"/>
        <a:ext cx="3983488" cy="286295"/>
      </dsp:txXfrm>
    </dsp:sp>
    <dsp:sp modelId="{E5A9819C-D73D-4C21-A10C-11E2E954C0C8}">
      <dsp:nvSpPr>
        <dsp:cNvPr id="0" name=""/>
        <dsp:cNvSpPr/>
      </dsp:nvSpPr>
      <dsp:spPr>
        <a:xfrm>
          <a:off x="0" y="1249505"/>
          <a:ext cx="2249424" cy="39658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Adopt</a:t>
          </a:r>
        </a:p>
      </dsp:txBody>
      <dsp:txXfrm>
        <a:off x="19360" y="1268865"/>
        <a:ext cx="2210704" cy="357869"/>
      </dsp:txXfrm>
    </dsp:sp>
    <dsp:sp modelId="{80E1F993-C625-4180-A661-1601B7CB1E7C}">
      <dsp:nvSpPr>
        <dsp:cNvPr id="0" name=""/>
        <dsp:cNvSpPr/>
      </dsp:nvSpPr>
      <dsp:spPr>
        <a:xfrm rot="5400000">
          <a:off x="4090276" y="-135268"/>
          <a:ext cx="317271" cy="39989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Provide quality of life</a:t>
          </a:r>
        </a:p>
      </dsp:txBody>
      <dsp:txXfrm rot="-5400000">
        <a:off x="2249424" y="1721072"/>
        <a:ext cx="3983488" cy="286295"/>
      </dsp:txXfrm>
    </dsp:sp>
    <dsp:sp modelId="{45C24813-B060-446E-A91B-33B6C4527CF3}">
      <dsp:nvSpPr>
        <dsp:cNvPr id="0" name=""/>
        <dsp:cNvSpPr/>
      </dsp:nvSpPr>
      <dsp:spPr>
        <a:xfrm>
          <a:off x="0" y="1665924"/>
          <a:ext cx="2249424" cy="39658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Provide</a:t>
          </a:r>
        </a:p>
      </dsp:txBody>
      <dsp:txXfrm>
        <a:off x="19360" y="1685284"/>
        <a:ext cx="2210704" cy="357869"/>
      </dsp:txXfrm>
    </dsp:sp>
    <dsp:sp modelId="{BAAFF46C-D721-49AD-B7A1-236085F0F657}">
      <dsp:nvSpPr>
        <dsp:cNvPr id="0" name=""/>
        <dsp:cNvSpPr/>
      </dsp:nvSpPr>
      <dsp:spPr>
        <a:xfrm rot="5400000">
          <a:off x="4090276" y="281150"/>
          <a:ext cx="317271" cy="39989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Promote community partners</a:t>
          </a:r>
        </a:p>
      </dsp:txBody>
      <dsp:txXfrm rot="-5400000">
        <a:off x="2249424" y="2137490"/>
        <a:ext cx="3983488" cy="286295"/>
      </dsp:txXfrm>
    </dsp:sp>
    <dsp:sp modelId="{78A29A6A-BB35-45CF-B750-3CB9690AA727}">
      <dsp:nvSpPr>
        <dsp:cNvPr id="0" name=""/>
        <dsp:cNvSpPr/>
      </dsp:nvSpPr>
      <dsp:spPr>
        <a:xfrm>
          <a:off x="0" y="2082343"/>
          <a:ext cx="2249424" cy="39658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Promote</a:t>
          </a:r>
        </a:p>
      </dsp:txBody>
      <dsp:txXfrm>
        <a:off x="19360" y="2101703"/>
        <a:ext cx="2210704" cy="357869"/>
      </dsp:txXfrm>
    </dsp:sp>
    <dsp:sp modelId="{BDEF66EC-48F8-41A0-9579-D3355B83F196}">
      <dsp:nvSpPr>
        <dsp:cNvPr id="0" name=""/>
        <dsp:cNvSpPr/>
      </dsp:nvSpPr>
      <dsp:spPr>
        <a:xfrm rot="5400000">
          <a:off x="4090276" y="697569"/>
          <a:ext cx="317271" cy="39989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Encourage sustainable development </a:t>
          </a:r>
        </a:p>
      </dsp:txBody>
      <dsp:txXfrm rot="-5400000">
        <a:off x="2249424" y="2553909"/>
        <a:ext cx="3983488" cy="286295"/>
      </dsp:txXfrm>
    </dsp:sp>
    <dsp:sp modelId="{7A93E488-A5AE-45A7-858F-1928A8EC642F}">
      <dsp:nvSpPr>
        <dsp:cNvPr id="0" name=""/>
        <dsp:cNvSpPr/>
      </dsp:nvSpPr>
      <dsp:spPr>
        <a:xfrm>
          <a:off x="0" y="2498762"/>
          <a:ext cx="2249424" cy="39658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Encourage</a:t>
          </a:r>
        </a:p>
      </dsp:txBody>
      <dsp:txXfrm>
        <a:off x="19360" y="2518122"/>
        <a:ext cx="2210704" cy="35786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138"/>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5138"/>
          </a:xfrm>
          <a:prstGeom prst="rect">
            <a:avLst/>
          </a:prstGeom>
        </p:spPr>
        <p:txBody>
          <a:bodyPr vert="horz" lIns="91428" tIns="45714" rIns="91428" bIns="45714" rtlCol="0"/>
          <a:lstStyle>
            <a:lvl1pPr algn="r">
              <a:defRPr sz="1200"/>
            </a:lvl1pPr>
          </a:lstStyle>
          <a:p>
            <a:fld id="{821E005F-4A64-42E2-8E86-3EE8DA8E1718}" type="datetimeFigureOut">
              <a:rPr lang="en-US" smtClean="0"/>
              <a:pPr/>
              <a:t>7/10/2025</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28" tIns="45714" rIns="91428"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675"/>
            <a:ext cx="3037840" cy="465138"/>
          </a:xfrm>
          <a:prstGeom prst="rect">
            <a:avLst/>
          </a:prstGeom>
        </p:spPr>
        <p:txBody>
          <a:bodyPr vert="horz" lIns="91428" tIns="45714" rIns="91428" bIns="45714" rtlCol="0" anchor="b"/>
          <a:lstStyle>
            <a:lvl1pPr algn="r">
              <a:defRPr sz="1200"/>
            </a:lvl1pPr>
          </a:lstStyle>
          <a:p>
            <a:fld id="{7D6639E5-B88A-4629-BFD2-E070F36A9594}" type="slidenum">
              <a:rPr lang="en-US" smtClean="0"/>
              <a:pPr/>
              <a:t>‹#›</a:t>
            </a:fld>
            <a:endParaRPr lang="en-US" dirty="0"/>
          </a:p>
        </p:txBody>
      </p:sp>
    </p:spTree>
    <p:extLst>
      <p:ext uri="{BB962C8B-B14F-4D97-AF65-F5344CB8AC3E}">
        <p14:creationId xmlns:p14="http://schemas.microsoft.com/office/powerpoint/2010/main" val="2647625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725"/>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idx="1"/>
          </p:nvPr>
        </p:nvSpPr>
        <p:spPr>
          <a:xfrm>
            <a:off x="3970939" y="1"/>
            <a:ext cx="3037840" cy="466725"/>
          </a:xfrm>
          <a:prstGeom prst="rect">
            <a:avLst/>
          </a:prstGeom>
        </p:spPr>
        <p:txBody>
          <a:bodyPr vert="horz" lIns="91428" tIns="45714" rIns="91428" bIns="45714" rtlCol="0"/>
          <a:lstStyle>
            <a:lvl1pPr algn="r">
              <a:defRPr sz="1200"/>
            </a:lvl1pPr>
          </a:lstStyle>
          <a:p>
            <a:fld id="{A8B77DF5-EAB1-4C64-BDFC-B0226B6625B1}" type="datetimeFigureOut">
              <a:rPr lang="en-US" smtClean="0"/>
              <a:t>7/10/2025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28" tIns="45714" rIns="91428" bIns="45714" rtlCol="0" anchor="ctr"/>
          <a:lstStyle/>
          <a:p>
            <a:endParaRPr lang="en-US"/>
          </a:p>
        </p:txBody>
      </p:sp>
      <p:sp>
        <p:nvSpPr>
          <p:cNvPr id="5" name="Notes Placeholder 4"/>
          <p:cNvSpPr>
            <a:spLocks noGrp="1"/>
          </p:cNvSpPr>
          <p:nvPr>
            <p:ph type="body" sz="quarter" idx="3"/>
          </p:nvPr>
        </p:nvSpPr>
        <p:spPr>
          <a:xfrm>
            <a:off x="701040" y="4473577"/>
            <a:ext cx="5608320" cy="3660775"/>
          </a:xfrm>
          <a:prstGeom prst="rect">
            <a:avLst/>
          </a:prstGeom>
        </p:spPr>
        <p:txBody>
          <a:bodyPr vert="horz" lIns="91428" tIns="45714" rIns="91428"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7"/>
            <a:ext cx="3037840" cy="466725"/>
          </a:xfrm>
          <a:prstGeom prst="rect">
            <a:avLst/>
          </a:prstGeom>
        </p:spPr>
        <p:txBody>
          <a:bodyPr vert="horz" lIns="91428" tIns="45714" rIns="91428"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677"/>
            <a:ext cx="3037840" cy="466725"/>
          </a:xfrm>
          <a:prstGeom prst="rect">
            <a:avLst/>
          </a:prstGeom>
        </p:spPr>
        <p:txBody>
          <a:bodyPr vert="horz" lIns="91428" tIns="45714" rIns="91428" bIns="45714" rtlCol="0" anchor="b"/>
          <a:lstStyle>
            <a:lvl1pPr algn="r">
              <a:defRPr sz="1200"/>
            </a:lvl1pPr>
          </a:lstStyle>
          <a:p>
            <a:fld id="{89DCB956-4723-4215-B71C-75F7540DA024}" type="slidenum">
              <a:rPr lang="en-US" smtClean="0"/>
              <a:t>‹#›</a:t>
            </a:fld>
            <a:endParaRPr lang="en-US"/>
          </a:p>
        </p:txBody>
      </p:sp>
    </p:spTree>
    <p:extLst>
      <p:ext uri="{BB962C8B-B14F-4D97-AF65-F5344CB8AC3E}">
        <p14:creationId xmlns:p14="http://schemas.microsoft.com/office/powerpoint/2010/main" val="1080606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CB956-4723-4215-B71C-75F7540DA024}" type="slidenum">
              <a:rPr lang="en-US" smtClean="0"/>
              <a:t>3</a:t>
            </a:fld>
            <a:endParaRPr lang="en-US"/>
          </a:p>
        </p:txBody>
      </p:sp>
    </p:spTree>
    <p:extLst>
      <p:ext uri="{BB962C8B-B14F-4D97-AF65-F5344CB8AC3E}">
        <p14:creationId xmlns:p14="http://schemas.microsoft.com/office/powerpoint/2010/main" val="1552897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process does not include changes to the City’s land development regulations or site plan requirements.</a:t>
            </a:r>
          </a:p>
        </p:txBody>
      </p:sp>
      <p:sp>
        <p:nvSpPr>
          <p:cNvPr id="4" name="Slide Number Placeholder 3"/>
          <p:cNvSpPr>
            <a:spLocks noGrp="1"/>
          </p:cNvSpPr>
          <p:nvPr>
            <p:ph type="sldNum" sz="quarter" idx="5"/>
          </p:nvPr>
        </p:nvSpPr>
        <p:spPr/>
        <p:txBody>
          <a:bodyPr/>
          <a:lstStyle/>
          <a:p>
            <a:fld id="{89DCB956-4723-4215-B71C-75F7540DA024}" type="slidenum">
              <a:rPr lang="en-US" smtClean="0"/>
              <a:t>8</a:t>
            </a:fld>
            <a:endParaRPr lang="en-US"/>
          </a:p>
        </p:txBody>
      </p:sp>
    </p:spTree>
    <p:extLst>
      <p:ext uri="{BB962C8B-B14F-4D97-AF65-F5344CB8AC3E}">
        <p14:creationId xmlns:p14="http://schemas.microsoft.com/office/powerpoint/2010/main" val="2900411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existing Comprehensive Plan elements which the project team along with city staff will update and some element names might change for the final Comp Plan document. </a:t>
            </a:r>
          </a:p>
        </p:txBody>
      </p:sp>
      <p:sp>
        <p:nvSpPr>
          <p:cNvPr id="4" name="Slide Number Placeholder 3"/>
          <p:cNvSpPr>
            <a:spLocks noGrp="1"/>
          </p:cNvSpPr>
          <p:nvPr>
            <p:ph type="sldNum" sz="quarter" idx="5"/>
          </p:nvPr>
        </p:nvSpPr>
        <p:spPr/>
        <p:txBody>
          <a:bodyPr/>
          <a:lstStyle/>
          <a:p>
            <a:fld id="{89DCB956-4723-4215-B71C-75F7540DA024}" type="slidenum">
              <a:rPr lang="en-US" smtClean="0"/>
              <a:t>10</a:t>
            </a:fld>
            <a:endParaRPr lang="en-US"/>
          </a:p>
        </p:txBody>
      </p:sp>
    </p:spTree>
    <p:extLst>
      <p:ext uri="{BB962C8B-B14F-4D97-AF65-F5344CB8AC3E}">
        <p14:creationId xmlns:p14="http://schemas.microsoft.com/office/powerpoint/2010/main" val="127817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means that plans strategically and responsibly balance growth with long-term livability, environmental health, and economic stability. Encourages compact, mixed-use development that reduces sprawl and preserves open land. Supports long-term job growth and diversified economic opportunities. Ensures all residents have access to services, housing, and transportation, regardless of income or background. Minimizes waste and energy use, and invests in renewable or low-impact infrastructure.</a:t>
            </a:r>
          </a:p>
        </p:txBody>
      </p:sp>
      <p:sp>
        <p:nvSpPr>
          <p:cNvPr id="4" name="Slide Number Placeholder 3"/>
          <p:cNvSpPr>
            <a:spLocks noGrp="1"/>
          </p:cNvSpPr>
          <p:nvPr>
            <p:ph type="sldNum" sz="quarter" idx="5"/>
          </p:nvPr>
        </p:nvSpPr>
        <p:spPr/>
        <p:txBody>
          <a:bodyPr/>
          <a:lstStyle/>
          <a:p>
            <a:fld id="{89DCB956-4723-4215-B71C-75F7540DA024}" type="slidenum">
              <a:rPr lang="en-US" smtClean="0"/>
              <a:t>11</a:t>
            </a:fld>
            <a:endParaRPr lang="en-US"/>
          </a:p>
        </p:txBody>
      </p:sp>
    </p:spTree>
    <p:extLst>
      <p:ext uri="{BB962C8B-B14F-4D97-AF65-F5344CB8AC3E}">
        <p14:creationId xmlns:p14="http://schemas.microsoft.com/office/powerpoint/2010/main" val="124943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25000"/>
              </a:lnSpc>
              <a:spcBef>
                <a:spcPts val="750"/>
              </a:spcBef>
              <a:spcAft>
                <a:spcPts val="0"/>
              </a:spcAft>
              <a:buClrTx/>
              <a:buSzTx/>
              <a:buFont typeface="Wingdings" panose="05000000000000000000" pitchFamily="2" charset="2"/>
              <a:buChar char="ü"/>
              <a:tabLst/>
              <a:defRPr/>
            </a:pPr>
            <a:r>
              <a:rPr kumimoji="0" lang="en-US" altLang="en-US" sz="1200" b="1" i="0" u="none" strike="noStrike" kern="1200" cap="all" spc="225" normalizeH="0" baseline="0" noProof="0" dirty="0">
                <a:ln>
                  <a:noFill/>
                </a:ln>
                <a:solidFill>
                  <a:srgbClr val="00B050"/>
                </a:solidFill>
                <a:effectLst/>
                <a:uLnTx/>
                <a:uFillTx/>
                <a:latin typeface="Avenir Next LT Pro"/>
                <a:ea typeface="+mn-ea"/>
                <a:cs typeface="Times New Roman" panose="02020603050405020304" pitchFamily="18" charset="0"/>
              </a:rPr>
              <a:t>Protect</a:t>
            </a:r>
            <a:r>
              <a:rPr kumimoji="0" lang="en-US" altLang="en-US" sz="1200" b="0" i="0" u="none" strike="noStrike" kern="1200" cap="all" spc="225" normalizeH="0" baseline="0" noProof="0" dirty="0">
                <a:ln>
                  <a:noFill/>
                </a:ln>
                <a:solidFill>
                  <a:prstClr val="white"/>
                </a:solidFill>
                <a:effectLst/>
                <a:uLnTx/>
                <a:uFillTx/>
                <a:latin typeface="Avenir Next LT Pro"/>
                <a:ea typeface="+mn-ea"/>
                <a:cs typeface="Times New Roman" panose="02020603050405020304" pitchFamily="18" charset="0"/>
              </a:rPr>
              <a:t> Quality of life of residents and support business community </a:t>
            </a:r>
          </a:p>
          <a:p>
            <a:pPr marL="0" marR="0" lvl="0" indent="0" algn="l" defTabSz="685800" rtl="0" eaLnBrk="1" fontAlgn="auto" latinLnBrk="0" hangingPunct="1">
              <a:lnSpc>
                <a:spcPct val="125000"/>
              </a:lnSpc>
              <a:spcBef>
                <a:spcPts val="750"/>
              </a:spcBef>
              <a:spcAft>
                <a:spcPts val="0"/>
              </a:spcAft>
              <a:buClrTx/>
              <a:buSzTx/>
              <a:buFont typeface="Wingdings" panose="05000000000000000000" pitchFamily="2" charset="2"/>
              <a:buChar char="ü"/>
              <a:tabLst/>
              <a:defRPr/>
            </a:pPr>
            <a:r>
              <a:rPr kumimoji="0" lang="en-US" altLang="en-US" sz="1200" b="1" i="0" u="none" strike="noStrike" kern="1200" cap="all" spc="225" normalizeH="0" baseline="0" noProof="0" dirty="0">
                <a:ln>
                  <a:noFill/>
                </a:ln>
                <a:solidFill>
                  <a:srgbClr val="00B050"/>
                </a:solidFill>
                <a:effectLst/>
                <a:uLnTx/>
                <a:uFillTx/>
                <a:latin typeface="Avenir Next LT Pro"/>
                <a:ea typeface="+mn-ea"/>
                <a:cs typeface="Times New Roman" panose="02020603050405020304" pitchFamily="18" charset="0"/>
              </a:rPr>
              <a:t>Embrace</a:t>
            </a:r>
            <a:r>
              <a:rPr kumimoji="0" lang="en-US" altLang="en-US" sz="1200" b="0" i="0" u="none" strike="noStrike" kern="1200" cap="all" spc="225" normalizeH="0" baseline="0" noProof="0" dirty="0">
                <a:ln>
                  <a:noFill/>
                </a:ln>
                <a:solidFill>
                  <a:prstClr val="white"/>
                </a:solidFill>
                <a:effectLst/>
                <a:uLnTx/>
                <a:uFillTx/>
                <a:latin typeface="Avenir Next LT Pro"/>
                <a:ea typeface="+mn-ea"/>
                <a:cs typeface="Times New Roman" panose="02020603050405020304" pitchFamily="18" charset="0"/>
              </a:rPr>
              <a:t> Community Participation and Dialogue</a:t>
            </a:r>
          </a:p>
          <a:p>
            <a:pPr marL="0" marR="0" lvl="0" indent="0" algn="l" defTabSz="685800" rtl="0" eaLnBrk="1" fontAlgn="auto" latinLnBrk="0" hangingPunct="1">
              <a:lnSpc>
                <a:spcPct val="125000"/>
              </a:lnSpc>
              <a:spcBef>
                <a:spcPts val="750"/>
              </a:spcBef>
              <a:spcAft>
                <a:spcPts val="0"/>
              </a:spcAft>
              <a:buClrTx/>
              <a:buSzTx/>
              <a:buFont typeface="Wingdings" panose="05000000000000000000" pitchFamily="2" charset="2"/>
              <a:buChar char="ü"/>
              <a:tabLst/>
              <a:defRPr/>
            </a:pPr>
            <a:r>
              <a:rPr kumimoji="0" lang="en-US" altLang="en-US" sz="1200" b="1" i="0" u="none" strike="noStrike" kern="1200" cap="all" spc="225" normalizeH="0" baseline="0" noProof="0" dirty="0">
                <a:ln>
                  <a:noFill/>
                </a:ln>
                <a:solidFill>
                  <a:srgbClr val="00B050"/>
                </a:solidFill>
                <a:effectLst/>
                <a:uLnTx/>
                <a:uFillTx/>
                <a:latin typeface="Avenir Next LT Pro"/>
                <a:ea typeface="+mn-ea"/>
                <a:cs typeface="Times New Roman" panose="02020603050405020304" pitchFamily="18" charset="0"/>
              </a:rPr>
              <a:t>Preserve</a:t>
            </a:r>
            <a:r>
              <a:rPr kumimoji="0" lang="en-US" altLang="en-US" sz="1200" b="0" i="0" u="none" strike="noStrike" kern="1200" cap="all" spc="225" normalizeH="0" baseline="0" noProof="0" dirty="0">
                <a:ln>
                  <a:noFill/>
                </a:ln>
                <a:solidFill>
                  <a:prstClr val="white"/>
                </a:solidFill>
                <a:effectLst/>
                <a:uLnTx/>
                <a:uFillTx/>
                <a:latin typeface="Avenir Next LT Pro"/>
                <a:ea typeface="+mn-ea"/>
                <a:cs typeface="Times New Roman" panose="02020603050405020304" pitchFamily="18" charset="0"/>
              </a:rPr>
              <a:t> Historic Character &amp; community Identity</a:t>
            </a:r>
          </a:p>
          <a:p>
            <a:pPr marL="0" marR="0" lvl="0" indent="0" algn="l" defTabSz="685800" rtl="0" eaLnBrk="1" fontAlgn="auto" latinLnBrk="0" hangingPunct="1">
              <a:lnSpc>
                <a:spcPct val="125000"/>
              </a:lnSpc>
              <a:spcBef>
                <a:spcPts val="750"/>
              </a:spcBef>
              <a:spcAft>
                <a:spcPts val="0"/>
              </a:spcAft>
              <a:buClrTx/>
              <a:buSzTx/>
              <a:buFont typeface="Wingdings" panose="05000000000000000000" pitchFamily="2" charset="2"/>
              <a:buChar char="ü"/>
              <a:tabLst/>
              <a:defRPr/>
            </a:pPr>
            <a:r>
              <a:rPr kumimoji="0" lang="en-US" sz="1200" b="1" i="0" u="none" strike="noStrike" kern="1200" cap="all" spc="225" normalizeH="0" baseline="0" noProof="0" dirty="0">
                <a:ln>
                  <a:noFill/>
                </a:ln>
                <a:solidFill>
                  <a:srgbClr val="00B050"/>
                </a:solidFill>
                <a:effectLst/>
                <a:uLnTx/>
                <a:uFillTx/>
                <a:latin typeface="Avenir Next LT Pro"/>
                <a:ea typeface="+mn-ea"/>
                <a:cs typeface="+mn-cs"/>
              </a:rPr>
              <a:t>Protect</a:t>
            </a:r>
            <a:r>
              <a:rPr kumimoji="0" lang="en-US" sz="1200" b="0" i="0" u="none" strike="noStrike" kern="1200" cap="all" spc="225" normalizeH="0" baseline="0" noProof="0" dirty="0">
                <a:ln>
                  <a:noFill/>
                </a:ln>
                <a:solidFill>
                  <a:prstClr val="white"/>
                </a:solidFill>
                <a:effectLst/>
                <a:uLnTx/>
                <a:uFillTx/>
                <a:latin typeface="Avenir Next LT Pro"/>
                <a:ea typeface="+mn-ea"/>
                <a:cs typeface="+mn-cs"/>
              </a:rPr>
              <a:t> its Natural and Built Environment, encourage Urban forestry</a:t>
            </a:r>
          </a:p>
          <a:p>
            <a:pPr marL="0" marR="0" lvl="0" indent="0" algn="l" defTabSz="685800" rtl="0" eaLnBrk="1" fontAlgn="auto" latinLnBrk="0" hangingPunct="1">
              <a:lnSpc>
                <a:spcPct val="125000"/>
              </a:lnSpc>
              <a:spcBef>
                <a:spcPts val="750"/>
              </a:spcBef>
              <a:spcAft>
                <a:spcPts val="0"/>
              </a:spcAft>
              <a:buClrTx/>
              <a:buSzTx/>
              <a:buFont typeface="Wingdings" panose="05000000000000000000" pitchFamily="2" charset="2"/>
              <a:buChar char="ü"/>
              <a:tabLst/>
              <a:defRPr/>
            </a:pPr>
            <a:r>
              <a:rPr kumimoji="0" lang="en-US" sz="1200" b="1" i="0" u="none" strike="noStrike" kern="1200" cap="all" spc="225" normalizeH="0" baseline="0" noProof="0" dirty="0">
                <a:ln>
                  <a:noFill/>
                </a:ln>
                <a:solidFill>
                  <a:srgbClr val="00B050"/>
                </a:solidFill>
                <a:effectLst/>
                <a:uLnTx/>
                <a:uFillTx/>
                <a:latin typeface="Avenir Next LT Pro"/>
                <a:ea typeface="+mn-ea"/>
                <a:cs typeface="+mn-cs"/>
              </a:rPr>
              <a:t>Adopt</a:t>
            </a:r>
            <a:r>
              <a:rPr kumimoji="0" lang="en-US" sz="1200" b="0" i="0" u="none" strike="noStrike" kern="1200" cap="all" spc="225" normalizeH="0" baseline="0" noProof="0" dirty="0">
                <a:ln>
                  <a:noFill/>
                </a:ln>
                <a:solidFill>
                  <a:prstClr val="white"/>
                </a:solidFill>
                <a:effectLst/>
                <a:uLnTx/>
                <a:uFillTx/>
                <a:latin typeface="Avenir Next LT Pro"/>
                <a:ea typeface="+mn-ea"/>
                <a:cs typeface="+mn-cs"/>
              </a:rPr>
              <a:t> sea level rise policies and regulations</a:t>
            </a:r>
            <a:endParaRPr kumimoji="0" lang="en-US" altLang="en-US" sz="1200" b="0" i="0" u="none" strike="noStrike" kern="1200" cap="all" spc="225" normalizeH="0" baseline="0" noProof="0" dirty="0">
              <a:ln>
                <a:noFill/>
              </a:ln>
              <a:solidFill>
                <a:prstClr val="white"/>
              </a:solidFill>
              <a:effectLst/>
              <a:uLnTx/>
              <a:uFillTx/>
              <a:latin typeface="Avenir Next LT Pro"/>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ct val="125000"/>
              </a:lnSpc>
              <a:spcBef>
                <a:spcPts val="750"/>
              </a:spcBef>
              <a:spcAft>
                <a:spcPts val="0"/>
              </a:spcAft>
              <a:buClrTx/>
              <a:buSzTx/>
              <a:buFont typeface="Wingdings" panose="05000000000000000000" pitchFamily="2" charset="2"/>
              <a:buChar char="ü"/>
              <a:tabLst/>
              <a:defRPr/>
            </a:pPr>
            <a:r>
              <a:rPr kumimoji="0" lang="en-US" sz="1200" b="1" i="0" u="none" strike="noStrike" kern="1200" cap="all" spc="225" normalizeH="0" baseline="0" noProof="0" dirty="0">
                <a:ln>
                  <a:noFill/>
                </a:ln>
                <a:solidFill>
                  <a:srgbClr val="00B050"/>
                </a:solidFill>
                <a:effectLst/>
                <a:uLnTx/>
                <a:uFillTx/>
                <a:latin typeface="Avenir Next LT Pro"/>
                <a:ea typeface="+mn-ea"/>
                <a:cs typeface="+mn-cs"/>
              </a:rPr>
              <a:t>Provide</a:t>
            </a:r>
            <a:r>
              <a:rPr kumimoji="0" lang="en-US" sz="1200" b="0" i="0" u="none" strike="noStrike" kern="1200" cap="all" spc="225" normalizeH="0" baseline="0" noProof="0" dirty="0">
                <a:ln>
                  <a:noFill/>
                </a:ln>
                <a:solidFill>
                  <a:prstClr val="white"/>
                </a:solidFill>
                <a:effectLst/>
                <a:uLnTx/>
                <a:uFillTx/>
                <a:latin typeface="Avenir Next LT Pro"/>
                <a:ea typeface="+mn-ea"/>
                <a:cs typeface="+mn-cs"/>
              </a:rPr>
              <a:t> Walkable, Mixed-Use Developments and  Support Multi-Modal Transportation Network  </a:t>
            </a:r>
          </a:p>
          <a:p>
            <a:pPr marL="0" marR="0" lvl="0" indent="0" algn="l" defTabSz="685800" rtl="0" eaLnBrk="1" fontAlgn="auto" latinLnBrk="0" hangingPunct="1">
              <a:lnSpc>
                <a:spcPct val="125000"/>
              </a:lnSpc>
              <a:spcBef>
                <a:spcPts val="750"/>
              </a:spcBef>
              <a:spcAft>
                <a:spcPts val="0"/>
              </a:spcAft>
              <a:buClrTx/>
              <a:buSzTx/>
              <a:buFont typeface="Wingdings" panose="05000000000000000000" pitchFamily="2" charset="2"/>
              <a:buChar char="ü"/>
              <a:tabLst/>
              <a:defRPr/>
            </a:pPr>
            <a:r>
              <a:rPr kumimoji="0" lang="en-US" altLang="en-US" sz="1200" b="1" i="0" u="none" strike="noStrike" kern="1200" cap="all" spc="225" normalizeH="0" baseline="0" noProof="0" dirty="0">
                <a:ln>
                  <a:noFill/>
                </a:ln>
                <a:solidFill>
                  <a:srgbClr val="00B050"/>
                </a:solidFill>
                <a:effectLst/>
                <a:uLnTx/>
                <a:uFillTx/>
                <a:latin typeface="Avenir Next LT Pro"/>
                <a:ea typeface="+mn-ea"/>
                <a:cs typeface="Times New Roman" panose="02020603050405020304" pitchFamily="18" charset="0"/>
              </a:rPr>
              <a:t>Promote</a:t>
            </a:r>
            <a:r>
              <a:rPr kumimoji="0" lang="en-US" altLang="en-US" sz="1200" b="0" i="0" u="none" strike="noStrike" kern="1200" cap="all" spc="225" normalizeH="0" baseline="0" noProof="0" dirty="0">
                <a:ln>
                  <a:noFill/>
                </a:ln>
                <a:solidFill>
                  <a:prstClr val="white"/>
                </a:solidFill>
                <a:effectLst/>
                <a:uLnTx/>
                <a:uFillTx/>
                <a:latin typeface="Avenir Next LT Pro"/>
                <a:ea typeface="+mn-ea"/>
                <a:cs typeface="Times New Roman" panose="02020603050405020304" pitchFamily="18" charset="0"/>
              </a:rPr>
              <a:t> Sustainable Practices (drainage, green buildings and site plans, etc.)</a:t>
            </a:r>
          </a:p>
          <a:p>
            <a:pPr marL="0" marR="0" lvl="0" indent="0" algn="l" defTabSz="685800" rtl="0" eaLnBrk="1" fontAlgn="auto" latinLnBrk="0" hangingPunct="1">
              <a:lnSpc>
                <a:spcPct val="125000"/>
              </a:lnSpc>
              <a:spcBef>
                <a:spcPts val="750"/>
              </a:spcBef>
              <a:spcAft>
                <a:spcPts val="0"/>
              </a:spcAft>
              <a:buClrTx/>
              <a:buSzTx/>
              <a:buFont typeface="Wingdings" panose="05000000000000000000" pitchFamily="2" charset="2"/>
              <a:buChar char="ü"/>
              <a:tabLst/>
              <a:defRPr/>
            </a:pPr>
            <a:r>
              <a:rPr kumimoji="0" lang="en-US" sz="1200" b="1" i="0" u="none" strike="noStrike" kern="1200" cap="all" spc="225" normalizeH="0" baseline="0" noProof="0" dirty="0">
                <a:ln>
                  <a:noFill/>
                </a:ln>
                <a:solidFill>
                  <a:srgbClr val="00B050"/>
                </a:solidFill>
                <a:effectLst/>
                <a:uLnTx/>
                <a:uFillTx/>
                <a:latin typeface="Avenir Next LT Pro"/>
                <a:ea typeface="+mn-ea"/>
                <a:cs typeface="+mn-cs"/>
              </a:rPr>
              <a:t>Encourage</a:t>
            </a:r>
            <a:r>
              <a:rPr kumimoji="0" lang="en-US" sz="1200" b="0" i="0" u="none" strike="noStrike" kern="1200" cap="all" spc="225" normalizeH="0" baseline="0" noProof="0" dirty="0">
                <a:ln>
                  <a:noFill/>
                </a:ln>
                <a:solidFill>
                  <a:prstClr val="white"/>
                </a:solidFill>
                <a:effectLst/>
                <a:uLnTx/>
                <a:uFillTx/>
                <a:latin typeface="Avenir Next LT Pro"/>
                <a:ea typeface="+mn-ea"/>
                <a:cs typeface="+mn-cs"/>
              </a:rPr>
              <a:t> interconnected public open spaces and civic gathering places</a:t>
            </a:r>
          </a:p>
          <a:p>
            <a:endParaRPr lang="en-US" dirty="0"/>
          </a:p>
        </p:txBody>
      </p:sp>
      <p:sp>
        <p:nvSpPr>
          <p:cNvPr id="4" name="Slide Number Placeholder 3"/>
          <p:cNvSpPr>
            <a:spLocks noGrp="1"/>
          </p:cNvSpPr>
          <p:nvPr>
            <p:ph type="sldNum" sz="quarter" idx="5"/>
          </p:nvPr>
        </p:nvSpPr>
        <p:spPr/>
        <p:txBody>
          <a:bodyPr/>
          <a:lstStyle/>
          <a:p>
            <a:fld id="{89DCB956-4723-4215-B71C-75F7540DA024}" type="slidenum">
              <a:rPr lang="en-US" smtClean="0"/>
              <a:t>12</a:t>
            </a:fld>
            <a:endParaRPr lang="en-US"/>
          </a:p>
        </p:txBody>
      </p:sp>
    </p:spTree>
    <p:extLst>
      <p:ext uri="{BB962C8B-B14F-4D97-AF65-F5344CB8AC3E}">
        <p14:creationId xmlns:p14="http://schemas.microsoft.com/office/powerpoint/2010/main" val="4103211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ü"/>
            </a:pPr>
            <a:r>
              <a:rPr lang="en-US" sz="1200" b="1" dirty="0">
                <a:solidFill>
                  <a:srgbClr val="00B050"/>
                </a:solidFill>
              </a:rPr>
              <a:t>Inclusivity: </a:t>
            </a:r>
            <a:r>
              <a:rPr lang="en-US" sz="1200" dirty="0"/>
              <a:t>reach residents, businesses, commuters, visitors and underrepresented groups</a:t>
            </a:r>
          </a:p>
          <a:p>
            <a:pPr marL="342900" indent="-342900">
              <a:buFont typeface="Wingdings" panose="05000000000000000000" pitchFamily="2" charset="2"/>
              <a:buChar char="ü"/>
            </a:pPr>
            <a:r>
              <a:rPr lang="en-US" sz="1200" b="1" dirty="0">
                <a:solidFill>
                  <a:srgbClr val="00B050"/>
                </a:solidFill>
              </a:rPr>
              <a:t>Transparency: </a:t>
            </a:r>
            <a:r>
              <a:rPr lang="en-US" sz="1200" dirty="0"/>
              <a:t>Clearly explain process, timelines, and decision-making.</a:t>
            </a:r>
          </a:p>
          <a:p>
            <a:pPr marL="342900" indent="-342900">
              <a:buFont typeface="Wingdings" panose="05000000000000000000" pitchFamily="2" charset="2"/>
              <a:buChar char="ü"/>
            </a:pPr>
            <a:r>
              <a:rPr lang="en-US" sz="1200" b="1" dirty="0">
                <a:solidFill>
                  <a:srgbClr val="00B050"/>
                </a:solidFill>
              </a:rPr>
              <a:t>Quality Input: </a:t>
            </a:r>
            <a:r>
              <a:rPr lang="en-US" sz="1200" dirty="0"/>
              <a:t>Obtain actionable feedback on land use, transportation, housing, resilience, growth affordability, and civic amenities.</a:t>
            </a:r>
          </a:p>
          <a:p>
            <a:pPr marL="342900" indent="-342900">
              <a:buFont typeface="Wingdings" panose="05000000000000000000" pitchFamily="2" charset="2"/>
              <a:buChar char="ü"/>
            </a:pPr>
            <a:r>
              <a:rPr lang="en-US" sz="1200" b="1" dirty="0">
                <a:solidFill>
                  <a:srgbClr val="00B050"/>
                </a:solidFill>
              </a:rPr>
              <a:t>Continuous Engagement: </a:t>
            </a:r>
            <a:r>
              <a:rPr lang="en-US" sz="1200" dirty="0"/>
              <a:t>Maintain outreach throughout the process, not just at milestones.</a:t>
            </a:r>
          </a:p>
          <a:p>
            <a:endParaRPr lang="en-US" dirty="0"/>
          </a:p>
        </p:txBody>
      </p:sp>
      <p:sp>
        <p:nvSpPr>
          <p:cNvPr id="4" name="Slide Number Placeholder 3"/>
          <p:cNvSpPr>
            <a:spLocks noGrp="1"/>
          </p:cNvSpPr>
          <p:nvPr>
            <p:ph type="sldNum" sz="quarter" idx="5"/>
          </p:nvPr>
        </p:nvSpPr>
        <p:spPr/>
        <p:txBody>
          <a:bodyPr/>
          <a:lstStyle/>
          <a:p>
            <a:fld id="{89DCB956-4723-4215-B71C-75F7540DA024}" type="slidenum">
              <a:rPr lang="en-US" smtClean="0"/>
              <a:t>13</a:t>
            </a:fld>
            <a:endParaRPr lang="en-US"/>
          </a:p>
        </p:txBody>
      </p:sp>
    </p:spTree>
    <p:extLst>
      <p:ext uri="{BB962C8B-B14F-4D97-AF65-F5344CB8AC3E}">
        <p14:creationId xmlns:p14="http://schemas.microsoft.com/office/powerpoint/2010/main" val="1899624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Wingdings" panose="05000000000000000000" pitchFamily="2" charset="2"/>
              <a:buNone/>
            </a:pPr>
            <a:r>
              <a:rPr lang="en-US" sz="2000" b="1" dirty="0">
                <a:solidFill>
                  <a:srgbClr val="00B050"/>
                </a:solidFill>
              </a:rPr>
              <a:t>IN PERSON MEETINGS</a:t>
            </a:r>
          </a:p>
          <a:p>
            <a:pPr marL="285750" lvl="0" indent="-285750">
              <a:buFont typeface="Wingdings" panose="05000000000000000000" pitchFamily="2" charset="2"/>
              <a:buChar char="ü"/>
            </a:pPr>
            <a:r>
              <a:rPr lang="en-US" b="1" dirty="0">
                <a:solidFill>
                  <a:srgbClr val="00B050"/>
                </a:solidFill>
              </a:rPr>
              <a:t>Kick‑off Workshop</a:t>
            </a:r>
            <a:endParaRPr lang="en-US" sz="1600" dirty="0">
              <a:solidFill>
                <a:srgbClr val="00B050"/>
              </a:solidFill>
            </a:endParaRPr>
          </a:p>
          <a:p>
            <a:pPr marL="742950" lvl="1" indent="-285750">
              <a:buFont typeface="Wingdings" panose="05000000000000000000" pitchFamily="2" charset="2"/>
              <a:buChar char="ü"/>
            </a:pPr>
            <a:r>
              <a:rPr lang="en-US" dirty="0"/>
              <a:t>Venue: City Hall Annex or Community Center</a:t>
            </a:r>
            <a:endParaRPr lang="en-US" sz="1600" dirty="0"/>
          </a:p>
          <a:p>
            <a:pPr marL="742950" lvl="1" indent="-285750">
              <a:buFont typeface="Wingdings" panose="05000000000000000000" pitchFamily="2" charset="2"/>
              <a:buChar char="ü"/>
            </a:pPr>
            <a:r>
              <a:rPr lang="en-US" dirty="0"/>
              <a:t>Features: Presentation on scope, open house/discussion stations</a:t>
            </a:r>
            <a:endParaRPr lang="en-US" sz="1600" dirty="0"/>
          </a:p>
          <a:p>
            <a:pPr marL="742950" lvl="1" indent="-285750">
              <a:buFont typeface="Wingdings" panose="05000000000000000000" pitchFamily="2" charset="2"/>
              <a:buChar char="ü"/>
            </a:pPr>
            <a:r>
              <a:rPr lang="en-US" dirty="0"/>
              <a:t>Timing: Evening (Tuesday or Thursday) to accommodate work schedules</a:t>
            </a:r>
            <a:endParaRPr lang="en-US" sz="1600" dirty="0"/>
          </a:p>
          <a:p>
            <a:pPr marL="285750" lvl="0" indent="-285750">
              <a:buFont typeface="Wingdings" panose="05000000000000000000" pitchFamily="2" charset="2"/>
              <a:buChar char="ü"/>
            </a:pPr>
            <a:r>
              <a:rPr lang="en-US" b="1" dirty="0">
                <a:solidFill>
                  <a:srgbClr val="00B050"/>
                </a:solidFill>
              </a:rPr>
              <a:t>Themed Workshops</a:t>
            </a:r>
            <a:r>
              <a:rPr lang="en-US" dirty="0">
                <a:solidFill>
                  <a:srgbClr val="00B050"/>
                </a:solidFill>
              </a:rPr>
              <a:t> (2–3 sessions):</a:t>
            </a:r>
            <a:endParaRPr lang="en-US" sz="1600" dirty="0">
              <a:solidFill>
                <a:srgbClr val="00B050"/>
              </a:solidFill>
            </a:endParaRPr>
          </a:p>
          <a:p>
            <a:pPr marL="742950" lvl="1" indent="-285750">
              <a:buFont typeface="Wingdings" panose="05000000000000000000" pitchFamily="2" charset="2"/>
              <a:buChar char="ü"/>
            </a:pPr>
            <a:r>
              <a:rPr lang="en-US" dirty="0"/>
              <a:t>Themes: Environment &amp; Resilience; Transportation &amp; Mobility; Housing &amp; Neighborhoods</a:t>
            </a:r>
            <a:endParaRPr lang="en-US" sz="1600" dirty="0"/>
          </a:p>
          <a:p>
            <a:pPr marL="742950" lvl="1" indent="-285750">
              <a:buFont typeface="Wingdings" panose="05000000000000000000" pitchFamily="2" charset="2"/>
              <a:buChar char="ü"/>
            </a:pPr>
            <a:r>
              <a:rPr lang="en-US" dirty="0"/>
              <a:t>Includes stakeholder panels, interactive exercises (e.g., mapping of desired changes), facilitated discussions</a:t>
            </a:r>
          </a:p>
          <a:p>
            <a:pPr marL="285750" lvl="0" indent="-285750">
              <a:buFont typeface="Wingdings" panose="05000000000000000000" pitchFamily="2" charset="2"/>
              <a:buChar char="ü"/>
            </a:pPr>
            <a:r>
              <a:rPr lang="en-US" sz="2000" b="1" dirty="0">
                <a:solidFill>
                  <a:srgbClr val="00B050"/>
                </a:solidFill>
              </a:rPr>
              <a:t>City Halls</a:t>
            </a:r>
            <a:r>
              <a:rPr lang="en-US" sz="2000" dirty="0">
                <a:solidFill>
                  <a:srgbClr val="00B050"/>
                </a:solidFill>
              </a:rPr>
              <a:t> (two):</a:t>
            </a:r>
          </a:p>
          <a:p>
            <a:pPr marL="742950" lvl="1" indent="-285750">
              <a:buFont typeface="Wingdings" panose="05000000000000000000" pitchFamily="2" charset="2"/>
              <a:buChar char="ü"/>
            </a:pPr>
            <a:r>
              <a:rPr lang="en-US" sz="2000" dirty="0"/>
              <a:t>Mid‑process: present draft goals/options for feedback</a:t>
            </a:r>
          </a:p>
          <a:p>
            <a:pPr marL="742950" lvl="1" indent="-285750">
              <a:buFont typeface="Wingdings" panose="05000000000000000000" pitchFamily="2" charset="2"/>
              <a:buChar char="ü"/>
            </a:pPr>
            <a:r>
              <a:rPr lang="en-US" sz="2000" dirty="0"/>
              <a:t>Final plan review: gather endorsements or refinements</a:t>
            </a:r>
          </a:p>
          <a:p>
            <a:pPr marL="285750" lvl="0" indent="-285750">
              <a:buFont typeface="Wingdings" panose="05000000000000000000" pitchFamily="2" charset="2"/>
              <a:buChar char="ü"/>
            </a:pPr>
            <a:r>
              <a:rPr lang="en-US" sz="2000" b="1" dirty="0">
                <a:solidFill>
                  <a:srgbClr val="00B050"/>
                </a:solidFill>
              </a:rPr>
              <a:t>Pop‑Up Outreach</a:t>
            </a:r>
            <a:endParaRPr lang="en-US" sz="2000" dirty="0">
              <a:solidFill>
                <a:srgbClr val="00B050"/>
              </a:solidFill>
            </a:endParaRPr>
          </a:p>
          <a:p>
            <a:pPr marL="742950" lvl="1" indent="-285750">
              <a:buFont typeface="Wingdings" panose="05000000000000000000" pitchFamily="2" charset="2"/>
              <a:buChar char="ü"/>
            </a:pPr>
            <a:r>
              <a:rPr lang="en-US" sz="2000" dirty="0"/>
              <a:t>Host at public gathering spaces (e.g., library, park, shopping centers) to engage walk‑ins</a:t>
            </a:r>
          </a:p>
          <a:p>
            <a:endParaRPr lang="en-US" dirty="0"/>
          </a:p>
          <a:p>
            <a:r>
              <a:rPr lang="en-US" sz="1400" b="1" dirty="0"/>
              <a:t>VIRTUAL PUBLIC MEETING</a:t>
            </a:r>
          </a:p>
          <a:p>
            <a:pPr marL="285750" lvl="0" indent="-285750">
              <a:buFont typeface="Wingdings" panose="05000000000000000000" pitchFamily="2" charset="2"/>
              <a:buChar char="ü"/>
            </a:pPr>
            <a:r>
              <a:rPr lang="en-US" sz="2000" b="1" dirty="0">
                <a:solidFill>
                  <a:srgbClr val="00B050"/>
                </a:solidFill>
              </a:rPr>
              <a:t>Webinars</a:t>
            </a:r>
            <a:r>
              <a:rPr lang="en-US" sz="2000" dirty="0">
                <a:solidFill>
                  <a:srgbClr val="00B050"/>
                </a:solidFill>
              </a:rPr>
              <a:t> </a:t>
            </a:r>
            <a:r>
              <a:rPr lang="en-US" sz="2000" dirty="0"/>
              <a:t>(Kickoff, Themed Workshops, City Halls)</a:t>
            </a:r>
          </a:p>
          <a:p>
            <a:pPr marL="742950" lvl="1" indent="-285750">
              <a:buFont typeface="Wingdings" panose="05000000000000000000" pitchFamily="2" charset="2"/>
              <a:buChar char="ü"/>
            </a:pPr>
            <a:r>
              <a:rPr lang="en-US" sz="2000" dirty="0"/>
              <a:t>Held via Zoom or Webex, livestreaming on YouTube and Facebook</a:t>
            </a:r>
          </a:p>
          <a:p>
            <a:pPr marL="742950" lvl="1" indent="-285750">
              <a:buFont typeface="Wingdings" panose="05000000000000000000" pitchFamily="2" charset="2"/>
              <a:buChar char="ü"/>
            </a:pPr>
            <a:r>
              <a:rPr lang="en-US" sz="2000" dirty="0"/>
              <a:t>Include interactive polls and Q&amp;A; record and archive for on‑demand viewing</a:t>
            </a:r>
          </a:p>
          <a:p>
            <a:pPr marL="285750" lvl="0" indent="-285750">
              <a:buFont typeface="Wingdings" panose="05000000000000000000" pitchFamily="2" charset="2"/>
              <a:buChar char="ü"/>
            </a:pPr>
            <a:r>
              <a:rPr lang="en-US" sz="2000" b="1" dirty="0">
                <a:solidFill>
                  <a:srgbClr val="00B050"/>
                </a:solidFill>
              </a:rPr>
              <a:t>Virtual Open‑House Platform</a:t>
            </a:r>
          </a:p>
          <a:p>
            <a:pPr marL="742950" lvl="1" indent="-285750">
              <a:buFont typeface="Wingdings" panose="05000000000000000000" pitchFamily="2" charset="2"/>
              <a:buChar char="ü"/>
            </a:pPr>
            <a:r>
              <a:rPr lang="en-US" sz="2000" dirty="0"/>
              <a:t>Interactive website with preliminary plan materials, maps, comment cards, survey links</a:t>
            </a:r>
          </a:p>
          <a:p>
            <a:endParaRPr lang="en-US" dirty="0"/>
          </a:p>
          <a:p>
            <a:r>
              <a:rPr lang="en-US" b="1" dirty="0"/>
              <a:t>DIGITAL ENGAGEMENT</a:t>
            </a:r>
          </a:p>
          <a:p>
            <a:pPr marL="285750" lvl="0" indent="-285750">
              <a:buFont typeface="Wingdings" panose="05000000000000000000" pitchFamily="2" charset="2"/>
              <a:buChar char="ü"/>
            </a:pPr>
            <a:r>
              <a:rPr lang="en-US" b="1" dirty="0">
                <a:solidFill>
                  <a:srgbClr val="00B050"/>
                </a:solidFill>
              </a:rPr>
              <a:t>Interactive Survey</a:t>
            </a:r>
            <a:endParaRPr lang="en-US" sz="1600" dirty="0">
              <a:solidFill>
                <a:srgbClr val="00B050"/>
              </a:solidFill>
            </a:endParaRPr>
          </a:p>
          <a:p>
            <a:pPr lvl="1"/>
            <a:r>
              <a:rPr lang="en-US" dirty="0"/>
              <a:t>Topics: priorities, satisfaction indicators, order‑of‑preference exercises</a:t>
            </a:r>
            <a:endParaRPr lang="en-US" sz="1600" dirty="0"/>
          </a:p>
          <a:p>
            <a:pPr lvl="1"/>
            <a:r>
              <a:rPr lang="en-US" dirty="0"/>
              <a:t>Mobile‑friendly; available in English, Spanish, Haitian‑Creole</a:t>
            </a:r>
            <a:endParaRPr lang="en-US" sz="1600" dirty="0"/>
          </a:p>
          <a:p>
            <a:pPr marL="285750" lvl="0" indent="-285750">
              <a:buFont typeface="Wingdings" panose="05000000000000000000" pitchFamily="2" charset="2"/>
              <a:buChar char="ü"/>
            </a:pPr>
            <a:r>
              <a:rPr lang="en-US" b="1" dirty="0">
                <a:solidFill>
                  <a:srgbClr val="00B050"/>
                </a:solidFill>
              </a:rPr>
              <a:t>Online Mapping Tool</a:t>
            </a:r>
            <a:endParaRPr lang="en-US" sz="1600" dirty="0">
              <a:solidFill>
                <a:srgbClr val="00B050"/>
              </a:solidFill>
            </a:endParaRPr>
          </a:p>
          <a:p>
            <a:pPr lvl="1"/>
            <a:r>
              <a:rPr lang="en-US" dirty="0"/>
              <a:t>Map‑based activity: “Pin” areas needing change or preservation; record public comments</a:t>
            </a:r>
            <a:endParaRPr lang="en-US" sz="1600" dirty="0"/>
          </a:p>
          <a:p>
            <a:pPr marL="285750" lvl="0" indent="-285750">
              <a:buFont typeface="Wingdings" panose="05000000000000000000" pitchFamily="2" charset="2"/>
              <a:buChar char="ü"/>
            </a:pPr>
            <a:r>
              <a:rPr lang="en-US" b="1" dirty="0">
                <a:solidFill>
                  <a:srgbClr val="00B050"/>
                </a:solidFill>
              </a:rPr>
              <a:t>Social Media Outreach</a:t>
            </a:r>
            <a:endParaRPr lang="en-US" sz="1600" b="1" dirty="0">
              <a:solidFill>
                <a:srgbClr val="00B050"/>
              </a:solidFill>
            </a:endParaRPr>
          </a:p>
          <a:p>
            <a:pPr marL="742950" lvl="1" indent="-285750">
              <a:buFont typeface="Wingdings" panose="05000000000000000000" pitchFamily="2" charset="2"/>
              <a:buChar char="ü"/>
            </a:pPr>
            <a:r>
              <a:rPr lang="en-US" dirty="0"/>
              <a:t>Pages: dedicate Facebook, Instagram stories, polls</a:t>
            </a:r>
            <a:endParaRPr lang="en-US" sz="1600" dirty="0"/>
          </a:p>
          <a:p>
            <a:pPr marL="742950" lvl="1" indent="-285750">
              <a:buFont typeface="Wingdings" panose="05000000000000000000" pitchFamily="2" charset="2"/>
              <a:buChar char="ü"/>
            </a:pPr>
            <a:r>
              <a:rPr lang="en-US" dirty="0"/>
              <a:t>Boosted posts to reach underrepresented zip codes</a:t>
            </a:r>
            <a:endParaRPr lang="en-US" sz="1600" dirty="0"/>
          </a:p>
          <a:p>
            <a:pPr marL="285750" lvl="0" indent="-285750">
              <a:buFont typeface="Wingdings" panose="05000000000000000000" pitchFamily="2" charset="2"/>
              <a:buChar char="ü"/>
            </a:pPr>
            <a:r>
              <a:rPr lang="en-US" b="1" dirty="0">
                <a:solidFill>
                  <a:srgbClr val="00B050"/>
                </a:solidFill>
              </a:rPr>
              <a:t>Email Newsletters</a:t>
            </a:r>
            <a:endParaRPr lang="en-US" sz="1600" b="1" dirty="0">
              <a:solidFill>
                <a:srgbClr val="00B050"/>
              </a:solidFill>
            </a:endParaRPr>
          </a:p>
          <a:p>
            <a:pPr marL="742950" lvl="1" indent="-285750">
              <a:buFont typeface="Wingdings" panose="05000000000000000000" pitchFamily="2" charset="2"/>
              <a:buChar char="ü"/>
            </a:pPr>
            <a:r>
              <a:rPr lang="en-US" dirty="0"/>
              <a:t>Monthly updates via city newsletter; separate digest for tipping points/opportunities</a:t>
            </a:r>
            <a:endParaRPr lang="en-US" sz="1600" dirty="0"/>
          </a:p>
          <a:p>
            <a:pPr marL="285750" lvl="0" indent="-285750">
              <a:buFont typeface="Wingdings" panose="05000000000000000000" pitchFamily="2" charset="2"/>
              <a:buChar char="ü"/>
            </a:pPr>
            <a:r>
              <a:rPr lang="en-US" b="1" dirty="0">
                <a:solidFill>
                  <a:srgbClr val="00B050"/>
                </a:solidFill>
              </a:rPr>
              <a:t>Localized Media</a:t>
            </a:r>
            <a:endParaRPr lang="en-US" sz="1600" b="1" dirty="0">
              <a:solidFill>
                <a:srgbClr val="00B050"/>
              </a:solidFill>
            </a:endParaRPr>
          </a:p>
          <a:p>
            <a:pPr marL="742950" lvl="1" indent="-285750">
              <a:buFont typeface="Wingdings" panose="05000000000000000000" pitchFamily="2" charset="2"/>
              <a:buChar char="ü"/>
            </a:pPr>
            <a:r>
              <a:rPr lang="en-US" dirty="0"/>
              <a:t>Press releases to media outlets serving local, Spanish‑language, and Haitian‑Creole audiences</a:t>
            </a:r>
            <a:endParaRPr lang="en-US" sz="1600" dirty="0"/>
          </a:p>
          <a:p>
            <a:endParaRPr lang="en-US" dirty="0"/>
          </a:p>
          <a:p>
            <a:endParaRPr lang="en-US" dirty="0"/>
          </a:p>
        </p:txBody>
      </p:sp>
      <p:sp>
        <p:nvSpPr>
          <p:cNvPr id="4" name="Slide Number Placeholder 3"/>
          <p:cNvSpPr>
            <a:spLocks noGrp="1"/>
          </p:cNvSpPr>
          <p:nvPr>
            <p:ph type="sldNum" sz="quarter" idx="5"/>
          </p:nvPr>
        </p:nvSpPr>
        <p:spPr/>
        <p:txBody>
          <a:bodyPr/>
          <a:lstStyle/>
          <a:p>
            <a:fld id="{89DCB956-4723-4215-B71C-75F7540DA024}" type="slidenum">
              <a:rPr lang="en-US" smtClean="0"/>
              <a:t>14</a:t>
            </a:fld>
            <a:endParaRPr lang="en-US"/>
          </a:p>
        </p:txBody>
      </p:sp>
    </p:spTree>
    <p:extLst>
      <p:ext uri="{BB962C8B-B14F-4D97-AF65-F5344CB8AC3E}">
        <p14:creationId xmlns:p14="http://schemas.microsoft.com/office/powerpoint/2010/main" val="3316562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47CC9-CEFB-63FF-390A-56E855100AF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CAFDB4C-F93D-0548-BF8F-E616C790964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346E620-4A5D-4040-DAC8-C5B0F6D7353E}"/>
              </a:ext>
            </a:extLst>
          </p:cNvPr>
          <p:cNvSpPr>
            <a:spLocks noGrp="1"/>
          </p:cNvSpPr>
          <p:nvPr>
            <p:ph type="dt" sz="half" idx="10"/>
          </p:nvPr>
        </p:nvSpPr>
        <p:spPr/>
        <p:txBody>
          <a:bodyPr/>
          <a:lstStyle/>
          <a:p>
            <a:fld id="{7CF0BCE0-945C-4FDF-95A1-2149B1FF5B83}" type="datetimeFigureOut">
              <a:rPr lang="en-US" smtClean="0"/>
              <a:t>7/10/2025</a:t>
            </a:fld>
            <a:endParaRPr lang="en-US"/>
          </a:p>
        </p:txBody>
      </p:sp>
      <p:sp>
        <p:nvSpPr>
          <p:cNvPr id="5" name="Footer Placeholder 4">
            <a:extLst>
              <a:ext uri="{FF2B5EF4-FFF2-40B4-BE49-F238E27FC236}">
                <a16:creationId xmlns:a16="http://schemas.microsoft.com/office/drawing/2014/main" id="{EF834A88-A78A-142D-5004-6E2319642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FE6D5-28EB-FFC3-3D94-9236E323C16D}"/>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97477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5DCE-2CDF-BBFA-548F-394CC638F0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DC4D15-2E95-0652-0A77-7675E413FC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888239-8035-CE35-04BA-B67852ACB6CF}"/>
              </a:ext>
            </a:extLst>
          </p:cNvPr>
          <p:cNvSpPr>
            <a:spLocks noGrp="1"/>
          </p:cNvSpPr>
          <p:nvPr>
            <p:ph type="dt" sz="half" idx="10"/>
          </p:nvPr>
        </p:nvSpPr>
        <p:spPr/>
        <p:txBody>
          <a:bodyPr/>
          <a:lstStyle/>
          <a:p>
            <a:pPr algn="r"/>
            <a:fld id="{7CF0BCE0-945C-4FDF-95A1-2149B1FF5B83}" type="datetimeFigureOut">
              <a:rPr lang="en-US" smtClean="0"/>
              <a:pPr algn="r"/>
              <a:t>7/10/2025</a:t>
            </a:fld>
            <a:endParaRPr lang="en-US"/>
          </a:p>
        </p:txBody>
      </p:sp>
      <p:sp>
        <p:nvSpPr>
          <p:cNvPr id="5" name="Footer Placeholder 4">
            <a:extLst>
              <a:ext uri="{FF2B5EF4-FFF2-40B4-BE49-F238E27FC236}">
                <a16:creationId xmlns:a16="http://schemas.microsoft.com/office/drawing/2014/main" id="{5B0227F2-CC74-7F87-6836-230A0C083BF2}"/>
              </a:ext>
            </a:extLst>
          </p:cNvPr>
          <p:cNvSpPr>
            <a:spLocks noGrp="1"/>
          </p:cNvSpPr>
          <p:nvPr>
            <p:ph type="ftr" sz="quarter" idx="11"/>
          </p:nvPr>
        </p:nvSpPr>
        <p:spPr/>
        <p:txBody>
          <a:bodyPr/>
          <a:lstStyle/>
          <a:p>
            <a:endParaRPr lang="en-US" sz="750"/>
          </a:p>
        </p:txBody>
      </p:sp>
      <p:sp>
        <p:nvSpPr>
          <p:cNvPr id="6" name="Slide Number Placeholder 5">
            <a:extLst>
              <a:ext uri="{FF2B5EF4-FFF2-40B4-BE49-F238E27FC236}">
                <a16:creationId xmlns:a16="http://schemas.microsoft.com/office/drawing/2014/main" id="{CE6AF06E-9656-B52C-27CB-DAA84A092C18}"/>
              </a:ext>
            </a:extLst>
          </p:cNvPr>
          <p:cNvSpPr>
            <a:spLocks noGrp="1"/>
          </p:cNvSpPr>
          <p:nvPr>
            <p:ph type="sldNum" sz="quarter" idx="12"/>
          </p:nvPr>
        </p:nvSpPr>
        <p:spPr/>
        <p:txBody>
          <a:bodyPr/>
          <a:lstStyle/>
          <a:p>
            <a:fld id="{4CD77608-3819-479B-BB98-C216BA724EFE}" type="slidenum">
              <a:rPr lang="en-US" smtClean="0"/>
              <a:pPr/>
              <a:t>‹#›</a:t>
            </a:fld>
            <a:endParaRPr lang="en-US" sz="750"/>
          </a:p>
        </p:txBody>
      </p:sp>
    </p:spTree>
    <p:extLst>
      <p:ext uri="{BB962C8B-B14F-4D97-AF65-F5344CB8AC3E}">
        <p14:creationId xmlns:p14="http://schemas.microsoft.com/office/powerpoint/2010/main" val="1914671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0931B4-DF02-259B-2550-7577140787F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A58D0A-E88F-D82A-3CD6-C63DBCD8CFB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A3C5CE-49C0-9AFD-6894-920C5AF391AD}"/>
              </a:ext>
            </a:extLst>
          </p:cNvPr>
          <p:cNvSpPr>
            <a:spLocks noGrp="1"/>
          </p:cNvSpPr>
          <p:nvPr>
            <p:ph type="dt" sz="half" idx="10"/>
          </p:nvPr>
        </p:nvSpPr>
        <p:spPr/>
        <p:txBody>
          <a:bodyPr/>
          <a:lstStyle/>
          <a:p>
            <a:pPr algn="r"/>
            <a:fld id="{7CF0BCE0-945C-4FDF-95A1-2149B1FF5B83}" type="datetimeFigureOut">
              <a:rPr lang="en-US" smtClean="0"/>
              <a:pPr algn="r"/>
              <a:t>7/10/2025</a:t>
            </a:fld>
            <a:endParaRPr lang="en-US"/>
          </a:p>
        </p:txBody>
      </p:sp>
      <p:sp>
        <p:nvSpPr>
          <p:cNvPr id="5" name="Footer Placeholder 4">
            <a:extLst>
              <a:ext uri="{FF2B5EF4-FFF2-40B4-BE49-F238E27FC236}">
                <a16:creationId xmlns:a16="http://schemas.microsoft.com/office/drawing/2014/main" id="{8F9D4F19-8BDE-47B5-6B92-B83F9ACA1177}"/>
              </a:ext>
            </a:extLst>
          </p:cNvPr>
          <p:cNvSpPr>
            <a:spLocks noGrp="1"/>
          </p:cNvSpPr>
          <p:nvPr>
            <p:ph type="ftr" sz="quarter" idx="11"/>
          </p:nvPr>
        </p:nvSpPr>
        <p:spPr/>
        <p:txBody>
          <a:bodyPr/>
          <a:lstStyle/>
          <a:p>
            <a:endParaRPr lang="en-US" sz="750"/>
          </a:p>
        </p:txBody>
      </p:sp>
      <p:sp>
        <p:nvSpPr>
          <p:cNvPr id="6" name="Slide Number Placeholder 5">
            <a:extLst>
              <a:ext uri="{FF2B5EF4-FFF2-40B4-BE49-F238E27FC236}">
                <a16:creationId xmlns:a16="http://schemas.microsoft.com/office/drawing/2014/main" id="{6CF122B4-F68E-3E3C-F89B-9EA4218E27B8}"/>
              </a:ext>
            </a:extLst>
          </p:cNvPr>
          <p:cNvSpPr>
            <a:spLocks noGrp="1"/>
          </p:cNvSpPr>
          <p:nvPr>
            <p:ph type="sldNum" sz="quarter" idx="12"/>
          </p:nvPr>
        </p:nvSpPr>
        <p:spPr/>
        <p:txBody>
          <a:bodyPr/>
          <a:lstStyle/>
          <a:p>
            <a:fld id="{4CD77608-3819-479B-BB98-C216BA724EFE}" type="slidenum">
              <a:rPr lang="en-US" smtClean="0"/>
              <a:pPr/>
              <a:t>‹#›</a:t>
            </a:fld>
            <a:endParaRPr lang="en-US" sz="750"/>
          </a:p>
        </p:txBody>
      </p:sp>
    </p:spTree>
    <p:extLst>
      <p:ext uri="{BB962C8B-B14F-4D97-AF65-F5344CB8AC3E}">
        <p14:creationId xmlns:p14="http://schemas.microsoft.com/office/powerpoint/2010/main" val="125511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A9E70-627B-9B73-DDAD-4FF6DEC837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442392-4EAE-8E48-7AA4-ACEBCAAC50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E64BF3-D2EB-7CBB-AA55-E789621A015D}"/>
              </a:ext>
            </a:extLst>
          </p:cNvPr>
          <p:cNvSpPr>
            <a:spLocks noGrp="1"/>
          </p:cNvSpPr>
          <p:nvPr>
            <p:ph type="dt" sz="half" idx="10"/>
          </p:nvPr>
        </p:nvSpPr>
        <p:spPr/>
        <p:txBody>
          <a:bodyPr/>
          <a:lstStyle/>
          <a:p>
            <a:fld id="{B4AC237C-70B7-4248-BABB-2804923EAFAE}" type="datetimeFigureOut">
              <a:rPr lang="en-US" smtClean="0"/>
              <a:t>7/10/2025</a:t>
            </a:fld>
            <a:endParaRPr lang="en-US"/>
          </a:p>
        </p:txBody>
      </p:sp>
      <p:sp>
        <p:nvSpPr>
          <p:cNvPr id="5" name="Footer Placeholder 4">
            <a:extLst>
              <a:ext uri="{FF2B5EF4-FFF2-40B4-BE49-F238E27FC236}">
                <a16:creationId xmlns:a16="http://schemas.microsoft.com/office/drawing/2014/main" id="{3EC29663-47E6-8F10-E7CF-9A5B2F10CE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D38AA-CC9D-E48A-DEB0-6F40C6F1D2C4}"/>
              </a:ext>
            </a:extLst>
          </p:cNvPr>
          <p:cNvSpPr>
            <a:spLocks noGrp="1"/>
          </p:cNvSpPr>
          <p:nvPr>
            <p:ph type="sldNum" sz="quarter" idx="12"/>
          </p:nvPr>
        </p:nvSpPr>
        <p:spPr/>
        <p:txBody>
          <a:bodyPr/>
          <a:lstStyle/>
          <a:p>
            <a:fld id="{BFEAD4F8-6A9B-403F-AB72-A1AA4A0FEE3C}" type="slidenum">
              <a:rPr lang="en-US" smtClean="0"/>
              <a:t>‹#›</a:t>
            </a:fld>
            <a:endParaRPr lang="en-US"/>
          </a:p>
        </p:txBody>
      </p:sp>
    </p:spTree>
    <p:extLst>
      <p:ext uri="{BB962C8B-B14F-4D97-AF65-F5344CB8AC3E}">
        <p14:creationId xmlns:p14="http://schemas.microsoft.com/office/powerpoint/2010/main" val="403648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1E63-0874-B51D-A303-74E79995583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B5FB30B-7B1F-01D5-05D5-CAF7579B0A6A}"/>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B80C4E-C3D5-8A3D-5B57-94153C8A8041}"/>
              </a:ext>
            </a:extLst>
          </p:cNvPr>
          <p:cNvSpPr>
            <a:spLocks noGrp="1"/>
          </p:cNvSpPr>
          <p:nvPr>
            <p:ph type="dt" sz="half" idx="10"/>
          </p:nvPr>
        </p:nvSpPr>
        <p:spPr/>
        <p:txBody>
          <a:bodyPr/>
          <a:lstStyle/>
          <a:p>
            <a:pPr algn="r"/>
            <a:fld id="{7CF0BCE0-945C-4FDF-95A1-2149B1FF5B83}" type="datetimeFigureOut">
              <a:rPr lang="en-US" smtClean="0"/>
              <a:pPr algn="r"/>
              <a:t>7/10/2025</a:t>
            </a:fld>
            <a:endParaRPr lang="en-US"/>
          </a:p>
        </p:txBody>
      </p:sp>
      <p:sp>
        <p:nvSpPr>
          <p:cNvPr id="5" name="Footer Placeholder 4">
            <a:extLst>
              <a:ext uri="{FF2B5EF4-FFF2-40B4-BE49-F238E27FC236}">
                <a16:creationId xmlns:a16="http://schemas.microsoft.com/office/drawing/2014/main" id="{694C1D84-B87D-CBB4-2A4B-7EF57A07ECCB}"/>
              </a:ext>
            </a:extLst>
          </p:cNvPr>
          <p:cNvSpPr>
            <a:spLocks noGrp="1"/>
          </p:cNvSpPr>
          <p:nvPr>
            <p:ph type="ftr" sz="quarter" idx="11"/>
          </p:nvPr>
        </p:nvSpPr>
        <p:spPr/>
        <p:txBody>
          <a:bodyPr/>
          <a:lstStyle/>
          <a:p>
            <a:endParaRPr lang="en-US" sz="750"/>
          </a:p>
        </p:txBody>
      </p:sp>
      <p:sp>
        <p:nvSpPr>
          <p:cNvPr id="6" name="Slide Number Placeholder 5">
            <a:extLst>
              <a:ext uri="{FF2B5EF4-FFF2-40B4-BE49-F238E27FC236}">
                <a16:creationId xmlns:a16="http://schemas.microsoft.com/office/drawing/2014/main" id="{2D66BCA5-0BE1-878B-EA2C-EBB92C6BE123}"/>
              </a:ext>
            </a:extLst>
          </p:cNvPr>
          <p:cNvSpPr>
            <a:spLocks noGrp="1"/>
          </p:cNvSpPr>
          <p:nvPr>
            <p:ph type="sldNum" sz="quarter" idx="12"/>
          </p:nvPr>
        </p:nvSpPr>
        <p:spPr/>
        <p:txBody>
          <a:bodyPr/>
          <a:lstStyle/>
          <a:p>
            <a:fld id="{4CD77608-3819-479B-BB98-C216BA724EFE}" type="slidenum">
              <a:rPr lang="en-US" smtClean="0"/>
              <a:pPr/>
              <a:t>‹#›</a:t>
            </a:fld>
            <a:endParaRPr lang="en-US" sz="750"/>
          </a:p>
        </p:txBody>
      </p:sp>
    </p:spTree>
    <p:extLst>
      <p:ext uri="{BB962C8B-B14F-4D97-AF65-F5344CB8AC3E}">
        <p14:creationId xmlns:p14="http://schemas.microsoft.com/office/powerpoint/2010/main" val="1082335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F18AD-350A-ABE4-EF23-6F569063B4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9BD972-5E85-BD50-1AD1-810BA8784CE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39D1BE-3B1A-7A57-E5E3-B9DB0870D29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FC95ED-89F0-35FB-4EF9-5E8E9E95671E}"/>
              </a:ext>
            </a:extLst>
          </p:cNvPr>
          <p:cNvSpPr>
            <a:spLocks noGrp="1"/>
          </p:cNvSpPr>
          <p:nvPr>
            <p:ph type="dt" sz="half" idx="10"/>
          </p:nvPr>
        </p:nvSpPr>
        <p:spPr/>
        <p:txBody>
          <a:bodyPr/>
          <a:lstStyle/>
          <a:p>
            <a:pPr algn="r"/>
            <a:fld id="{7CF0BCE0-945C-4FDF-95A1-2149B1FF5B83}" type="datetimeFigureOut">
              <a:rPr lang="en-US" smtClean="0"/>
              <a:pPr algn="r"/>
              <a:t>7/10/2025</a:t>
            </a:fld>
            <a:endParaRPr lang="en-US"/>
          </a:p>
        </p:txBody>
      </p:sp>
      <p:sp>
        <p:nvSpPr>
          <p:cNvPr id="6" name="Footer Placeholder 5">
            <a:extLst>
              <a:ext uri="{FF2B5EF4-FFF2-40B4-BE49-F238E27FC236}">
                <a16:creationId xmlns:a16="http://schemas.microsoft.com/office/drawing/2014/main" id="{64D0D0FB-FF8C-896D-4460-24F02FA3854A}"/>
              </a:ext>
            </a:extLst>
          </p:cNvPr>
          <p:cNvSpPr>
            <a:spLocks noGrp="1"/>
          </p:cNvSpPr>
          <p:nvPr>
            <p:ph type="ftr" sz="quarter" idx="11"/>
          </p:nvPr>
        </p:nvSpPr>
        <p:spPr/>
        <p:txBody>
          <a:bodyPr/>
          <a:lstStyle/>
          <a:p>
            <a:endParaRPr lang="en-US" sz="750"/>
          </a:p>
        </p:txBody>
      </p:sp>
      <p:sp>
        <p:nvSpPr>
          <p:cNvPr id="7" name="Slide Number Placeholder 6">
            <a:extLst>
              <a:ext uri="{FF2B5EF4-FFF2-40B4-BE49-F238E27FC236}">
                <a16:creationId xmlns:a16="http://schemas.microsoft.com/office/drawing/2014/main" id="{7C6EA0E0-08F3-E39E-D8AD-2EA5F714B32B}"/>
              </a:ext>
            </a:extLst>
          </p:cNvPr>
          <p:cNvSpPr>
            <a:spLocks noGrp="1"/>
          </p:cNvSpPr>
          <p:nvPr>
            <p:ph type="sldNum" sz="quarter" idx="12"/>
          </p:nvPr>
        </p:nvSpPr>
        <p:spPr/>
        <p:txBody>
          <a:bodyPr/>
          <a:lstStyle/>
          <a:p>
            <a:fld id="{4CD77608-3819-479B-BB98-C216BA724EFE}" type="slidenum">
              <a:rPr lang="en-US" smtClean="0"/>
              <a:pPr/>
              <a:t>‹#›</a:t>
            </a:fld>
            <a:endParaRPr lang="en-US" sz="750"/>
          </a:p>
        </p:txBody>
      </p:sp>
    </p:spTree>
    <p:extLst>
      <p:ext uri="{BB962C8B-B14F-4D97-AF65-F5344CB8AC3E}">
        <p14:creationId xmlns:p14="http://schemas.microsoft.com/office/powerpoint/2010/main" val="372372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B05A-D57F-E614-77AB-A4A5A48A63E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8D1044-5ABB-D600-C9A9-FF06D73DB20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DA2D524-6776-A306-B075-D5A070B5626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3DA905-0654-72E8-10A3-08AC32C0719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9E4E2BC-830C-F3CC-90DC-CBD844E82FF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C83CDD-149A-627A-84DB-7F647ED84E42}"/>
              </a:ext>
            </a:extLst>
          </p:cNvPr>
          <p:cNvSpPr>
            <a:spLocks noGrp="1"/>
          </p:cNvSpPr>
          <p:nvPr>
            <p:ph type="dt" sz="half" idx="10"/>
          </p:nvPr>
        </p:nvSpPr>
        <p:spPr/>
        <p:txBody>
          <a:bodyPr/>
          <a:lstStyle/>
          <a:p>
            <a:pPr algn="r"/>
            <a:fld id="{7CF0BCE0-945C-4FDF-95A1-2149B1FF5B83}" type="datetimeFigureOut">
              <a:rPr lang="en-US" smtClean="0"/>
              <a:pPr algn="r"/>
              <a:t>7/10/2025</a:t>
            </a:fld>
            <a:endParaRPr lang="en-US"/>
          </a:p>
        </p:txBody>
      </p:sp>
      <p:sp>
        <p:nvSpPr>
          <p:cNvPr id="8" name="Footer Placeholder 7">
            <a:extLst>
              <a:ext uri="{FF2B5EF4-FFF2-40B4-BE49-F238E27FC236}">
                <a16:creationId xmlns:a16="http://schemas.microsoft.com/office/drawing/2014/main" id="{64CB34F3-1267-6686-DF8D-FEE63B8CCEC8}"/>
              </a:ext>
            </a:extLst>
          </p:cNvPr>
          <p:cNvSpPr>
            <a:spLocks noGrp="1"/>
          </p:cNvSpPr>
          <p:nvPr>
            <p:ph type="ftr" sz="quarter" idx="11"/>
          </p:nvPr>
        </p:nvSpPr>
        <p:spPr/>
        <p:txBody>
          <a:bodyPr/>
          <a:lstStyle/>
          <a:p>
            <a:endParaRPr lang="en-US" sz="750"/>
          </a:p>
        </p:txBody>
      </p:sp>
      <p:sp>
        <p:nvSpPr>
          <p:cNvPr id="9" name="Slide Number Placeholder 8">
            <a:extLst>
              <a:ext uri="{FF2B5EF4-FFF2-40B4-BE49-F238E27FC236}">
                <a16:creationId xmlns:a16="http://schemas.microsoft.com/office/drawing/2014/main" id="{FFC2A5F1-A289-FEAB-63D3-8FFA583D5DB6}"/>
              </a:ext>
            </a:extLst>
          </p:cNvPr>
          <p:cNvSpPr>
            <a:spLocks noGrp="1"/>
          </p:cNvSpPr>
          <p:nvPr>
            <p:ph type="sldNum" sz="quarter" idx="12"/>
          </p:nvPr>
        </p:nvSpPr>
        <p:spPr/>
        <p:txBody>
          <a:bodyPr/>
          <a:lstStyle/>
          <a:p>
            <a:fld id="{4CD77608-3819-479B-BB98-C216BA724EFE}" type="slidenum">
              <a:rPr lang="en-US" smtClean="0"/>
              <a:pPr/>
              <a:t>‹#›</a:t>
            </a:fld>
            <a:endParaRPr lang="en-US" sz="750"/>
          </a:p>
        </p:txBody>
      </p:sp>
    </p:spTree>
    <p:extLst>
      <p:ext uri="{BB962C8B-B14F-4D97-AF65-F5344CB8AC3E}">
        <p14:creationId xmlns:p14="http://schemas.microsoft.com/office/powerpoint/2010/main" val="229639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936D-0859-F651-087E-AF23A303C3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240C9A-AF31-C8CD-D58F-0191E9063A75}"/>
              </a:ext>
            </a:extLst>
          </p:cNvPr>
          <p:cNvSpPr>
            <a:spLocks noGrp="1"/>
          </p:cNvSpPr>
          <p:nvPr>
            <p:ph type="dt" sz="half" idx="10"/>
          </p:nvPr>
        </p:nvSpPr>
        <p:spPr/>
        <p:txBody>
          <a:bodyPr/>
          <a:lstStyle/>
          <a:p>
            <a:pPr algn="r"/>
            <a:fld id="{7CF0BCE0-945C-4FDF-95A1-2149B1FF5B83}" type="datetimeFigureOut">
              <a:rPr lang="en-US" smtClean="0"/>
              <a:pPr algn="r"/>
              <a:t>7/10/2025</a:t>
            </a:fld>
            <a:endParaRPr lang="en-US"/>
          </a:p>
        </p:txBody>
      </p:sp>
      <p:sp>
        <p:nvSpPr>
          <p:cNvPr id="4" name="Footer Placeholder 3">
            <a:extLst>
              <a:ext uri="{FF2B5EF4-FFF2-40B4-BE49-F238E27FC236}">
                <a16:creationId xmlns:a16="http://schemas.microsoft.com/office/drawing/2014/main" id="{2D37E283-C909-34BA-BBE3-8AABF52A30EA}"/>
              </a:ext>
            </a:extLst>
          </p:cNvPr>
          <p:cNvSpPr>
            <a:spLocks noGrp="1"/>
          </p:cNvSpPr>
          <p:nvPr>
            <p:ph type="ftr" sz="quarter" idx="11"/>
          </p:nvPr>
        </p:nvSpPr>
        <p:spPr/>
        <p:txBody>
          <a:bodyPr/>
          <a:lstStyle/>
          <a:p>
            <a:endParaRPr lang="en-US" sz="750"/>
          </a:p>
        </p:txBody>
      </p:sp>
      <p:sp>
        <p:nvSpPr>
          <p:cNvPr id="5" name="Slide Number Placeholder 4">
            <a:extLst>
              <a:ext uri="{FF2B5EF4-FFF2-40B4-BE49-F238E27FC236}">
                <a16:creationId xmlns:a16="http://schemas.microsoft.com/office/drawing/2014/main" id="{DB0C5A35-EF35-9BFB-4B2F-0047DC491608}"/>
              </a:ext>
            </a:extLst>
          </p:cNvPr>
          <p:cNvSpPr>
            <a:spLocks noGrp="1"/>
          </p:cNvSpPr>
          <p:nvPr>
            <p:ph type="sldNum" sz="quarter" idx="12"/>
          </p:nvPr>
        </p:nvSpPr>
        <p:spPr/>
        <p:txBody>
          <a:bodyPr/>
          <a:lstStyle/>
          <a:p>
            <a:fld id="{4CD77608-3819-479B-BB98-C216BA724EFE}" type="slidenum">
              <a:rPr lang="en-US" smtClean="0"/>
              <a:pPr/>
              <a:t>‹#›</a:t>
            </a:fld>
            <a:endParaRPr lang="en-US" sz="750"/>
          </a:p>
        </p:txBody>
      </p:sp>
    </p:spTree>
    <p:extLst>
      <p:ext uri="{BB962C8B-B14F-4D97-AF65-F5344CB8AC3E}">
        <p14:creationId xmlns:p14="http://schemas.microsoft.com/office/powerpoint/2010/main" val="123841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FBEE69-4978-FA36-D2D8-9710416E06A0}"/>
              </a:ext>
            </a:extLst>
          </p:cNvPr>
          <p:cNvSpPr>
            <a:spLocks noGrp="1"/>
          </p:cNvSpPr>
          <p:nvPr>
            <p:ph type="dt" sz="half" idx="10"/>
          </p:nvPr>
        </p:nvSpPr>
        <p:spPr/>
        <p:txBody>
          <a:bodyPr/>
          <a:lstStyle/>
          <a:p>
            <a:fld id="{B4AC237C-70B7-4248-BABB-2804923EAFAE}" type="datetimeFigureOut">
              <a:rPr lang="en-US" smtClean="0"/>
              <a:t>7/10/2025</a:t>
            </a:fld>
            <a:endParaRPr lang="en-US"/>
          </a:p>
        </p:txBody>
      </p:sp>
      <p:sp>
        <p:nvSpPr>
          <p:cNvPr id="3" name="Footer Placeholder 2">
            <a:extLst>
              <a:ext uri="{FF2B5EF4-FFF2-40B4-BE49-F238E27FC236}">
                <a16:creationId xmlns:a16="http://schemas.microsoft.com/office/drawing/2014/main" id="{B614D573-A35B-0E51-A23C-1A7D5E44FB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66A0F7-B916-039A-B84F-25334C3A20D0}"/>
              </a:ext>
            </a:extLst>
          </p:cNvPr>
          <p:cNvSpPr>
            <a:spLocks noGrp="1"/>
          </p:cNvSpPr>
          <p:nvPr>
            <p:ph type="sldNum" sz="quarter" idx="12"/>
          </p:nvPr>
        </p:nvSpPr>
        <p:spPr/>
        <p:txBody>
          <a:bodyPr/>
          <a:lstStyle/>
          <a:p>
            <a:fld id="{BFEAD4F8-6A9B-403F-AB72-A1AA4A0FEE3C}" type="slidenum">
              <a:rPr lang="en-US" smtClean="0"/>
              <a:t>‹#›</a:t>
            </a:fld>
            <a:endParaRPr lang="en-US"/>
          </a:p>
        </p:txBody>
      </p:sp>
    </p:spTree>
    <p:extLst>
      <p:ext uri="{BB962C8B-B14F-4D97-AF65-F5344CB8AC3E}">
        <p14:creationId xmlns:p14="http://schemas.microsoft.com/office/powerpoint/2010/main" val="339310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368F4-0D66-B98F-A5E9-1CBB1C7FF10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144F695-9F38-EA04-E7E1-6892D93560E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A365EA-20FE-D103-0DCB-2753E6BE841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1072F38-EF38-3B54-06AC-ACF836ECA048}"/>
              </a:ext>
            </a:extLst>
          </p:cNvPr>
          <p:cNvSpPr>
            <a:spLocks noGrp="1"/>
          </p:cNvSpPr>
          <p:nvPr>
            <p:ph type="dt" sz="half" idx="10"/>
          </p:nvPr>
        </p:nvSpPr>
        <p:spPr/>
        <p:txBody>
          <a:bodyPr/>
          <a:lstStyle/>
          <a:p>
            <a:pPr algn="r"/>
            <a:fld id="{7CF0BCE0-945C-4FDF-95A1-2149B1FF5B83}" type="datetimeFigureOut">
              <a:rPr lang="en-US" smtClean="0"/>
              <a:pPr algn="r"/>
              <a:t>7/10/2025</a:t>
            </a:fld>
            <a:endParaRPr lang="en-US"/>
          </a:p>
        </p:txBody>
      </p:sp>
      <p:sp>
        <p:nvSpPr>
          <p:cNvPr id="6" name="Footer Placeholder 5">
            <a:extLst>
              <a:ext uri="{FF2B5EF4-FFF2-40B4-BE49-F238E27FC236}">
                <a16:creationId xmlns:a16="http://schemas.microsoft.com/office/drawing/2014/main" id="{769B319C-FE69-701F-AED8-D52FB2E9802E}"/>
              </a:ext>
            </a:extLst>
          </p:cNvPr>
          <p:cNvSpPr>
            <a:spLocks noGrp="1"/>
          </p:cNvSpPr>
          <p:nvPr>
            <p:ph type="ftr" sz="quarter" idx="11"/>
          </p:nvPr>
        </p:nvSpPr>
        <p:spPr/>
        <p:txBody>
          <a:bodyPr/>
          <a:lstStyle/>
          <a:p>
            <a:endParaRPr lang="en-US" sz="750"/>
          </a:p>
        </p:txBody>
      </p:sp>
      <p:sp>
        <p:nvSpPr>
          <p:cNvPr id="7" name="Slide Number Placeholder 6">
            <a:extLst>
              <a:ext uri="{FF2B5EF4-FFF2-40B4-BE49-F238E27FC236}">
                <a16:creationId xmlns:a16="http://schemas.microsoft.com/office/drawing/2014/main" id="{5A82F17F-8C59-A951-9360-5CBDDBC949F9}"/>
              </a:ext>
            </a:extLst>
          </p:cNvPr>
          <p:cNvSpPr>
            <a:spLocks noGrp="1"/>
          </p:cNvSpPr>
          <p:nvPr>
            <p:ph type="sldNum" sz="quarter" idx="12"/>
          </p:nvPr>
        </p:nvSpPr>
        <p:spPr/>
        <p:txBody>
          <a:bodyPr/>
          <a:lstStyle/>
          <a:p>
            <a:fld id="{4CD77608-3819-479B-BB98-C216BA724EFE}" type="slidenum">
              <a:rPr lang="en-US" smtClean="0"/>
              <a:pPr/>
              <a:t>‹#›</a:t>
            </a:fld>
            <a:endParaRPr lang="en-US" sz="750"/>
          </a:p>
        </p:txBody>
      </p:sp>
    </p:spTree>
    <p:extLst>
      <p:ext uri="{BB962C8B-B14F-4D97-AF65-F5344CB8AC3E}">
        <p14:creationId xmlns:p14="http://schemas.microsoft.com/office/powerpoint/2010/main" val="320982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2C6A8-ECEA-6344-8822-EF1B99DE8C0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6C80ABA-1E7B-B499-8F57-31FEB25A7A9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405AFD2-EF8C-6624-C67A-5B302BE79DB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FC8BB8F-905F-2EC3-DAD2-CC48BA282C15}"/>
              </a:ext>
            </a:extLst>
          </p:cNvPr>
          <p:cNvSpPr>
            <a:spLocks noGrp="1"/>
          </p:cNvSpPr>
          <p:nvPr>
            <p:ph type="dt" sz="half" idx="10"/>
          </p:nvPr>
        </p:nvSpPr>
        <p:spPr/>
        <p:txBody>
          <a:bodyPr/>
          <a:lstStyle/>
          <a:p>
            <a:pPr algn="r"/>
            <a:fld id="{7CF0BCE0-945C-4FDF-95A1-2149B1FF5B83}" type="datetimeFigureOut">
              <a:rPr lang="en-US" smtClean="0"/>
              <a:pPr algn="r"/>
              <a:t>7/10/2025</a:t>
            </a:fld>
            <a:endParaRPr lang="en-US"/>
          </a:p>
        </p:txBody>
      </p:sp>
      <p:sp>
        <p:nvSpPr>
          <p:cNvPr id="6" name="Footer Placeholder 5">
            <a:extLst>
              <a:ext uri="{FF2B5EF4-FFF2-40B4-BE49-F238E27FC236}">
                <a16:creationId xmlns:a16="http://schemas.microsoft.com/office/drawing/2014/main" id="{2B04AA57-D601-609D-1F43-F92AB18D14B7}"/>
              </a:ext>
            </a:extLst>
          </p:cNvPr>
          <p:cNvSpPr>
            <a:spLocks noGrp="1"/>
          </p:cNvSpPr>
          <p:nvPr>
            <p:ph type="ftr" sz="quarter" idx="11"/>
          </p:nvPr>
        </p:nvSpPr>
        <p:spPr/>
        <p:txBody>
          <a:bodyPr/>
          <a:lstStyle/>
          <a:p>
            <a:endParaRPr lang="en-US" sz="750"/>
          </a:p>
        </p:txBody>
      </p:sp>
      <p:sp>
        <p:nvSpPr>
          <p:cNvPr id="7" name="Slide Number Placeholder 6">
            <a:extLst>
              <a:ext uri="{FF2B5EF4-FFF2-40B4-BE49-F238E27FC236}">
                <a16:creationId xmlns:a16="http://schemas.microsoft.com/office/drawing/2014/main" id="{0834E691-688D-54C7-D8F0-5117B9AC5CFE}"/>
              </a:ext>
            </a:extLst>
          </p:cNvPr>
          <p:cNvSpPr>
            <a:spLocks noGrp="1"/>
          </p:cNvSpPr>
          <p:nvPr>
            <p:ph type="sldNum" sz="quarter" idx="12"/>
          </p:nvPr>
        </p:nvSpPr>
        <p:spPr/>
        <p:txBody>
          <a:bodyPr/>
          <a:lstStyle/>
          <a:p>
            <a:fld id="{4CD77608-3819-479B-BB98-C216BA724EFE}" type="slidenum">
              <a:rPr lang="en-US" smtClean="0"/>
              <a:pPr/>
              <a:t>‹#›</a:t>
            </a:fld>
            <a:endParaRPr lang="en-US" sz="750"/>
          </a:p>
        </p:txBody>
      </p:sp>
    </p:spTree>
    <p:extLst>
      <p:ext uri="{BB962C8B-B14F-4D97-AF65-F5344CB8AC3E}">
        <p14:creationId xmlns:p14="http://schemas.microsoft.com/office/powerpoint/2010/main" val="3057448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092381-C508-AFB7-29E3-A8D699CAFB4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C7ECC4-E046-1D95-6AF0-06AB36114C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8FB4F1-5766-737C-3876-78328537499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pPr algn="r"/>
            <a:fld id="{7CF0BCE0-945C-4FDF-95A1-2149B1FF5B83}" type="datetimeFigureOut">
              <a:rPr lang="en-US" smtClean="0"/>
              <a:pPr algn="r"/>
              <a:t>7/10/2025</a:t>
            </a:fld>
            <a:endParaRPr lang="en-US"/>
          </a:p>
        </p:txBody>
      </p:sp>
      <p:sp>
        <p:nvSpPr>
          <p:cNvPr id="5" name="Footer Placeholder 4">
            <a:extLst>
              <a:ext uri="{FF2B5EF4-FFF2-40B4-BE49-F238E27FC236}">
                <a16:creationId xmlns:a16="http://schemas.microsoft.com/office/drawing/2014/main" id="{513D08F8-792F-3D16-5D83-DE0F157B4BE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sz="750"/>
          </a:p>
        </p:txBody>
      </p:sp>
      <p:sp>
        <p:nvSpPr>
          <p:cNvPr id="6" name="Slide Number Placeholder 5">
            <a:extLst>
              <a:ext uri="{FF2B5EF4-FFF2-40B4-BE49-F238E27FC236}">
                <a16:creationId xmlns:a16="http://schemas.microsoft.com/office/drawing/2014/main" id="{55FB6EF1-0B16-417F-8FD1-B293680F843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4CD77608-3819-479B-BB98-C216BA724EFE}" type="slidenum">
              <a:rPr lang="en-US" smtClean="0"/>
              <a:pPr/>
              <a:t>‹#›</a:t>
            </a:fld>
            <a:endParaRPr lang="en-US" sz="750"/>
          </a:p>
        </p:txBody>
      </p:sp>
    </p:spTree>
    <p:extLst>
      <p:ext uri="{BB962C8B-B14F-4D97-AF65-F5344CB8AC3E}">
        <p14:creationId xmlns:p14="http://schemas.microsoft.com/office/powerpoint/2010/main" val="389362780"/>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9.jpe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5.png"/><Relationship Id="rId4" Type="http://schemas.openxmlformats.org/officeDocument/2006/relationships/image" Target="../media/image3.png"/><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emf"/><Relationship Id="rId10" Type="http://schemas.openxmlformats.org/officeDocument/2006/relationships/image" Target="../media/image5.png"/><Relationship Id="rId4" Type="http://schemas.openxmlformats.org/officeDocument/2006/relationships/image" Target="../media/image7.emf"/><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D5294C7-F633-D722-8D88-9CF1B8FBA7E7}"/>
              </a:ext>
            </a:extLst>
          </p:cNvPr>
          <p:cNvSpPr>
            <a:spLocks noGrp="1"/>
          </p:cNvSpPr>
          <p:nvPr>
            <p:ph type="ctrTitle"/>
          </p:nvPr>
        </p:nvSpPr>
        <p:spPr>
          <a:xfrm>
            <a:off x="0" y="3780990"/>
            <a:ext cx="9144000" cy="1828800"/>
          </a:xfrm>
          <a:ln>
            <a:noFill/>
          </a:ln>
        </p:spPr>
        <p:txBody>
          <a:bodyPr>
            <a:noAutofit/>
          </a:bodyPr>
          <a:lstStyle/>
          <a:p>
            <a:r>
              <a:rPr lang="en-US" sz="4000" b="1" dirty="0">
                <a:solidFill>
                  <a:srgbClr val="002653"/>
                </a:solidFill>
                <a:latin typeface="+mn-lt"/>
              </a:rPr>
              <a:t>Comprehensive Plan Update</a:t>
            </a:r>
            <a:br>
              <a:rPr lang="en-US" sz="4000" b="1" dirty="0">
                <a:solidFill>
                  <a:srgbClr val="002653"/>
                </a:solidFill>
                <a:latin typeface="+mn-lt"/>
              </a:rPr>
            </a:br>
            <a:r>
              <a:rPr lang="en-US" sz="4000" b="1" dirty="0">
                <a:solidFill>
                  <a:srgbClr val="002653"/>
                </a:solidFill>
                <a:latin typeface="+mn-lt"/>
              </a:rPr>
              <a:t>Kick-off Presentation</a:t>
            </a:r>
          </a:p>
        </p:txBody>
      </p:sp>
      <p:sp>
        <p:nvSpPr>
          <p:cNvPr id="4" name="Subtitle 2">
            <a:extLst>
              <a:ext uri="{FF2B5EF4-FFF2-40B4-BE49-F238E27FC236}">
                <a16:creationId xmlns:a16="http://schemas.microsoft.com/office/drawing/2014/main" id="{5D698D93-0976-8FCC-89F4-8EBAAD8AAA8C}"/>
              </a:ext>
            </a:extLst>
          </p:cNvPr>
          <p:cNvSpPr>
            <a:spLocks noGrp="1"/>
          </p:cNvSpPr>
          <p:nvPr>
            <p:ph type="subTitle" idx="1"/>
          </p:nvPr>
        </p:nvSpPr>
        <p:spPr>
          <a:xfrm>
            <a:off x="0" y="5609790"/>
            <a:ext cx="9144000" cy="1427880"/>
          </a:xfrm>
        </p:spPr>
        <p:txBody>
          <a:bodyPr/>
          <a:lstStyle/>
          <a:p>
            <a:pPr algn="ctr"/>
            <a:r>
              <a:rPr lang="en-US" sz="2200">
                <a:solidFill>
                  <a:srgbClr val="002653"/>
                </a:solidFill>
              </a:rPr>
              <a:t>JULY 15, 2025</a:t>
            </a:r>
          </a:p>
          <a:p>
            <a:pPr algn="ctr"/>
            <a:endParaRPr lang="en-US">
              <a:solidFill>
                <a:srgbClr val="002653"/>
              </a:solidFill>
              <a:latin typeface="+mj-lt"/>
            </a:endParaRPr>
          </a:p>
          <a:p>
            <a:pPr algn="ctr"/>
            <a:endParaRPr lang="en-US">
              <a:solidFill>
                <a:srgbClr val="002653"/>
              </a:solidFill>
              <a:latin typeface="+mj-lt"/>
            </a:endParaRPr>
          </a:p>
          <a:p>
            <a:pPr algn="ctr"/>
            <a:endParaRPr lang="en-US" dirty="0">
              <a:solidFill>
                <a:srgbClr val="002653"/>
              </a:solidFill>
              <a:latin typeface="+mj-lt"/>
            </a:endParaRPr>
          </a:p>
        </p:txBody>
      </p:sp>
      <p:pic>
        <p:nvPicPr>
          <p:cNvPr id="5" name="Picture 4" descr="Chen Moore and Associates Profile">
            <a:extLst>
              <a:ext uri="{FF2B5EF4-FFF2-40B4-BE49-F238E27FC236}">
                <a16:creationId xmlns:a16="http://schemas.microsoft.com/office/drawing/2014/main" id="{3E916028-42F9-1322-22D0-997B38F463F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745"/>
          <a:stretch/>
        </p:blipFill>
        <p:spPr bwMode="auto">
          <a:xfrm>
            <a:off x="3506069" y="6099475"/>
            <a:ext cx="2131859" cy="609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BFEF660-D4AA-B891-329F-9D2AD2F6D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401" y="0"/>
            <a:ext cx="5031197" cy="4572000"/>
          </a:xfrm>
          <a:prstGeom prst="rect">
            <a:avLst/>
          </a:prstGeom>
        </p:spPr>
      </p:pic>
    </p:spTree>
    <p:extLst>
      <p:ext uri="{BB962C8B-B14F-4D97-AF65-F5344CB8AC3E}">
        <p14:creationId xmlns:p14="http://schemas.microsoft.com/office/powerpoint/2010/main" val="1960824537"/>
      </p:ext>
    </p:extLst>
  </p:cSld>
  <p:clrMapOvr>
    <a:masterClrMapping/>
  </p:clrMapOvr>
  <mc:AlternateContent xmlns:mc="http://schemas.openxmlformats.org/markup-compatibility/2006" xmlns:p14="http://schemas.microsoft.com/office/powerpoint/2010/main">
    <mc:Choice Requires="p14">
      <p:transition spd="slow" p14:dur="2000" advTm="18993"/>
    </mc:Choice>
    <mc:Fallback xmlns="">
      <p:transition spd="slow" advTm="1899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CF87A-E467-8C09-3ED2-1CF3142C8E52}"/>
            </a:ext>
          </a:extLst>
        </p:cNvPr>
        <p:cNvGrpSpPr/>
        <p:nvPr/>
      </p:nvGrpSpPr>
      <p:grpSpPr>
        <a:xfrm>
          <a:off x="0" y="0"/>
          <a:ext cx="0" cy="0"/>
          <a:chOff x="0" y="0"/>
          <a:chExt cx="0" cy="0"/>
        </a:xfrm>
      </p:grpSpPr>
      <p:pic>
        <p:nvPicPr>
          <p:cNvPr id="4" name="Picture 3" descr="A blue and white logo&#10;&#10;Description automatically generated">
            <a:extLst>
              <a:ext uri="{FF2B5EF4-FFF2-40B4-BE49-F238E27FC236}">
                <a16:creationId xmlns:a16="http://schemas.microsoft.com/office/drawing/2014/main" id="{19113985-89FE-61C1-C663-346F65467F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187910"/>
            <a:ext cx="1573636" cy="504011"/>
          </a:xfrm>
          <a:prstGeom prst="rect">
            <a:avLst/>
          </a:prstGeom>
        </p:spPr>
      </p:pic>
      <p:sp>
        <p:nvSpPr>
          <p:cNvPr id="2" name="Content Placeholder 2">
            <a:extLst>
              <a:ext uri="{FF2B5EF4-FFF2-40B4-BE49-F238E27FC236}">
                <a16:creationId xmlns:a16="http://schemas.microsoft.com/office/drawing/2014/main" id="{F41FFB81-7793-96F9-5F39-98FC51AB674A}"/>
              </a:ext>
            </a:extLst>
          </p:cNvPr>
          <p:cNvSpPr txBox="1">
            <a:spLocks/>
          </p:cNvSpPr>
          <p:nvPr/>
        </p:nvSpPr>
        <p:spPr>
          <a:xfrm>
            <a:off x="4038600" y="784132"/>
            <a:ext cx="5248656" cy="5085784"/>
          </a:xfrm>
          <a:prstGeom prst="rect">
            <a:avLst/>
          </a:prstGeom>
        </p:spPr>
        <p:txBody>
          <a:bodyPr vert="horz" lIns="91440" tIns="45720" rIns="91440" bIns="45720" rtlCol="0">
            <a:noAutofit/>
          </a:bodyPr>
          <a:lstStyle>
            <a:lvl1pPr marL="0" indent="0" algn="l" defTabSz="685800" rtl="0" eaLnBrk="1" latinLnBrk="0" hangingPunct="1">
              <a:lnSpc>
                <a:spcPct val="125000"/>
              </a:lnSpc>
              <a:spcBef>
                <a:spcPts val="750"/>
              </a:spcBef>
              <a:buFont typeface="Arial" panose="020B0604020202020204" pitchFamily="34" charset="0"/>
              <a:buNone/>
              <a:defRPr sz="1200" kern="1200" cap="all" spc="225" baseline="0">
                <a:solidFill>
                  <a:schemeClr val="tx1"/>
                </a:solidFill>
                <a:latin typeface="+mn-lt"/>
                <a:ea typeface="+mn-ea"/>
                <a:cs typeface="+mn-cs"/>
              </a:defRPr>
            </a:lvl1pPr>
            <a:lvl2pPr marL="342900" indent="0" algn="ctr" defTabSz="685800" rtl="0" eaLnBrk="1" latinLnBrk="0" hangingPunct="1">
              <a:lnSpc>
                <a:spcPct val="125000"/>
              </a:lnSpc>
              <a:spcBef>
                <a:spcPts val="375"/>
              </a:spcBef>
              <a:buFont typeface="Arial" panose="020B0604020202020204" pitchFamily="34" charset="0"/>
              <a:buNone/>
              <a:defRPr sz="1500" kern="1200" spc="38" baseline="0">
                <a:solidFill>
                  <a:schemeClr val="tx1"/>
                </a:solidFill>
                <a:latin typeface="+mn-lt"/>
                <a:ea typeface="+mn-ea"/>
                <a:cs typeface="+mn-cs"/>
              </a:defRPr>
            </a:lvl2pPr>
            <a:lvl3pPr marL="685800" indent="0" algn="ctr" defTabSz="685800" rtl="0" eaLnBrk="1" latinLnBrk="0" hangingPunct="1">
              <a:lnSpc>
                <a:spcPct val="125000"/>
              </a:lnSpc>
              <a:spcBef>
                <a:spcPts val="375"/>
              </a:spcBef>
              <a:buFont typeface="Arial" panose="020B0604020202020204" pitchFamily="34" charset="0"/>
              <a:buNone/>
              <a:defRPr sz="1350" kern="1200" spc="38" baseline="0">
                <a:solidFill>
                  <a:schemeClr val="tx1"/>
                </a:solidFill>
                <a:latin typeface="+mn-lt"/>
                <a:ea typeface="+mn-ea"/>
                <a:cs typeface="+mn-cs"/>
              </a:defRPr>
            </a:lvl3pPr>
            <a:lvl4pPr marL="1028700" indent="0" algn="ctr" defTabSz="685800" rtl="0" eaLnBrk="1" latinLnBrk="0" hangingPunct="1">
              <a:lnSpc>
                <a:spcPct val="125000"/>
              </a:lnSpc>
              <a:spcBef>
                <a:spcPts val="375"/>
              </a:spcBef>
              <a:buFont typeface="Arial" panose="020B0604020202020204" pitchFamily="34" charset="0"/>
              <a:buNone/>
              <a:defRPr sz="1200" kern="1200" spc="38" baseline="0">
                <a:solidFill>
                  <a:schemeClr val="tx1"/>
                </a:solidFill>
                <a:latin typeface="+mn-lt"/>
                <a:ea typeface="+mn-ea"/>
                <a:cs typeface="+mn-cs"/>
              </a:defRPr>
            </a:lvl4pPr>
            <a:lvl5pPr marL="1371600" indent="0" algn="ctr" defTabSz="685800" rtl="0" eaLnBrk="1" latinLnBrk="0" hangingPunct="1">
              <a:lnSpc>
                <a:spcPct val="125000"/>
              </a:lnSpc>
              <a:spcBef>
                <a:spcPts val="375"/>
              </a:spcBef>
              <a:buFont typeface="Arial" panose="020B0604020202020204" pitchFamily="34" charset="0"/>
              <a:buNone/>
              <a:defRPr sz="1200" kern="1200" spc="38" baseline="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1" algn="l"/>
            <a:r>
              <a:rPr lang="en-US" sz="2400" dirty="0">
                <a:solidFill>
                  <a:srgbClr val="002653"/>
                </a:solidFill>
              </a:rPr>
              <a:t>Future Land Use</a:t>
            </a:r>
          </a:p>
          <a:p>
            <a:pPr lvl="1" algn="l"/>
            <a:r>
              <a:rPr lang="en-US" sz="2400" dirty="0">
                <a:solidFill>
                  <a:srgbClr val="002653"/>
                </a:solidFill>
              </a:rPr>
              <a:t>Transportation</a:t>
            </a:r>
            <a:r>
              <a:rPr lang="en-US" sz="2400" i="1" dirty="0">
                <a:solidFill>
                  <a:srgbClr val="002653"/>
                </a:solidFill>
                <a:ea typeface="Calibri" panose="020F0502020204030204" pitchFamily="34" charset="0"/>
                <a:cs typeface="Times New Roman" panose="02020603050405020304" pitchFamily="18" charset="0"/>
              </a:rPr>
              <a:t>                                          </a:t>
            </a:r>
            <a:r>
              <a:rPr lang="en-US" sz="2400" dirty="0">
                <a:solidFill>
                  <a:srgbClr val="002653"/>
                </a:solidFill>
                <a:ea typeface="Calibri" panose="020F0502020204030204" pitchFamily="34" charset="0"/>
                <a:cs typeface="Times New Roman" panose="02020603050405020304" pitchFamily="18" charset="0"/>
              </a:rPr>
              <a:t>Utilities</a:t>
            </a:r>
          </a:p>
          <a:p>
            <a:pPr lvl="1" algn="l"/>
            <a:r>
              <a:rPr lang="en-US" sz="2400" dirty="0">
                <a:solidFill>
                  <a:srgbClr val="002653"/>
                </a:solidFill>
                <a:ea typeface="Calibri" panose="020F0502020204030204" pitchFamily="34" charset="0"/>
                <a:cs typeface="Times New Roman" panose="02020603050405020304" pitchFamily="18" charset="0"/>
              </a:rPr>
              <a:t>Conservation</a:t>
            </a:r>
          </a:p>
          <a:p>
            <a:pPr lvl="1" algn="l"/>
            <a:r>
              <a:rPr lang="en-US" sz="2400" dirty="0">
                <a:solidFill>
                  <a:srgbClr val="002653"/>
                </a:solidFill>
                <a:ea typeface="Calibri" panose="020F0502020204030204" pitchFamily="34" charset="0"/>
                <a:cs typeface="Times New Roman" panose="02020603050405020304" pitchFamily="18" charset="0"/>
              </a:rPr>
              <a:t>Housing</a:t>
            </a:r>
          </a:p>
          <a:p>
            <a:pPr lvl="1" algn="l"/>
            <a:r>
              <a:rPr lang="en-US" sz="2400" dirty="0">
                <a:solidFill>
                  <a:srgbClr val="002653"/>
                </a:solidFill>
              </a:rPr>
              <a:t>Recreation and Open Space </a:t>
            </a:r>
          </a:p>
          <a:p>
            <a:pPr lvl="1" algn="l"/>
            <a:r>
              <a:rPr lang="en-US" sz="2400" dirty="0">
                <a:solidFill>
                  <a:srgbClr val="002653"/>
                </a:solidFill>
              </a:rPr>
              <a:t>Coastal Management </a:t>
            </a:r>
          </a:p>
          <a:p>
            <a:pPr lvl="1" algn="l"/>
            <a:r>
              <a:rPr lang="en-US" sz="2400" dirty="0">
                <a:solidFill>
                  <a:srgbClr val="002653"/>
                </a:solidFill>
              </a:rPr>
              <a:t>Intergovernmental Coordination</a:t>
            </a:r>
          </a:p>
          <a:p>
            <a:pPr lvl="1" algn="l"/>
            <a:r>
              <a:rPr lang="en-US" sz="2400" dirty="0">
                <a:solidFill>
                  <a:srgbClr val="002653"/>
                </a:solidFill>
              </a:rPr>
              <a:t>Capital Improvements</a:t>
            </a:r>
          </a:p>
          <a:p>
            <a:pPr lvl="1" algn="l"/>
            <a:r>
              <a:rPr lang="en-US" sz="2400" dirty="0">
                <a:solidFill>
                  <a:srgbClr val="002653"/>
                </a:solidFill>
              </a:rPr>
              <a:t>Private Property Rights</a:t>
            </a:r>
          </a:p>
        </p:txBody>
      </p:sp>
      <p:sp>
        <p:nvSpPr>
          <p:cNvPr id="15" name="Right Brace 14">
            <a:extLst>
              <a:ext uri="{FF2B5EF4-FFF2-40B4-BE49-F238E27FC236}">
                <a16:creationId xmlns:a16="http://schemas.microsoft.com/office/drawing/2014/main" id="{C2B945EC-1AF4-5584-690F-2EBDB59E1631}"/>
              </a:ext>
            </a:extLst>
          </p:cNvPr>
          <p:cNvSpPr/>
          <p:nvPr/>
        </p:nvSpPr>
        <p:spPr>
          <a:xfrm rot="10800000">
            <a:off x="3414228" y="491090"/>
            <a:ext cx="1371600" cy="5671868"/>
          </a:xfrm>
          <a:prstGeom prst="rightBrace">
            <a:avLst/>
          </a:prstGeom>
          <a:ln w="57150">
            <a:solidFill>
              <a:srgbClr val="0026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TextBox 22">
            <a:extLst>
              <a:ext uri="{FF2B5EF4-FFF2-40B4-BE49-F238E27FC236}">
                <a16:creationId xmlns:a16="http://schemas.microsoft.com/office/drawing/2014/main" id="{3486A243-86DC-55B1-33AF-4B7946E76969}"/>
              </a:ext>
            </a:extLst>
          </p:cNvPr>
          <p:cNvSpPr txBox="1"/>
          <p:nvPr/>
        </p:nvSpPr>
        <p:spPr>
          <a:xfrm>
            <a:off x="304800" y="1300369"/>
            <a:ext cx="3381804" cy="1815882"/>
          </a:xfrm>
          <a:prstGeom prst="rect">
            <a:avLst/>
          </a:prstGeom>
          <a:solidFill>
            <a:srgbClr val="10455E"/>
          </a:solidFill>
        </p:spPr>
        <p:txBody>
          <a:bodyPr wrap="square" rtlCol="0">
            <a:spAutoFit/>
          </a:bodyPr>
          <a:lstStyle/>
          <a:p>
            <a:pPr algn="ctr"/>
            <a:r>
              <a:rPr lang="en-US" sz="2800" i="1" dirty="0">
                <a:solidFill>
                  <a:schemeClr val="bg1"/>
                </a:solidFill>
                <a:latin typeface="Aptos Display" panose="020B0004020202020204" pitchFamily="34" charset="0"/>
              </a:rPr>
              <a:t>Project Team </a:t>
            </a:r>
          </a:p>
          <a:p>
            <a:pPr algn="ctr"/>
            <a:r>
              <a:rPr lang="en-US" sz="2800" i="1" dirty="0">
                <a:solidFill>
                  <a:schemeClr val="bg1"/>
                </a:solidFill>
                <a:latin typeface="Aptos Display" panose="020B0004020202020204" pitchFamily="34" charset="0"/>
              </a:rPr>
              <a:t>will Review and </a:t>
            </a:r>
          </a:p>
          <a:p>
            <a:pPr algn="ctr"/>
            <a:r>
              <a:rPr lang="en-US" sz="2800" i="1" dirty="0">
                <a:solidFill>
                  <a:schemeClr val="bg1"/>
                </a:solidFill>
                <a:latin typeface="Aptos Display" panose="020B0004020202020204" pitchFamily="34" charset="0"/>
              </a:rPr>
              <a:t>Update each </a:t>
            </a:r>
          </a:p>
          <a:p>
            <a:pPr algn="ctr"/>
            <a:r>
              <a:rPr lang="en-US" sz="2800" i="1" dirty="0">
                <a:solidFill>
                  <a:schemeClr val="bg1"/>
                </a:solidFill>
                <a:latin typeface="Aptos Display" panose="020B0004020202020204" pitchFamily="34" charset="0"/>
              </a:rPr>
              <a:t>Chapter or “Element”</a:t>
            </a:r>
          </a:p>
        </p:txBody>
      </p:sp>
      <p:sp>
        <p:nvSpPr>
          <p:cNvPr id="24" name="TextBox 23">
            <a:extLst>
              <a:ext uri="{FF2B5EF4-FFF2-40B4-BE49-F238E27FC236}">
                <a16:creationId xmlns:a16="http://schemas.microsoft.com/office/drawing/2014/main" id="{AD70646B-26B6-FCB7-A6A8-635BD9707FA5}"/>
              </a:ext>
            </a:extLst>
          </p:cNvPr>
          <p:cNvSpPr txBox="1"/>
          <p:nvPr/>
        </p:nvSpPr>
        <p:spPr>
          <a:xfrm>
            <a:off x="243102" y="3587725"/>
            <a:ext cx="3505200" cy="1323439"/>
          </a:xfrm>
          <a:prstGeom prst="rect">
            <a:avLst/>
          </a:prstGeom>
          <a:solidFill>
            <a:srgbClr val="10455E"/>
          </a:solidFill>
        </p:spPr>
        <p:txBody>
          <a:bodyPr wrap="square" rtlCol="0">
            <a:spAutoFit/>
          </a:bodyPr>
          <a:lstStyle/>
          <a:p>
            <a:pPr algn="ctr"/>
            <a:r>
              <a:rPr lang="en-US" sz="2000" b="1" i="1" dirty="0">
                <a:solidFill>
                  <a:schemeClr val="bg1"/>
                </a:solidFill>
                <a:latin typeface="Aptos Display" panose="020B0004020202020204" pitchFamily="34" charset="0"/>
              </a:rPr>
              <a:t>Policy Document: </a:t>
            </a:r>
          </a:p>
          <a:p>
            <a:pPr algn="ctr"/>
            <a:r>
              <a:rPr lang="en-US" sz="2000" i="1" dirty="0">
                <a:solidFill>
                  <a:schemeClr val="bg1"/>
                </a:solidFill>
                <a:latin typeface="Aptos Display" panose="020B0004020202020204" pitchFamily="34" charset="0"/>
              </a:rPr>
              <a:t>Goals, Objectives, Policies</a:t>
            </a:r>
          </a:p>
          <a:p>
            <a:pPr algn="ctr"/>
            <a:r>
              <a:rPr lang="en-US" sz="2000" b="1" i="1" dirty="0">
                <a:solidFill>
                  <a:schemeClr val="bg1"/>
                </a:solidFill>
                <a:latin typeface="Aptos Display" panose="020B0004020202020204" pitchFamily="34" charset="0"/>
              </a:rPr>
              <a:t>Technical Document:</a:t>
            </a:r>
          </a:p>
          <a:p>
            <a:pPr algn="ctr"/>
            <a:r>
              <a:rPr lang="en-US" sz="2000" i="1" dirty="0">
                <a:solidFill>
                  <a:schemeClr val="bg1"/>
                </a:solidFill>
                <a:latin typeface="Aptos Display" panose="020B0004020202020204" pitchFamily="34" charset="0"/>
              </a:rPr>
              <a:t>Data &amp; Analysis and Map Series</a:t>
            </a:r>
          </a:p>
        </p:txBody>
      </p:sp>
      <p:pic>
        <p:nvPicPr>
          <p:cNvPr id="5" name="Picture 4">
            <a:extLst>
              <a:ext uri="{FF2B5EF4-FFF2-40B4-BE49-F238E27FC236}">
                <a16:creationId xmlns:a16="http://schemas.microsoft.com/office/drawing/2014/main" id="{7C275296-4F3E-71EC-985D-3427D11153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581" y="5825842"/>
            <a:ext cx="991295" cy="900820"/>
          </a:xfrm>
          <a:prstGeom prst="rect">
            <a:avLst/>
          </a:prstGeom>
        </p:spPr>
      </p:pic>
    </p:spTree>
    <p:extLst>
      <p:ext uri="{BB962C8B-B14F-4D97-AF65-F5344CB8AC3E}">
        <p14:creationId xmlns:p14="http://schemas.microsoft.com/office/powerpoint/2010/main" val="3641210165"/>
      </p:ext>
    </p:extLst>
  </p:cSld>
  <p:clrMapOvr>
    <a:masterClrMapping/>
  </p:clrMapOvr>
  <mc:AlternateContent xmlns:mc="http://schemas.openxmlformats.org/markup-compatibility/2006" xmlns:p14="http://schemas.microsoft.com/office/powerpoint/2010/main">
    <mc:Choice Requires="p14">
      <p:transition spd="slow" p14:dur="2000" advTm="18993"/>
    </mc:Choice>
    <mc:Fallback xmlns="">
      <p:transition spd="slow" advTm="189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10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1000"/>
                                        <p:tgtEl>
                                          <p:spTgt spid="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1000"/>
                                        <p:tgtEl>
                                          <p:spTgt spid="2">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EDE860-D662-A9F1-E763-3F408CC69C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CEC9FA9-0AD5-8BE7-193C-1B74E96F5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5CD05B-4330-7DF3-ADAC-CD25149EC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DEA0FE5-B01A-62E8-8E77-A854A485F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68B0AB7-1B9E-CDD9-0CD6-5C5FA85CD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199988C8-A7A8-1827-AB56-0762F591D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C2778B1-6710-58CB-3FCA-6F701E1712EB}"/>
              </a:ext>
            </a:extLst>
          </p:cNvPr>
          <p:cNvSpPr txBox="1">
            <a:spLocks/>
          </p:cNvSpPr>
          <p:nvPr/>
        </p:nvSpPr>
        <p:spPr>
          <a:xfrm>
            <a:off x="207224" y="173739"/>
            <a:ext cx="2614501" cy="3071906"/>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6600" kern="1200">
                <a:solidFill>
                  <a:schemeClr val="tx1"/>
                </a:solidFill>
                <a:latin typeface="+mj-lt"/>
                <a:ea typeface="+mj-ea"/>
                <a:cs typeface="+mj-cs"/>
              </a:defRPr>
            </a:lvl1pPr>
          </a:lstStyle>
          <a:p>
            <a:pPr defTabSz="914400">
              <a:spcAft>
                <a:spcPts val="600"/>
              </a:spcAft>
            </a:pPr>
            <a:r>
              <a:rPr lang="en-US" sz="2800" kern="1200" dirty="0">
                <a:solidFill>
                  <a:srgbClr val="FFFFFF"/>
                </a:solidFill>
                <a:latin typeface="+mj-lt"/>
                <a:ea typeface="+mj-ea"/>
                <a:cs typeface="+mj-cs"/>
              </a:rPr>
              <a:t>WHAT ARE THE ATTRIBUTES OF A SUSTAINABLE COMMUNITY?</a:t>
            </a:r>
          </a:p>
        </p:txBody>
      </p:sp>
      <p:pic>
        <p:nvPicPr>
          <p:cNvPr id="4" name="Picture 3" descr="A blue and white logo&#10;&#10;Description automatically generated">
            <a:extLst>
              <a:ext uri="{FF2B5EF4-FFF2-40B4-BE49-F238E27FC236}">
                <a16:creationId xmlns:a16="http://schemas.microsoft.com/office/drawing/2014/main" id="{9B8F5F19-97F2-58B6-1724-2795C054A4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187910"/>
            <a:ext cx="1573636" cy="504011"/>
          </a:xfrm>
          <a:prstGeom prst="rect">
            <a:avLst/>
          </a:prstGeom>
        </p:spPr>
      </p:pic>
      <p:sp>
        <p:nvSpPr>
          <p:cNvPr id="3" name="TextBox 2">
            <a:extLst>
              <a:ext uri="{FF2B5EF4-FFF2-40B4-BE49-F238E27FC236}">
                <a16:creationId xmlns:a16="http://schemas.microsoft.com/office/drawing/2014/main" id="{84696534-82E9-BCE7-FE9F-55C7C6403B47}"/>
              </a:ext>
            </a:extLst>
          </p:cNvPr>
          <p:cNvSpPr txBox="1"/>
          <p:nvPr/>
        </p:nvSpPr>
        <p:spPr>
          <a:xfrm>
            <a:off x="30936" y="2160501"/>
            <a:ext cx="2967076" cy="2800767"/>
          </a:xfrm>
          <a:prstGeom prst="rect">
            <a:avLst/>
          </a:prstGeom>
          <a:solidFill>
            <a:srgbClr val="10455E"/>
          </a:solidFill>
        </p:spPr>
        <p:txBody>
          <a:bodyPr wrap="square" rtlCol="0">
            <a:spAutoFit/>
          </a:bodyPr>
          <a:lstStyle/>
          <a:p>
            <a:pPr algn="ctr"/>
            <a:r>
              <a:rPr lang="en-US" sz="2200" i="1" dirty="0">
                <a:solidFill>
                  <a:schemeClr val="bg1"/>
                </a:solidFill>
              </a:rPr>
              <a:t>“A sustainable community uses its resources to meet current needs while supporting that adequate resources are available for future generations”</a:t>
            </a:r>
          </a:p>
        </p:txBody>
      </p:sp>
      <p:graphicFrame>
        <p:nvGraphicFramePr>
          <p:cNvPr id="30" name="TextBox 3">
            <a:extLst>
              <a:ext uri="{FF2B5EF4-FFF2-40B4-BE49-F238E27FC236}">
                <a16:creationId xmlns:a16="http://schemas.microsoft.com/office/drawing/2014/main" id="{13473217-90E5-BA3C-FC0A-B1083D14CCEC}"/>
              </a:ext>
            </a:extLst>
          </p:cNvPr>
          <p:cNvGraphicFramePr/>
          <p:nvPr>
            <p:extLst>
              <p:ext uri="{D42A27DB-BD31-4B8C-83A1-F6EECF244321}">
                <p14:modId xmlns:p14="http://schemas.microsoft.com/office/powerpoint/2010/main" val="3353489000"/>
              </p:ext>
            </p:extLst>
          </p:nvPr>
        </p:nvGraphicFramePr>
        <p:xfrm>
          <a:off x="3581355" y="432484"/>
          <a:ext cx="5219743" cy="5589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8D1BD4CE-1B1F-11D5-90C1-F506FB032B4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2581" y="5825842"/>
            <a:ext cx="991295" cy="900820"/>
          </a:xfrm>
          <a:prstGeom prst="rect">
            <a:avLst/>
          </a:prstGeom>
        </p:spPr>
      </p:pic>
    </p:spTree>
    <p:extLst>
      <p:ext uri="{BB962C8B-B14F-4D97-AF65-F5344CB8AC3E}">
        <p14:creationId xmlns:p14="http://schemas.microsoft.com/office/powerpoint/2010/main" val="495634509"/>
      </p:ext>
    </p:extLst>
  </p:cSld>
  <p:clrMapOvr>
    <a:masterClrMapping/>
  </p:clrMapOvr>
  <mc:AlternateContent xmlns:mc="http://schemas.openxmlformats.org/markup-compatibility/2006" xmlns:p14="http://schemas.microsoft.com/office/powerpoint/2010/main">
    <mc:Choice Requires="p14">
      <p:transition spd="slow" p14:dur="2000" advTm="18993"/>
    </mc:Choice>
    <mc:Fallback xmlns="">
      <p:transition spd="slow" advTm="1899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Community Images - Free Download on Freepik">
            <a:extLst>
              <a:ext uri="{FF2B5EF4-FFF2-40B4-BE49-F238E27FC236}">
                <a16:creationId xmlns:a16="http://schemas.microsoft.com/office/drawing/2014/main" id="{AC4EFBD8-6716-E80A-CED7-D4A82203F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499" b="8837"/>
          <a:stretch>
            <a:fillRect/>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 name="Picture 2" descr="A blue and white logo&#10;&#10;Description automatically generated">
            <a:extLst>
              <a:ext uri="{FF2B5EF4-FFF2-40B4-BE49-F238E27FC236}">
                <a16:creationId xmlns:a16="http://schemas.microsoft.com/office/drawing/2014/main" id="{EAA19EF0-E559-9018-121E-B18280C5DD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0661" y="6248400"/>
            <a:ext cx="1573636" cy="504011"/>
          </a:xfrm>
          <a:prstGeom prst="rect">
            <a:avLst/>
          </a:prstGeom>
        </p:spPr>
      </p:pic>
      <p:graphicFrame>
        <p:nvGraphicFramePr>
          <p:cNvPr id="6" name="Content Placeholder 2">
            <a:extLst>
              <a:ext uri="{FF2B5EF4-FFF2-40B4-BE49-F238E27FC236}">
                <a16:creationId xmlns:a16="http://schemas.microsoft.com/office/drawing/2014/main" id="{C31EF7DE-5693-D7BF-FF77-AEB777D917BF}"/>
              </a:ext>
            </a:extLst>
          </p:cNvPr>
          <p:cNvGraphicFramePr/>
          <p:nvPr>
            <p:extLst>
              <p:ext uri="{D42A27DB-BD31-4B8C-83A1-F6EECF244321}">
                <p14:modId xmlns:p14="http://schemas.microsoft.com/office/powerpoint/2010/main" val="111815448"/>
              </p:ext>
            </p:extLst>
          </p:nvPr>
        </p:nvGraphicFramePr>
        <p:xfrm>
          <a:off x="1159817" y="3710613"/>
          <a:ext cx="6248400" cy="2895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a:extLst>
              <a:ext uri="{FF2B5EF4-FFF2-40B4-BE49-F238E27FC236}">
                <a16:creationId xmlns:a16="http://schemas.microsoft.com/office/drawing/2014/main" id="{3F913C6A-A703-DFE3-7F96-3F30654E33C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00" y="5825842"/>
            <a:ext cx="991295" cy="900820"/>
          </a:xfrm>
          <a:prstGeom prst="rect">
            <a:avLst/>
          </a:prstGeom>
        </p:spPr>
      </p:pic>
    </p:spTree>
    <p:extLst>
      <p:ext uri="{BB962C8B-B14F-4D97-AF65-F5344CB8AC3E}">
        <p14:creationId xmlns:p14="http://schemas.microsoft.com/office/powerpoint/2010/main" val="3251303386"/>
      </p:ext>
    </p:extLst>
  </p:cSld>
  <p:clrMapOvr>
    <a:masterClrMapping/>
  </p:clrMapOvr>
  <mc:AlternateContent xmlns:mc="http://schemas.openxmlformats.org/markup-compatibility/2006" xmlns:p14="http://schemas.microsoft.com/office/powerpoint/2010/main">
    <mc:Choice Requires="p14">
      <p:transition spd="slow" p14:dur="2000" advTm="18993"/>
    </mc:Choice>
    <mc:Fallback xmlns="">
      <p:transition spd="slow" advTm="1899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B46E5F-73DA-C941-DE72-086B5D4BE945}"/>
            </a:ext>
          </a:extLst>
        </p:cNvPr>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8B7EC9D-AF2E-B69E-C9A3-59206C4D024F}"/>
              </a:ext>
            </a:extLst>
          </p:cNvPr>
          <p:cNvSpPr/>
          <p:nvPr/>
        </p:nvSpPr>
        <p:spPr>
          <a:xfrm>
            <a:off x="504079" y="539307"/>
            <a:ext cx="3610721" cy="1439426"/>
          </a:xfrm>
          <a:prstGeom prst="rect">
            <a:avLst/>
          </a:prstGeom>
          <a:solidFill>
            <a:srgbClr val="10455E"/>
          </a:solidFill>
          <a:ln>
            <a:solidFill>
              <a:srgbClr val="002653"/>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defRPr/>
            </a:pPr>
            <a:r>
              <a:rPr lang="en-US" sz="2800" dirty="0">
                <a:solidFill>
                  <a:schemeClr val="bg1"/>
                </a:solidFill>
                <a:latin typeface="+mj-lt"/>
                <a:ea typeface="+mj-ea"/>
                <a:cs typeface="+mj-cs"/>
              </a:rPr>
              <a:t>PUBLIC OUTREACH GOALS &amp; OBJECTIVES</a:t>
            </a:r>
          </a:p>
        </p:txBody>
      </p:sp>
      <p:sp>
        <p:nvSpPr>
          <p:cNvPr id="308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491065B-2CE4-EBA8-52A7-D5BA967AB726}"/>
              </a:ext>
            </a:extLst>
          </p:cNvPr>
          <p:cNvSpPr/>
          <p:nvPr/>
        </p:nvSpPr>
        <p:spPr>
          <a:xfrm>
            <a:off x="304800" y="2438400"/>
            <a:ext cx="2895600" cy="3780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2BBB007-0E93-3868-F330-373CFFA27E70}"/>
              </a:ext>
            </a:extLst>
          </p:cNvPr>
          <p:cNvSpPr txBox="1"/>
          <p:nvPr/>
        </p:nvSpPr>
        <p:spPr>
          <a:xfrm>
            <a:off x="550958" y="2238615"/>
            <a:ext cx="3182691" cy="3320668"/>
          </a:xfrm>
          <a:prstGeom prst="rect">
            <a:avLst/>
          </a:prstGeom>
        </p:spPr>
        <p:txBody>
          <a:bodyPr vert="horz" lIns="91440" tIns="45720" rIns="91440" bIns="45720" rtlCol="0">
            <a:normAutofit/>
          </a:bodyPr>
          <a:lstStyle/>
          <a:p>
            <a:pPr marL="457200" indent="-342900">
              <a:lnSpc>
                <a:spcPct val="90000"/>
              </a:lnSpc>
              <a:spcAft>
                <a:spcPts val="600"/>
              </a:spcAft>
              <a:buFont typeface="Wingdings" panose="05000000000000000000" pitchFamily="2" charset="2"/>
              <a:buChar char="ü"/>
            </a:pPr>
            <a:r>
              <a:rPr lang="en-US" sz="2400" b="1" dirty="0">
                <a:solidFill>
                  <a:srgbClr val="10455E"/>
                </a:solidFill>
              </a:rPr>
              <a:t>Inclusivity</a:t>
            </a:r>
          </a:p>
          <a:p>
            <a:pPr marL="457200" indent="-342900">
              <a:lnSpc>
                <a:spcPct val="90000"/>
              </a:lnSpc>
              <a:spcAft>
                <a:spcPts val="600"/>
              </a:spcAft>
              <a:buFont typeface="Wingdings" panose="05000000000000000000" pitchFamily="2" charset="2"/>
              <a:buChar char="ü"/>
            </a:pPr>
            <a:endParaRPr lang="en-US" sz="2400" dirty="0">
              <a:solidFill>
                <a:srgbClr val="10455E"/>
              </a:solidFill>
            </a:endParaRPr>
          </a:p>
          <a:p>
            <a:pPr marL="457200" indent="-342900">
              <a:lnSpc>
                <a:spcPct val="90000"/>
              </a:lnSpc>
              <a:spcAft>
                <a:spcPts val="600"/>
              </a:spcAft>
              <a:buFont typeface="Wingdings" panose="05000000000000000000" pitchFamily="2" charset="2"/>
              <a:buChar char="ü"/>
            </a:pPr>
            <a:r>
              <a:rPr lang="en-US" sz="2400" b="1" dirty="0">
                <a:solidFill>
                  <a:srgbClr val="10455E"/>
                </a:solidFill>
              </a:rPr>
              <a:t>Transparency</a:t>
            </a:r>
          </a:p>
          <a:p>
            <a:pPr marL="457200" indent="-342900">
              <a:lnSpc>
                <a:spcPct val="90000"/>
              </a:lnSpc>
              <a:spcAft>
                <a:spcPts val="600"/>
              </a:spcAft>
              <a:buFont typeface="Wingdings" panose="05000000000000000000" pitchFamily="2" charset="2"/>
              <a:buChar char="ü"/>
            </a:pPr>
            <a:endParaRPr lang="en-US" sz="2400" dirty="0">
              <a:solidFill>
                <a:srgbClr val="10455E"/>
              </a:solidFill>
            </a:endParaRPr>
          </a:p>
          <a:p>
            <a:pPr marL="457200" indent="-342900">
              <a:lnSpc>
                <a:spcPct val="90000"/>
              </a:lnSpc>
              <a:spcAft>
                <a:spcPts val="600"/>
              </a:spcAft>
              <a:buFont typeface="Wingdings" panose="05000000000000000000" pitchFamily="2" charset="2"/>
              <a:buChar char="ü"/>
            </a:pPr>
            <a:r>
              <a:rPr lang="en-US" sz="2400" b="1" dirty="0">
                <a:solidFill>
                  <a:srgbClr val="10455E"/>
                </a:solidFill>
              </a:rPr>
              <a:t>Quality Input</a:t>
            </a:r>
          </a:p>
          <a:p>
            <a:pPr marL="457200" indent="-342900">
              <a:lnSpc>
                <a:spcPct val="90000"/>
              </a:lnSpc>
              <a:spcAft>
                <a:spcPts val="600"/>
              </a:spcAft>
              <a:buFont typeface="Wingdings" panose="05000000000000000000" pitchFamily="2" charset="2"/>
              <a:buChar char="ü"/>
            </a:pPr>
            <a:endParaRPr lang="en-US" sz="2400" dirty="0">
              <a:solidFill>
                <a:srgbClr val="10455E"/>
              </a:solidFill>
            </a:endParaRPr>
          </a:p>
          <a:p>
            <a:pPr marL="457200" indent="-342900">
              <a:lnSpc>
                <a:spcPct val="90000"/>
              </a:lnSpc>
              <a:spcAft>
                <a:spcPts val="600"/>
              </a:spcAft>
              <a:buFont typeface="Wingdings" panose="05000000000000000000" pitchFamily="2" charset="2"/>
              <a:buChar char="ü"/>
            </a:pPr>
            <a:r>
              <a:rPr lang="en-US" sz="2400" b="1" dirty="0">
                <a:solidFill>
                  <a:srgbClr val="10455E"/>
                </a:solidFill>
              </a:rPr>
              <a:t>Continuous Engagement</a:t>
            </a:r>
            <a:endParaRPr lang="en-US" sz="2400" dirty="0">
              <a:solidFill>
                <a:srgbClr val="10455E"/>
              </a:solidFill>
            </a:endParaRPr>
          </a:p>
        </p:txBody>
      </p:sp>
      <p:pic>
        <p:nvPicPr>
          <p:cNvPr id="1026" name="Picture 2">
            <a:extLst>
              <a:ext uri="{FF2B5EF4-FFF2-40B4-BE49-F238E27FC236}">
                <a16:creationId xmlns:a16="http://schemas.microsoft.com/office/drawing/2014/main" id="{B57DDA72-9BED-5A2D-F204-EA2D05262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879" y="0"/>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ue and white logo&#10;&#10;Description automatically generated">
            <a:extLst>
              <a:ext uri="{FF2B5EF4-FFF2-40B4-BE49-F238E27FC236}">
                <a16:creationId xmlns:a16="http://schemas.microsoft.com/office/drawing/2014/main" id="{89390B52-2F3F-E3F4-8DD4-C61FD7ECC1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6187910"/>
            <a:ext cx="1573636" cy="504011"/>
          </a:xfrm>
          <a:prstGeom prst="rect">
            <a:avLst/>
          </a:prstGeom>
        </p:spPr>
      </p:pic>
      <p:pic>
        <p:nvPicPr>
          <p:cNvPr id="6" name="Picture 5">
            <a:extLst>
              <a:ext uri="{FF2B5EF4-FFF2-40B4-BE49-F238E27FC236}">
                <a16:creationId xmlns:a16="http://schemas.microsoft.com/office/drawing/2014/main" id="{EA6AE089-4E59-4492-9587-350E8DBB41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581" y="5825842"/>
            <a:ext cx="991295" cy="900820"/>
          </a:xfrm>
          <a:prstGeom prst="rect">
            <a:avLst/>
          </a:prstGeom>
        </p:spPr>
      </p:pic>
    </p:spTree>
    <p:extLst>
      <p:ext uri="{BB962C8B-B14F-4D97-AF65-F5344CB8AC3E}">
        <p14:creationId xmlns:p14="http://schemas.microsoft.com/office/powerpoint/2010/main" val="1252025309"/>
      </p:ext>
    </p:extLst>
  </p:cSld>
  <p:clrMapOvr>
    <a:masterClrMapping/>
  </p:clrMapOvr>
  <mc:AlternateContent xmlns:mc="http://schemas.openxmlformats.org/markup-compatibility/2006" xmlns:p14="http://schemas.microsoft.com/office/powerpoint/2010/main">
    <mc:Choice Requires="p14">
      <p:transition spd="slow" p14:dur="2000" advTm="18993"/>
    </mc:Choice>
    <mc:Fallback xmlns="">
      <p:transition spd="slow" advTm="1899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F4409B-3FB9-B5DF-E0E7-B1494E164BA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1B36646-379D-C5B6-18D3-8E6FC4C86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33C6FC-6C68-3930-AFAD-4E73D42A3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C25A3BF-3740-49C4-9173-1581C8EB1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29D33B1-7884-D76F-E4F8-46C96BB8B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B80F36E-51A5-6CCD-85CD-543C649DE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788C6C-7382-F5ED-7128-63810FC83B57}"/>
              </a:ext>
            </a:extLst>
          </p:cNvPr>
          <p:cNvSpPr txBox="1">
            <a:spLocks/>
          </p:cNvSpPr>
          <p:nvPr/>
        </p:nvSpPr>
        <p:spPr>
          <a:xfrm>
            <a:off x="213727" y="1145572"/>
            <a:ext cx="2614501" cy="1486724"/>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6600" kern="1200">
                <a:solidFill>
                  <a:schemeClr val="tx1"/>
                </a:solidFill>
                <a:latin typeface="+mj-lt"/>
                <a:ea typeface="+mj-ea"/>
                <a:cs typeface="+mj-cs"/>
              </a:defRPr>
            </a:lvl1pPr>
          </a:lstStyle>
          <a:p>
            <a:pPr defTabSz="914400">
              <a:spcAft>
                <a:spcPts val="600"/>
              </a:spcAft>
            </a:pPr>
            <a:r>
              <a:rPr lang="en-US" sz="2800" dirty="0">
                <a:solidFill>
                  <a:srgbClr val="FFFFFF"/>
                </a:solidFill>
              </a:rPr>
              <a:t>OUTREACH CATEGORIES &amp; METHODS?</a:t>
            </a:r>
            <a:endParaRPr lang="en-US" sz="2800" kern="1200" dirty="0">
              <a:solidFill>
                <a:srgbClr val="FFFFFF"/>
              </a:solidFill>
              <a:latin typeface="+mj-lt"/>
              <a:ea typeface="+mj-ea"/>
              <a:cs typeface="+mj-cs"/>
            </a:endParaRPr>
          </a:p>
        </p:txBody>
      </p:sp>
      <p:pic>
        <p:nvPicPr>
          <p:cNvPr id="4" name="Picture 3" descr="A blue and white logo&#10;&#10;Description automatically generated">
            <a:extLst>
              <a:ext uri="{FF2B5EF4-FFF2-40B4-BE49-F238E27FC236}">
                <a16:creationId xmlns:a16="http://schemas.microsoft.com/office/drawing/2014/main" id="{1A3E241B-B376-38D7-3EAA-3F72F8F8C7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187910"/>
            <a:ext cx="1573636" cy="504011"/>
          </a:xfrm>
          <a:prstGeom prst="rect">
            <a:avLst/>
          </a:prstGeom>
        </p:spPr>
      </p:pic>
      <p:sp>
        <p:nvSpPr>
          <p:cNvPr id="6" name="TextBox 5">
            <a:extLst>
              <a:ext uri="{FF2B5EF4-FFF2-40B4-BE49-F238E27FC236}">
                <a16:creationId xmlns:a16="http://schemas.microsoft.com/office/drawing/2014/main" id="{C1874A94-9B8C-EB3F-BFD3-6FCF3A3E25D9}"/>
              </a:ext>
            </a:extLst>
          </p:cNvPr>
          <p:cNvSpPr txBox="1"/>
          <p:nvPr/>
        </p:nvSpPr>
        <p:spPr>
          <a:xfrm>
            <a:off x="3299092" y="21210"/>
            <a:ext cx="5562600" cy="6617196"/>
          </a:xfrm>
          <a:prstGeom prst="rect">
            <a:avLst/>
          </a:prstGeom>
          <a:noFill/>
        </p:spPr>
        <p:txBody>
          <a:bodyPr wrap="square" rtlCol="0">
            <a:spAutoFit/>
          </a:bodyPr>
          <a:lstStyle/>
          <a:p>
            <a:r>
              <a:rPr lang="en-US" sz="2400" b="1" dirty="0">
                <a:solidFill>
                  <a:srgbClr val="10455E"/>
                </a:solidFill>
              </a:rPr>
              <a:t>Community Input is the Cornerstone of the Comprehensive Plan</a:t>
            </a:r>
          </a:p>
          <a:p>
            <a:endParaRPr lang="en-US" sz="2400" b="1" dirty="0">
              <a:solidFill>
                <a:srgbClr val="10455E"/>
              </a:solidFill>
            </a:endParaRPr>
          </a:p>
          <a:p>
            <a:pPr marL="342900" indent="-342900">
              <a:buFont typeface="Wingdings" panose="05000000000000000000" pitchFamily="2" charset="2"/>
              <a:buChar char="ü"/>
            </a:pPr>
            <a:r>
              <a:rPr lang="en-US" sz="2400" b="1" dirty="0">
                <a:solidFill>
                  <a:srgbClr val="10455E"/>
                </a:solidFill>
              </a:rPr>
              <a:t>In- Person Public Meeting</a:t>
            </a:r>
          </a:p>
          <a:p>
            <a:pPr marL="800100" lvl="1" indent="-342900">
              <a:buFont typeface="Wingdings" panose="05000000000000000000" pitchFamily="2" charset="2"/>
              <a:buChar char="ü"/>
            </a:pPr>
            <a:r>
              <a:rPr lang="en-US" sz="2000" dirty="0">
                <a:solidFill>
                  <a:srgbClr val="10455E"/>
                </a:solidFill>
              </a:rPr>
              <a:t>Kick-off Workshop</a:t>
            </a:r>
          </a:p>
          <a:p>
            <a:pPr marL="800100" lvl="1" indent="-342900">
              <a:buFont typeface="Wingdings" panose="05000000000000000000" pitchFamily="2" charset="2"/>
              <a:buChar char="ü"/>
            </a:pPr>
            <a:r>
              <a:rPr lang="en-US" sz="2000" dirty="0">
                <a:solidFill>
                  <a:srgbClr val="10455E"/>
                </a:solidFill>
              </a:rPr>
              <a:t>Themed Workshops (2-3 Sessions)</a:t>
            </a:r>
          </a:p>
          <a:p>
            <a:pPr marL="800100" lvl="1" indent="-342900">
              <a:buFont typeface="Wingdings" panose="05000000000000000000" pitchFamily="2" charset="2"/>
              <a:buChar char="ü"/>
            </a:pPr>
            <a:r>
              <a:rPr lang="en-US" sz="2000" dirty="0">
                <a:solidFill>
                  <a:srgbClr val="10455E"/>
                </a:solidFill>
              </a:rPr>
              <a:t>City Halls (Two)</a:t>
            </a:r>
          </a:p>
          <a:p>
            <a:pPr marL="800100" lvl="1" indent="-342900">
              <a:buFont typeface="Wingdings" panose="05000000000000000000" pitchFamily="2" charset="2"/>
              <a:buChar char="ü"/>
            </a:pPr>
            <a:r>
              <a:rPr lang="en-US" sz="2000" dirty="0">
                <a:solidFill>
                  <a:srgbClr val="10455E"/>
                </a:solidFill>
              </a:rPr>
              <a:t>Pop-up Outreach (Kiosk at City events)</a:t>
            </a:r>
          </a:p>
          <a:p>
            <a:pPr marL="800100" lvl="1" indent="-342900">
              <a:buFont typeface="Wingdings" panose="05000000000000000000" pitchFamily="2" charset="2"/>
              <a:buChar char="ü"/>
            </a:pPr>
            <a:endParaRPr lang="en-US" sz="2000" dirty="0">
              <a:solidFill>
                <a:srgbClr val="10455E"/>
              </a:solidFill>
            </a:endParaRPr>
          </a:p>
          <a:p>
            <a:pPr marL="342900" indent="-342900">
              <a:buFont typeface="Wingdings" panose="05000000000000000000" pitchFamily="2" charset="2"/>
              <a:buChar char="ü"/>
            </a:pPr>
            <a:r>
              <a:rPr lang="en-US" sz="2400" b="1" dirty="0">
                <a:solidFill>
                  <a:srgbClr val="10455E"/>
                </a:solidFill>
              </a:rPr>
              <a:t>Virtual Public Meeting</a:t>
            </a:r>
          </a:p>
          <a:p>
            <a:pPr marL="800100" lvl="1" indent="-342900">
              <a:buFont typeface="Wingdings" panose="05000000000000000000" pitchFamily="2" charset="2"/>
              <a:buChar char="ü"/>
            </a:pPr>
            <a:r>
              <a:rPr lang="en-US" sz="2000" dirty="0">
                <a:solidFill>
                  <a:srgbClr val="10455E"/>
                </a:solidFill>
              </a:rPr>
              <a:t>Webinars (Kickoff, Themed Workshops, City Halls)</a:t>
            </a:r>
          </a:p>
          <a:p>
            <a:pPr marL="800100" lvl="1" indent="-342900">
              <a:buFont typeface="Wingdings" panose="05000000000000000000" pitchFamily="2" charset="2"/>
              <a:buChar char="ü"/>
            </a:pPr>
            <a:r>
              <a:rPr lang="en-US" sz="2000" dirty="0">
                <a:solidFill>
                  <a:srgbClr val="10455E"/>
                </a:solidFill>
              </a:rPr>
              <a:t>Virtual Open-House </a:t>
            </a:r>
          </a:p>
          <a:p>
            <a:pPr marL="800100" lvl="1" indent="-342900">
              <a:buFont typeface="Wingdings" panose="05000000000000000000" pitchFamily="2" charset="2"/>
              <a:buChar char="ü"/>
            </a:pPr>
            <a:endParaRPr lang="en-US" sz="2000" dirty="0">
              <a:solidFill>
                <a:srgbClr val="10455E"/>
              </a:solidFill>
            </a:endParaRPr>
          </a:p>
          <a:p>
            <a:pPr marL="342900" indent="-342900">
              <a:buFont typeface="Wingdings" panose="05000000000000000000" pitchFamily="2" charset="2"/>
              <a:buChar char="ü"/>
            </a:pPr>
            <a:r>
              <a:rPr lang="en-US" sz="2400" b="1" dirty="0">
                <a:solidFill>
                  <a:srgbClr val="10455E"/>
                </a:solidFill>
              </a:rPr>
              <a:t>Digital Engagement </a:t>
            </a:r>
          </a:p>
          <a:p>
            <a:pPr marL="800100" lvl="1" indent="-342900">
              <a:buFont typeface="Wingdings" panose="05000000000000000000" pitchFamily="2" charset="2"/>
              <a:buChar char="ü"/>
            </a:pPr>
            <a:r>
              <a:rPr lang="en-US" sz="2000" dirty="0">
                <a:solidFill>
                  <a:srgbClr val="10455E"/>
                </a:solidFill>
              </a:rPr>
              <a:t>Survey with QR code</a:t>
            </a:r>
          </a:p>
          <a:p>
            <a:pPr marL="800100" lvl="1" indent="-342900">
              <a:buFont typeface="Wingdings" panose="05000000000000000000" pitchFamily="2" charset="2"/>
              <a:buChar char="ü"/>
            </a:pPr>
            <a:r>
              <a:rPr lang="en-US" sz="2000" dirty="0">
                <a:solidFill>
                  <a:srgbClr val="10455E"/>
                </a:solidFill>
              </a:rPr>
              <a:t>Online Mapping Tool</a:t>
            </a:r>
          </a:p>
          <a:p>
            <a:pPr marL="800100" lvl="1" indent="-342900">
              <a:buFont typeface="Wingdings" panose="05000000000000000000" pitchFamily="2" charset="2"/>
              <a:buChar char="ü"/>
            </a:pPr>
            <a:r>
              <a:rPr lang="en-US" sz="2000" dirty="0">
                <a:solidFill>
                  <a:srgbClr val="10455E"/>
                </a:solidFill>
              </a:rPr>
              <a:t>Social Media Outreach</a:t>
            </a:r>
          </a:p>
          <a:p>
            <a:pPr marL="800100" lvl="1" indent="-342900">
              <a:buFont typeface="Wingdings" panose="05000000000000000000" pitchFamily="2" charset="2"/>
              <a:buChar char="ü"/>
            </a:pPr>
            <a:r>
              <a:rPr lang="en-US" sz="2000" dirty="0">
                <a:solidFill>
                  <a:srgbClr val="10455E"/>
                </a:solidFill>
              </a:rPr>
              <a:t>Email Newsletters </a:t>
            </a:r>
          </a:p>
          <a:p>
            <a:pPr marL="800100" lvl="1" indent="-342900">
              <a:buFont typeface="Wingdings" panose="05000000000000000000" pitchFamily="2" charset="2"/>
              <a:buChar char="ü"/>
            </a:pPr>
            <a:r>
              <a:rPr lang="en-US" sz="2000" dirty="0">
                <a:solidFill>
                  <a:srgbClr val="10455E"/>
                </a:solidFill>
              </a:rPr>
              <a:t>Localized Media</a:t>
            </a:r>
          </a:p>
        </p:txBody>
      </p:sp>
      <p:pic>
        <p:nvPicPr>
          <p:cNvPr id="7" name="Picture 6">
            <a:extLst>
              <a:ext uri="{FF2B5EF4-FFF2-40B4-BE49-F238E27FC236}">
                <a16:creationId xmlns:a16="http://schemas.microsoft.com/office/drawing/2014/main" id="{1F13F819-AD56-6101-B99B-EE73FF965B3B}"/>
              </a:ext>
            </a:extLst>
          </p:cNvPr>
          <p:cNvPicPr>
            <a:picLocks noChangeAspect="1"/>
          </p:cNvPicPr>
          <p:nvPr/>
        </p:nvPicPr>
        <p:blipFill>
          <a:blip r:embed="rId4"/>
          <a:stretch>
            <a:fillRect/>
          </a:stretch>
        </p:blipFill>
        <p:spPr>
          <a:xfrm>
            <a:off x="381749" y="2667000"/>
            <a:ext cx="2265449" cy="27299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a:extLst>
              <a:ext uri="{FF2B5EF4-FFF2-40B4-BE49-F238E27FC236}">
                <a16:creationId xmlns:a16="http://schemas.microsoft.com/office/drawing/2014/main" id="{F539511F-0389-D615-77A6-5A6690D457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581" y="5825842"/>
            <a:ext cx="991295" cy="900820"/>
          </a:xfrm>
          <a:prstGeom prst="rect">
            <a:avLst/>
          </a:prstGeom>
        </p:spPr>
      </p:pic>
    </p:spTree>
    <p:extLst>
      <p:ext uri="{BB962C8B-B14F-4D97-AF65-F5344CB8AC3E}">
        <p14:creationId xmlns:p14="http://schemas.microsoft.com/office/powerpoint/2010/main" val="3074009082"/>
      </p:ext>
    </p:extLst>
  </p:cSld>
  <p:clrMapOvr>
    <a:masterClrMapping/>
  </p:clrMapOvr>
  <mc:AlternateContent xmlns:mc="http://schemas.openxmlformats.org/markup-compatibility/2006" xmlns:p14="http://schemas.microsoft.com/office/powerpoint/2010/main">
    <mc:Choice Requires="p14">
      <p:transition spd="slow" p14:dur="2000" advTm="18993"/>
    </mc:Choice>
    <mc:Fallback xmlns="">
      <p:transition spd="slow" advTm="1899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C25BE24-E180-D251-D3E0-249C56EBC6D3}"/>
              </a:ext>
            </a:extLst>
          </p:cNvPr>
          <p:cNvGrpSpPr/>
          <p:nvPr/>
        </p:nvGrpSpPr>
        <p:grpSpPr>
          <a:xfrm>
            <a:off x="609600" y="990600"/>
            <a:ext cx="1298225" cy="1253739"/>
            <a:chOff x="1" y="427"/>
            <a:chExt cx="1367584" cy="1953691"/>
          </a:xfrm>
          <a:solidFill>
            <a:srgbClr val="002653"/>
          </a:solidFill>
        </p:grpSpPr>
        <p:sp>
          <p:nvSpPr>
            <p:cNvPr id="4" name="Arrow: Chevron 3">
              <a:extLst>
                <a:ext uri="{FF2B5EF4-FFF2-40B4-BE49-F238E27FC236}">
                  <a16:creationId xmlns:a16="http://schemas.microsoft.com/office/drawing/2014/main" id="{CDB15957-5667-2579-987C-B194F0AA7006}"/>
                </a:ext>
              </a:extLst>
            </p:cNvPr>
            <p:cNvSpPr/>
            <p:nvPr/>
          </p:nvSpPr>
          <p:spPr>
            <a:xfrm rot="5400000">
              <a:off x="-293053" y="293481"/>
              <a:ext cx="1953691" cy="1367584"/>
            </a:xfrm>
            <a:prstGeom prst="chevron">
              <a:avLst/>
            </a:prstGeom>
            <a:solidFill>
              <a:srgbClr val="10455E"/>
            </a:solidFill>
            <a:ln>
              <a:solidFill>
                <a:srgbClr val="04629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schemeClr val="bg1"/>
                </a:solidFill>
              </a:endParaRPr>
            </a:p>
          </p:txBody>
        </p:sp>
        <p:sp>
          <p:nvSpPr>
            <p:cNvPr id="5" name="Arrow: Chevron 4">
              <a:extLst>
                <a:ext uri="{FF2B5EF4-FFF2-40B4-BE49-F238E27FC236}">
                  <a16:creationId xmlns:a16="http://schemas.microsoft.com/office/drawing/2014/main" id="{B098F93E-33BA-C671-384F-36FEC8FF5126}"/>
                </a:ext>
              </a:extLst>
            </p:cNvPr>
            <p:cNvSpPr txBox="1"/>
            <p:nvPr/>
          </p:nvSpPr>
          <p:spPr>
            <a:xfrm>
              <a:off x="1" y="684219"/>
              <a:ext cx="1367584" cy="58610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bg1"/>
                </a:solidFill>
                <a:latin typeface="+mj-lt"/>
              </a:endParaRPr>
            </a:p>
            <a:p>
              <a:pPr marL="0" lvl="0" indent="0" algn="ctr" defTabSz="889000">
                <a:lnSpc>
                  <a:spcPct val="90000"/>
                </a:lnSpc>
                <a:spcBef>
                  <a:spcPct val="0"/>
                </a:spcBef>
                <a:spcAft>
                  <a:spcPct val="35000"/>
                </a:spcAft>
                <a:buNone/>
              </a:pPr>
              <a:r>
                <a:rPr lang="en-US" sz="2000" kern="1200" dirty="0">
                  <a:solidFill>
                    <a:schemeClr val="bg1"/>
                  </a:solidFill>
                  <a:latin typeface="+mj-lt"/>
                </a:rPr>
                <a:t> </a:t>
              </a:r>
            </a:p>
          </p:txBody>
        </p:sp>
      </p:grpSp>
      <p:grpSp>
        <p:nvGrpSpPr>
          <p:cNvPr id="6" name="Group 5">
            <a:extLst>
              <a:ext uri="{FF2B5EF4-FFF2-40B4-BE49-F238E27FC236}">
                <a16:creationId xmlns:a16="http://schemas.microsoft.com/office/drawing/2014/main" id="{2A56F5B9-F409-E53C-6755-C1039C035801}"/>
              </a:ext>
            </a:extLst>
          </p:cNvPr>
          <p:cNvGrpSpPr/>
          <p:nvPr/>
        </p:nvGrpSpPr>
        <p:grpSpPr>
          <a:xfrm>
            <a:off x="1918647" y="990601"/>
            <a:ext cx="6615753" cy="674081"/>
            <a:chOff x="1367584" y="3417"/>
            <a:chExt cx="6862015" cy="1270567"/>
          </a:xfrm>
          <a:solidFill>
            <a:srgbClr val="42AED8"/>
          </a:solidFill>
        </p:grpSpPr>
        <p:sp>
          <p:nvSpPr>
            <p:cNvPr id="11" name="Rectangle: Top Corners Rounded 10">
              <a:extLst>
                <a:ext uri="{FF2B5EF4-FFF2-40B4-BE49-F238E27FC236}">
                  <a16:creationId xmlns:a16="http://schemas.microsoft.com/office/drawing/2014/main" id="{9102711B-5343-54C0-D216-1F02890FA107}"/>
                </a:ext>
              </a:extLst>
            </p:cNvPr>
            <p:cNvSpPr/>
            <p:nvPr/>
          </p:nvSpPr>
          <p:spPr>
            <a:xfrm rot="5400000">
              <a:off x="4163308" y="-2792307"/>
              <a:ext cx="1270567" cy="6862015"/>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solidFill>
                  <a:schemeClr val="bg1"/>
                </a:solidFill>
              </a:endParaRPr>
            </a:p>
          </p:txBody>
        </p:sp>
        <p:sp>
          <p:nvSpPr>
            <p:cNvPr id="12" name="Rectangle: Top Corners Rounded 4">
              <a:extLst>
                <a:ext uri="{FF2B5EF4-FFF2-40B4-BE49-F238E27FC236}">
                  <a16:creationId xmlns:a16="http://schemas.microsoft.com/office/drawing/2014/main" id="{76CBBA45-1463-3BA8-74C0-813774534932}"/>
                </a:ext>
              </a:extLst>
            </p:cNvPr>
            <p:cNvSpPr txBox="1"/>
            <p:nvPr/>
          </p:nvSpPr>
          <p:spPr>
            <a:xfrm>
              <a:off x="1367584" y="65441"/>
              <a:ext cx="6799991" cy="114651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200" dirty="0">
                  <a:solidFill>
                    <a:schemeClr val="bg1"/>
                  </a:solidFill>
                </a:rPr>
                <a:t>City Commission: Informational Presentation</a:t>
              </a:r>
              <a:endParaRPr lang="en-US" sz="2200" kern="1200" dirty="0">
                <a:solidFill>
                  <a:schemeClr val="bg1"/>
                </a:solidFill>
              </a:endParaRPr>
            </a:p>
          </p:txBody>
        </p:sp>
      </p:grpSp>
      <p:sp>
        <p:nvSpPr>
          <p:cNvPr id="13" name="TextBox 12">
            <a:extLst>
              <a:ext uri="{FF2B5EF4-FFF2-40B4-BE49-F238E27FC236}">
                <a16:creationId xmlns:a16="http://schemas.microsoft.com/office/drawing/2014/main" id="{E9F44388-7ABC-836E-0AFE-7B3E7FA98F07}"/>
              </a:ext>
            </a:extLst>
          </p:cNvPr>
          <p:cNvSpPr txBox="1"/>
          <p:nvPr/>
        </p:nvSpPr>
        <p:spPr>
          <a:xfrm>
            <a:off x="514043" y="1540586"/>
            <a:ext cx="1569188" cy="553998"/>
          </a:xfrm>
          <a:prstGeom prst="rect">
            <a:avLst/>
          </a:prstGeom>
          <a:noFill/>
        </p:spPr>
        <p:txBody>
          <a:bodyPr wrap="square" rtlCol="0">
            <a:spAutoFit/>
          </a:bodyPr>
          <a:lstStyle/>
          <a:p>
            <a:pPr algn="ctr"/>
            <a:r>
              <a:rPr lang="en-US" sz="1500" dirty="0">
                <a:solidFill>
                  <a:schemeClr val="bg1"/>
                </a:solidFill>
              </a:rPr>
              <a:t>JULY 15,</a:t>
            </a:r>
          </a:p>
          <a:p>
            <a:pPr algn="ctr"/>
            <a:r>
              <a:rPr lang="en-US" sz="1500" dirty="0">
                <a:solidFill>
                  <a:schemeClr val="bg1"/>
                </a:solidFill>
              </a:rPr>
              <a:t>2025</a:t>
            </a:r>
          </a:p>
        </p:txBody>
      </p:sp>
      <p:sp>
        <p:nvSpPr>
          <p:cNvPr id="16" name="Arrow: Chevron 4">
            <a:extLst>
              <a:ext uri="{FF2B5EF4-FFF2-40B4-BE49-F238E27FC236}">
                <a16:creationId xmlns:a16="http://schemas.microsoft.com/office/drawing/2014/main" id="{BF2858E4-18DF-2C63-3957-8FA43D798A3D}"/>
              </a:ext>
            </a:extLst>
          </p:cNvPr>
          <p:cNvSpPr txBox="1"/>
          <p:nvPr/>
        </p:nvSpPr>
        <p:spPr>
          <a:xfrm>
            <a:off x="694439" y="2222687"/>
            <a:ext cx="1213385" cy="3303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mj-lt"/>
            </a:endParaRPr>
          </a:p>
          <a:p>
            <a:pPr marL="0" lvl="0" indent="0" algn="ctr" defTabSz="889000">
              <a:lnSpc>
                <a:spcPct val="90000"/>
              </a:lnSpc>
              <a:spcBef>
                <a:spcPct val="0"/>
              </a:spcBef>
              <a:spcAft>
                <a:spcPct val="35000"/>
              </a:spcAft>
              <a:buNone/>
            </a:pPr>
            <a:r>
              <a:rPr lang="en-US" sz="2000" kern="1200" dirty="0">
                <a:latin typeface="+mj-lt"/>
              </a:rPr>
              <a:t> </a:t>
            </a:r>
          </a:p>
        </p:txBody>
      </p:sp>
      <p:sp>
        <p:nvSpPr>
          <p:cNvPr id="23" name="TextBox 22">
            <a:extLst>
              <a:ext uri="{FF2B5EF4-FFF2-40B4-BE49-F238E27FC236}">
                <a16:creationId xmlns:a16="http://schemas.microsoft.com/office/drawing/2014/main" id="{C059B496-A052-7F59-D5C6-F470D362CAE7}"/>
              </a:ext>
            </a:extLst>
          </p:cNvPr>
          <p:cNvSpPr txBox="1"/>
          <p:nvPr/>
        </p:nvSpPr>
        <p:spPr>
          <a:xfrm>
            <a:off x="373299" y="2200664"/>
            <a:ext cx="1765708" cy="553998"/>
          </a:xfrm>
          <a:prstGeom prst="rect">
            <a:avLst/>
          </a:prstGeom>
          <a:noFill/>
        </p:spPr>
        <p:txBody>
          <a:bodyPr wrap="square" rtlCol="0">
            <a:spAutoFit/>
          </a:bodyPr>
          <a:lstStyle/>
          <a:p>
            <a:pPr algn="ctr"/>
            <a:r>
              <a:rPr lang="en-US" sz="1500" dirty="0">
                <a:solidFill>
                  <a:schemeClr val="bg1"/>
                </a:solidFill>
              </a:rPr>
              <a:t>Date Day,</a:t>
            </a:r>
          </a:p>
          <a:p>
            <a:pPr algn="ctr"/>
            <a:r>
              <a:rPr lang="en-US" sz="1500" dirty="0">
                <a:solidFill>
                  <a:schemeClr val="bg1"/>
                </a:solidFill>
              </a:rPr>
              <a:t>2025</a:t>
            </a:r>
          </a:p>
        </p:txBody>
      </p:sp>
      <p:grpSp>
        <p:nvGrpSpPr>
          <p:cNvPr id="24" name="Group 23">
            <a:extLst>
              <a:ext uri="{FF2B5EF4-FFF2-40B4-BE49-F238E27FC236}">
                <a16:creationId xmlns:a16="http://schemas.microsoft.com/office/drawing/2014/main" id="{9F38995D-213F-89AD-5316-ABEA9A22E8F0}"/>
              </a:ext>
            </a:extLst>
          </p:cNvPr>
          <p:cNvGrpSpPr/>
          <p:nvPr/>
        </p:nvGrpSpPr>
        <p:grpSpPr>
          <a:xfrm>
            <a:off x="1922335" y="1739195"/>
            <a:ext cx="6622873" cy="644019"/>
            <a:chOff x="1367584" y="3417"/>
            <a:chExt cx="6862015" cy="1270567"/>
          </a:xfrm>
          <a:solidFill>
            <a:srgbClr val="42AED8"/>
          </a:solidFill>
        </p:grpSpPr>
        <p:sp>
          <p:nvSpPr>
            <p:cNvPr id="25" name="Rectangle: Top Corners Rounded 24">
              <a:extLst>
                <a:ext uri="{FF2B5EF4-FFF2-40B4-BE49-F238E27FC236}">
                  <a16:creationId xmlns:a16="http://schemas.microsoft.com/office/drawing/2014/main" id="{CF57B9A9-EBCD-DB28-D709-F9295091009E}"/>
                </a:ext>
              </a:extLst>
            </p:cNvPr>
            <p:cNvSpPr/>
            <p:nvPr/>
          </p:nvSpPr>
          <p:spPr>
            <a:xfrm rot="5400000">
              <a:off x="4163308" y="-2792307"/>
              <a:ext cx="1270567" cy="6862015"/>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solidFill>
                  <a:schemeClr val="bg1"/>
                </a:solidFill>
              </a:endParaRPr>
            </a:p>
          </p:txBody>
        </p:sp>
        <p:sp>
          <p:nvSpPr>
            <p:cNvPr id="26" name="Rectangle: Top Corners Rounded 4">
              <a:extLst>
                <a:ext uri="{FF2B5EF4-FFF2-40B4-BE49-F238E27FC236}">
                  <a16:creationId xmlns:a16="http://schemas.microsoft.com/office/drawing/2014/main" id="{FB3FA42D-41A4-3A11-FE59-28C5E5BCA3DE}"/>
                </a:ext>
              </a:extLst>
            </p:cNvPr>
            <p:cNvSpPr txBox="1"/>
            <p:nvPr/>
          </p:nvSpPr>
          <p:spPr>
            <a:xfrm>
              <a:off x="1367584" y="65441"/>
              <a:ext cx="6799991" cy="114651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200" kern="1200" dirty="0">
                  <a:solidFill>
                    <a:schemeClr val="bg1"/>
                  </a:solidFill>
                </a:rPr>
                <a:t>Public Outreach &amp; Participation</a:t>
              </a:r>
            </a:p>
          </p:txBody>
        </p:sp>
      </p:grpSp>
      <p:grpSp>
        <p:nvGrpSpPr>
          <p:cNvPr id="27" name="Group 26">
            <a:extLst>
              <a:ext uri="{FF2B5EF4-FFF2-40B4-BE49-F238E27FC236}">
                <a16:creationId xmlns:a16="http://schemas.microsoft.com/office/drawing/2014/main" id="{13E9F8B6-832D-1B54-2D35-EC36A6E7AB8A}"/>
              </a:ext>
            </a:extLst>
          </p:cNvPr>
          <p:cNvGrpSpPr/>
          <p:nvPr/>
        </p:nvGrpSpPr>
        <p:grpSpPr>
          <a:xfrm>
            <a:off x="1938050" y="2464033"/>
            <a:ext cx="6612066" cy="674081"/>
            <a:chOff x="1367584" y="3417"/>
            <a:chExt cx="6862015" cy="1270567"/>
          </a:xfrm>
          <a:solidFill>
            <a:srgbClr val="42AED8"/>
          </a:solidFill>
        </p:grpSpPr>
        <p:sp>
          <p:nvSpPr>
            <p:cNvPr id="28" name="Rectangle: Top Corners Rounded 27">
              <a:extLst>
                <a:ext uri="{FF2B5EF4-FFF2-40B4-BE49-F238E27FC236}">
                  <a16:creationId xmlns:a16="http://schemas.microsoft.com/office/drawing/2014/main" id="{C9977A80-6953-2B89-2BEE-2E456EB6DDE0}"/>
                </a:ext>
              </a:extLst>
            </p:cNvPr>
            <p:cNvSpPr/>
            <p:nvPr/>
          </p:nvSpPr>
          <p:spPr>
            <a:xfrm rot="5400000">
              <a:off x="4163308" y="-2792307"/>
              <a:ext cx="1270567" cy="6862015"/>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solidFill>
                  <a:schemeClr val="bg1"/>
                </a:solidFill>
              </a:endParaRPr>
            </a:p>
          </p:txBody>
        </p:sp>
        <p:sp>
          <p:nvSpPr>
            <p:cNvPr id="29" name="Rectangle: Top Corners Rounded 4">
              <a:extLst>
                <a:ext uri="{FF2B5EF4-FFF2-40B4-BE49-F238E27FC236}">
                  <a16:creationId xmlns:a16="http://schemas.microsoft.com/office/drawing/2014/main" id="{01E1768B-3663-DBFA-615B-36851A7B6368}"/>
                </a:ext>
              </a:extLst>
            </p:cNvPr>
            <p:cNvSpPr txBox="1"/>
            <p:nvPr/>
          </p:nvSpPr>
          <p:spPr>
            <a:xfrm>
              <a:off x="1367584" y="65441"/>
              <a:ext cx="6799991" cy="114651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200" kern="1200" dirty="0">
                  <a:solidFill>
                    <a:schemeClr val="bg1"/>
                  </a:solidFill>
                </a:rPr>
                <a:t>Review &amp; Update Plan Elements and Map Series</a:t>
              </a:r>
            </a:p>
          </p:txBody>
        </p:sp>
      </p:grpSp>
      <p:grpSp>
        <p:nvGrpSpPr>
          <p:cNvPr id="30" name="Group 29">
            <a:extLst>
              <a:ext uri="{FF2B5EF4-FFF2-40B4-BE49-F238E27FC236}">
                <a16:creationId xmlns:a16="http://schemas.microsoft.com/office/drawing/2014/main" id="{F08BEFF7-FE12-6136-D845-A6BB24B71D82}"/>
              </a:ext>
            </a:extLst>
          </p:cNvPr>
          <p:cNvGrpSpPr/>
          <p:nvPr/>
        </p:nvGrpSpPr>
        <p:grpSpPr>
          <a:xfrm>
            <a:off x="1948539" y="3213506"/>
            <a:ext cx="6611879" cy="668994"/>
            <a:chOff x="1367584" y="3417"/>
            <a:chExt cx="6862015" cy="1270567"/>
          </a:xfrm>
          <a:solidFill>
            <a:srgbClr val="42AED8"/>
          </a:solidFill>
        </p:grpSpPr>
        <p:sp>
          <p:nvSpPr>
            <p:cNvPr id="31" name="Rectangle: Top Corners Rounded 30">
              <a:extLst>
                <a:ext uri="{FF2B5EF4-FFF2-40B4-BE49-F238E27FC236}">
                  <a16:creationId xmlns:a16="http://schemas.microsoft.com/office/drawing/2014/main" id="{A8C237D6-1755-122E-9A8D-891A44402453}"/>
                </a:ext>
              </a:extLst>
            </p:cNvPr>
            <p:cNvSpPr/>
            <p:nvPr/>
          </p:nvSpPr>
          <p:spPr>
            <a:xfrm rot="5400000">
              <a:off x="4163308" y="-2792307"/>
              <a:ext cx="1270567" cy="6862015"/>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solidFill>
                  <a:schemeClr val="bg1"/>
                </a:solidFill>
              </a:endParaRPr>
            </a:p>
          </p:txBody>
        </p:sp>
        <p:sp>
          <p:nvSpPr>
            <p:cNvPr id="32" name="Rectangle: Top Corners Rounded 4">
              <a:extLst>
                <a:ext uri="{FF2B5EF4-FFF2-40B4-BE49-F238E27FC236}">
                  <a16:creationId xmlns:a16="http://schemas.microsoft.com/office/drawing/2014/main" id="{ABE008C0-D1A5-4C16-CBF2-209C2F3D0B2A}"/>
                </a:ext>
              </a:extLst>
            </p:cNvPr>
            <p:cNvSpPr txBox="1"/>
            <p:nvPr/>
          </p:nvSpPr>
          <p:spPr>
            <a:xfrm>
              <a:off x="1367584" y="65441"/>
              <a:ext cx="6799991" cy="114651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200" dirty="0">
                  <a:solidFill>
                    <a:schemeClr val="bg1"/>
                  </a:solidFill>
                </a:rPr>
                <a:t>Final Draft Workshop with City Commission </a:t>
              </a:r>
              <a:endParaRPr lang="en-US" sz="2200" kern="1200" dirty="0">
                <a:solidFill>
                  <a:schemeClr val="bg1"/>
                </a:solidFill>
              </a:endParaRPr>
            </a:p>
          </p:txBody>
        </p:sp>
      </p:grpSp>
      <p:sp>
        <p:nvSpPr>
          <p:cNvPr id="34" name="TextBox 33">
            <a:extLst>
              <a:ext uri="{FF2B5EF4-FFF2-40B4-BE49-F238E27FC236}">
                <a16:creationId xmlns:a16="http://schemas.microsoft.com/office/drawing/2014/main" id="{EE1B71F5-ECDA-72BA-35A4-B00578B9F36C}"/>
              </a:ext>
            </a:extLst>
          </p:cNvPr>
          <p:cNvSpPr txBox="1"/>
          <p:nvPr/>
        </p:nvSpPr>
        <p:spPr>
          <a:xfrm>
            <a:off x="515727" y="4519912"/>
            <a:ext cx="1524000" cy="707886"/>
          </a:xfrm>
          <a:prstGeom prst="rect">
            <a:avLst/>
          </a:prstGeom>
          <a:noFill/>
        </p:spPr>
        <p:txBody>
          <a:bodyPr wrap="square" rtlCol="0">
            <a:spAutoFit/>
          </a:bodyPr>
          <a:lstStyle/>
          <a:p>
            <a:pPr algn="ctr"/>
            <a:r>
              <a:rPr lang="en-US" sz="2000" dirty="0">
                <a:solidFill>
                  <a:schemeClr val="bg1"/>
                </a:solidFill>
              </a:rPr>
              <a:t>Date Day,</a:t>
            </a:r>
          </a:p>
          <a:p>
            <a:pPr algn="ctr"/>
            <a:r>
              <a:rPr lang="en-US" sz="2000" dirty="0">
                <a:solidFill>
                  <a:schemeClr val="bg1"/>
                </a:solidFill>
              </a:rPr>
              <a:t>2025</a:t>
            </a:r>
          </a:p>
        </p:txBody>
      </p:sp>
      <p:sp>
        <p:nvSpPr>
          <p:cNvPr id="35" name="TextBox 34">
            <a:extLst>
              <a:ext uri="{FF2B5EF4-FFF2-40B4-BE49-F238E27FC236}">
                <a16:creationId xmlns:a16="http://schemas.microsoft.com/office/drawing/2014/main" id="{746D722F-8247-F7BC-FB34-EBB649768410}"/>
              </a:ext>
            </a:extLst>
          </p:cNvPr>
          <p:cNvSpPr txBox="1"/>
          <p:nvPr/>
        </p:nvSpPr>
        <p:spPr>
          <a:xfrm>
            <a:off x="2743200" y="5463894"/>
            <a:ext cx="4724400" cy="1323439"/>
          </a:xfrm>
          <a:prstGeom prst="rect">
            <a:avLst/>
          </a:prstGeom>
          <a:solidFill>
            <a:srgbClr val="10455E"/>
          </a:solidFill>
        </p:spPr>
        <p:txBody>
          <a:bodyPr wrap="square" rtlCol="0">
            <a:spAutoFit/>
          </a:bodyPr>
          <a:lstStyle/>
          <a:p>
            <a:pPr algn="ctr"/>
            <a:r>
              <a:rPr lang="en-US" sz="2000" dirty="0">
                <a:solidFill>
                  <a:schemeClr val="bg1"/>
                </a:solidFill>
              </a:rPr>
              <a:t>After transmittal, the State will review and issue a report; then, Project Team will update document. City Commission Adoption (Second Reading). </a:t>
            </a:r>
          </a:p>
        </p:txBody>
      </p:sp>
      <p:sp>
        <p:nvSpPr>
          <p:cNvPr id="36" name="TextBox 35">
            <a:extLst>
              <a:ext uri="{FF2B5EF4-FFF2-40B4-BE49-F238E27FC236}">
                <a16:creationId xmlns:a16="http://schemas.microsoft.com/office/drawing/2014/main" id="{65EF774F-D979-36B6-9F37-8FC0B507172D}"/>
              </a:ext>
            </a:extLst>
          </p:cNvPr>
          <p:cNvSpPr txBox="1"/>
          <p:nvPr/>
        </p:nvSpPr>
        <p:spPr>
          <a:xfrm>
            <a:off x="503941" y="3503048"/>
            <a:ext cx="1524000" cy="707886"/>
          </a:xfrm>
          <a:prstGeom prst="rect">
            <a:avLst/>
          </a:prstGeom>
          <a:noFill/>
        </p:spPr>
        <p:txBody>
          <a:bodyPr wrap="square" rtlCol="0">
            <a:spAutoFit/>
          </a:bodyPr>
          <a:lstStyle/>
          <a:p>
            <a:pPr algn="ctr"/>
            <a:r>
              <a:rPr lang="en-US" sz="2000" dirty="0">
                <a:solidFill>
                  <a:schemeClr val="bg1"/>
                </a:solidFill>
              </a:rPr>
              <a:t>Date Day,</a:t>
            </a:r>
          </a:p>
          <a:p>
            <a:pPr algn="ctr"/>
            <a:r>
              <a:rPr lang="en-US" sz="2000" dirty="0">
                <a:solidFill>
                  <a:schemeClr val="bg1"/>
                </a:solidFill>
              </a:rPr>
              <a:t>2025</a:t>
            </a:r>
          </a:p>
        </p:txBody>
      </p:sp>
      <p:pic>
        <p:nvPicPr>
          <p:cNvPr id="8" name="Picture 7" descr="A blue and white logo&#10;&#10;Description automatically generated">
            <a:extLst>
              <a:ext uri="{FF2B5EF4-FFF2-40B4-BE49-F238E27FC236}">
                <a16:creationId xmlns:a16="http://schemas.microsoft.com/office/drawing/2014/main" id="{E1619F72-CC18-1FB1-7610-5462C74AFB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87910"/>
            <a:ext cx="1573636" cy="504011"/>
          </a:xfrm>
          <a:prstGeom prst="rect">
            <a:avLst/>
          </a:prstGeom>
        </p:spPr>
      </p:pic>
      <p:sp>
        <p:nvSpPr>
          <p:cNvPr id="10" name="Rectangle 9">
            <a:extLst>
              <a:ext uri="{FF2B5EF4-FFF2-40B4-BE49-F238E27FC236}">
                <a16:creationId xmlns:a16="http://schemas.microsoft.com/office/drawing/2014/main" id="{ABCCFE16-9BC8-D583-F8B4-4FB4C8F418CD}"/>
              </a:ext>
            </a:extLst>
          </p:cNvPr>
          <p:cNvSpPr/>
          <p:nvPr/>
        </p:nvSpPr>
        <p:spPr>
          <a:xfrm>
            <a:off x="0" y="-1"/>
            <a:ext cx="9143999" cy="789149"/>
          </a:xfrm>
          <a:prstGeom prst="rect">
            <a:avLst/>
          </a:prstGeom>
          <a:solidFill>
            <a:srgbClr val="1045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3600" dirty="0">
                <a:solidFill>
                  <a:schemeClr val="bg1"/>
                </a:solidFill>
              </a:rPr>
              <a:t>STEPS IN THE PROCESS</a:t>
            </a:r>
          </a:p>
        </p:txBody>
      </p:sp>
      <p:grpSp>
        <p:nvGrpSpPr>
          <p:cNvPr id="2" name="Group 1">
            <a:extLst>
              <a:ext uri="{FF2B5EF4-FFF2-40B4-BE49-F238E27FC236}">
                <a16:creationId xmlns:a16="http://schemas.microsoft.com/office/drawing/2014/main" id="{EE39691C-7313-2135-8B90-9AFB699F9B9F}"/>
              </a:ext>
            </a:extLst>
          </p:cNvPr>
          <p:cNvGrpSpPr/>
          <p:nvPr/>
        </p:nvGrpSpPr>
        <p:grpSpPr>
          <a:xfrm>
            <a:off x="1938050" y="3980524"/>
            <a:ext cx="6596860" cy="668994"/>
            <a:chOff x="1367584" y="3417"/>
            <a:chExt cx="6862015" cy="1270567"/>
          </a:xfrm>
          <a:solidFill>
            <a:srgbClr val="42AED8"/>
          </a:solidFill>
        </p:grpSpPr>
        <p:sp>
          <p:nvSpPr>
            <p:cNvPr id="7" name="Rectangle: Top Corners Rounded 6">
              <a:extLst>
                <a:ext uri="{FF2B5EF4-FFF2-40B4-BE49-F238E27FC236}">
                  <a16:creationId xmlns:a16="http://schemas.microsoft.com/office/drawing/2014/main" id="{B7E9DD0A-3393-EEBC-B575-0570A6338EA4}"/>
                </a:ext>
              </a:extLst>
            </p:cNvPr>
            <p:cNvSpPr/>
            <p:nvPr/>
          </p:nvSpPr>
          <p:spPr>
            <a:xfrm rot="5400000">
              <a:off x="4163308" y="-2792307"/>
              <a:ext cx="1270567" cy="6862015"/>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solidFill>
                  <a:schemeClr val="bg1"/>
                </a:solidFill>
              </a:endParaRPr>
            </a:p>
          </p:txBody>
        </p:sp>
        <p:sp>
          <p:nvSpPr>
            <p:cNvPr id="33" name="Rectangle: Top Corners Rounded 4">
              <a:extLst>
                <a:ext uri="{FF2B5EF4-FFF2-40B4-BE49-F238E27FC236}">
                  <a16:creationId xmlns:a16="http://schemas.microsoft.com/office/drawing/2014/main" id="{0E0AAEA6-28C3-5955-235B-56D6ED59CD95}"/>
                </a:ext>
              </a:extLst>
            </p:cNvPr>
            <p:cNvSpPr txBox="1"/>
            <p:nvPr/>
          </p:nvSpPr>
          <p:spPr>
            <a:xfrm>
              <a:off x="1367584" y="65441"/>
              <a:ext cx="6799991" cy="114651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200" kern="1200" dirty="0">
                  <a:solidFill>
                    <a:schemeClr val="bg1"/>
                  </a:solidFill>
                </a:rPr>
                <a:t>Public Hearing (Transmittal First Reading / State and 8 agencies)</a:t>
              </a:r>
            </a:p>
          </p:txBody>
        </p:sp>
      </p:grpSp>
      <p:grpSp>
        <p:nvGrpSpPr>
          <p:cNvPr id="37" name="Group 36">
            <a:extLst>
              <a:ext uri="{FF2B5EF4-FFF2-40B4-BE49-F238E27FC236}">
                <a16:creationId xmlns:a16="http://schemas.microsoft.com/office/drawing/2014/main" id="{6F2C7642-0F07-6F31-2DCB-B73F6C53C75C}"/>
              </a:ext>
            </a:extLst>
          </p:cNvPr>
          <p:cNvGrpSpPr/>
          <p:nvPr/>
        </p:nvGrpSpPr>
        <p:grpSpPr>
          <a:xfrm>
            <a:off x="1936065" y="4722209"/>
            <a:ext cx="6611879" cy="668994"/>
            <a:chOff x="1367584" y="3417"/>
            <a:chExt cx="6862015" cy="1270567"/>
          </a:xfrm>
          <a:solidFill>
            <a:srgbClr val="42AED8"/>
          </a:solidFill>
        </p:grpSpPr>
        <p:sp>
          <p:nvSpPr>
            <p:cNvPr id="38" name="Rectangle: Top Corners Rounded 37">
              <a:extLst>
                <a:ext uri="{FF2B5EF4-FFF2-40B4-BE49-F238E27FC236}">
                  <a16:creationId xmlns:a16="http://schemas.microsoft.com/office/drawing/2014/main" id="{1EA3CFA6-3E02-5A7F-4F8C-FF457EA3C022}"/>
                </a:ext>
              </a:extLst>
            </p:cNvPr>
            <p:cNvSpPr/>
            <p:nvPr/>
          </p:nvSpPr>
          <p:spPr>
            <a:xfrm rot="5400000">
              <a:off x="4163308" y="-2792307"/>
              <a:ext cx="1270567" cy="6862015"/>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solidFill>
                  <a:schemeClr val="bg1"/>
                </a:solidFill>
              </a:endParaRPr>
            </a:p>
          </p:txBody>
        </p:sp>
        <p:sp>
          <p:nvSpPr>
            <p:cNvPr id="39" name="Rectangle: Top Corners Rounded 4">
              <a:extLst>
                <a:ext uri="{FF2B5EF4-FFF2-40B4-BE49-F238E27FC236}">
                  <a16:creationId xmlns:a16="http://schemas.microsoft.com/office/drawing/2014/main" id="{9524A415-C7DC-E987-7534-C529F0D3C25F}"/>
                </a:ext>
              </a:extLst>
            </p:cNvPr>
            <p:cNvSpPr txBox="1"/>
            <p:nvPr/>
          </p:nvSpPr>
          <p:spPr>
            <a:xfrm>
              <a:off x="1367584" y="65442"/>
              <a:ext cx="6799991" cy="114651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200" dirty="0">
                  <a:solidFill>
                    <a:schemeClr val="bg1"/>
                  </a:solidFill>
                </a:rPr>
                <a:t>Public Hearing (Adoption)</a:t>
              </a:r>
              <a:endParaRPr lang="en-US" sz="2200" kern="1200" dirty="0">
                <a:solidFill>
                  <a:schemeClr val="bg1"/>
                </a:solidFill>
              </a:endParaRPr>
            </a:p>
          </p:txBody>
        </p:sp>
      </p:grpSp>
      <p:grpSp>
        <p:nvGrpSpPr>
          <p:cNvPr id="40" name="Group 39">
            <a:extLst>
              <a:ext uri="{FF2B5EF4-FFF2-40B4-BE49-F238E27FC236}">
                <a16:creationId xmlns:a16="http://schemas.microsoft.com/office/drawing/2014/main" id="{EF45C56C-5CB9-FF71-9254-8FDFF473C262}"/>
              </a:ext>
            </a:extLst>
          </p:cNvPr>
          <p:cNvGrpSpPr/>
          <p:nvPr/>
        </p:nvGrpSpPr>
        <p:grpSpPr>
          <a:xfrm>
            <a:off x="620422" y="1747393"/>
            <a:ext cx="1298225" cy="1253739"/>
            <a:chOff x="1" y="427"/>
            <a:chExt cx="1367584" cy="1953691"/>
          </a:xfrm>
          <a:solidFill>
            <a:srgbClr val="002653"/>
          </a:solidFill>
        </p:grpSpPr>
        <p:sp>
          <p:nvSpPr>
            <p:cNvPr id="41" name="Arrow: Chevron 40">
              <a:extLst>
                <a:ext uri="{FF2B5EF4-FFF2-40B4-BE49-F238E27FC236}">
                  <a16:creationId xmlns:a16="http://schemas.microsoft.com/office/drawing/2014/main" id="{7A286F83-CDC7-0361-A356-4B8D70D0CBBA}"/>
                </a:ext>
              </a:extLst>
            </p:cNvPr>
            <p:cNvSpPr/>
            <p:nvPr/>
          </p:nvSpPr>
          <p:spPr>
            <a:xfrm rot="5400000">
              <a:off x="-293053" y="293481"/>
              <a:ext cx="1953691" cy="1367584"/>
            </a:xfrm>
            <a:prstGeom prst="chevron">
              <a:avLst/>
            </a:prstGeom>
            <a:solidFill>
              <a:srgbClr val="10455E"/>
            </a:solidFill>
            <a:ln>
              <a:solidFill>
                <a:srgbClr val="04629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schemeClr val="bg1"/>
                </a:solidFill>
              </a:endParaRPr>
            </a:p>
          </p:txBody>
        </p:sp>
        <p:sp>
          <p:nvSpPr>
            <p:cNvPr id="42" name="Arrow: Chevron 4">
              <a:extLst>
                <a:ext uri="{FF2B5EF4-FFF2-40B4-BE49-F238E27FC236}">
                  <a16:creationId xmlns:a16="http://schemas.microsoft.com/office/drawing/2014/main" id="{5A061618-AEEC-E684-FE60-089D617403F4}"/>
                </a:ext>
              </a:extLst>
            </p:cNvPr>
            <p:cNvSpPr txBox="1"/>
            <p:nvPr/>
          </p:nvSpPr>
          <p:spPr>
            <a:xfrm>
              <a:off x="1" y="684219"/>
              <a:ext cx="1367584" cy="58610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bg1"/>
                </a:solidFill>
                <a:latin typeface="+mj-lt"/>
              </a:endParaRPr>
            </a:p>
            <a:p>
              <a:pPr marL="0" lvl="0" indent="0" algn="ctr" defTabSz="889000">
                <a:lnSpc>
                  <a:spcPct val="90000"/>
                </a:lnSpc>
                <a:spcBef>
                  <a:spcPct val="0"/>
                </a:spcBef>
                <a:spcAft>
                  <a:spcPct val="35000"/>
                </a:spcAft>
                <a:buNone/>
              </a:pPr>
              <a:r>
                <a:rPr lang="en-US" sz="2000" kern="1200" dirty="0">
                  <a:solidFill>
                    <a:schemeClr val="bg1"/>
                  </a:solidFill>
                  <a:latin typeface="+mj-lt"/>
                </a:rPr>
                <a:t> </a:t>
              </a:r>
            </a:p>
          </p:txBody>
        </p:sp>
      </p:grpSp>
      <p:grpSp>
        <p:nvGrpSpPr>
          <p:cNvPr id="43" name="Group 42">
            <a:extLst>
              <a:ext uri="{FF2B5EF4-FFF2-40B4-BE49-F238E27FC236}">
                <a16:creationId xmlns:a16="http://schemas.microsoft.com/office/drawing/2014/main" id="{59AEC939-CD99-6AE7-5057-D58463207619}"/>
              </a:ext>
            </a:extLst>
          </p:cNvPr>
          <p:cNvGrpSpPr/>
          <p:nvPr/>
        </p:nvGrpSpPr>
        <p:grpSpPr>
          <a:xfrm>
            <a:off x="620422" y="2482197"/>
            <a:ext cx="1298225" cy="1253739"/>
            <a:chOff x="1" y="427"/>
            <a:chExt cx="1367584" cy="1953691"/>
          </a:xfrm>
          <a:solidFill>
            <a:srgbClr val="002653"/>
          </a:solidFill>
        </p:grpSpPr>
        <p:sp>
          <p:nvSpPr>
            <p:cNvPr id="44" name="Arrow: Chevron 43">
              <a:extLst>
                <a:ext uri="{FF2B5EF4-FFF2-40B4-BE49-F238E27FC236}">
                  <a16:creationId xmlns:a16="http://schemas.microsoft.com/office/drawing/2014/main" id="{5C6B6722-911C-52BA-1D5A-614240805CE2}"/>
                </a:ext>
              </a:extLst>
            </p:cNvPr>
            <p:cNvSpPr/>
            <p:nvPr/>
          </p:nvSpPr>
          <p:spPr>
            <a:xfrm rot="5400000">
              <a:off x="-293053" y="293481"/>
              <a:ext cx="1953691" cy="1367584"/>
            </a:xfrm>
            <a:prstGeom prst="chevron">
              <a:avLst/>
            </a:prstGeom>
            <a:solidFill>
              <a:srgbClr val="10455E"/>
            </a:solidFill>
            <a:ln>
              <a:solidFill>
                <a:srgbClr val="04629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schemeClr val="bg1"/>
                </a:solidFill>
              </a:endParaRPr>
            </a:p>
          </p:txBody>
        </p:sp>
        <p:sp>
          <p:nvSpPr>
            <p:cNvPr id="45" name="Arrow: Chevron 4">
              <a:extLst>
                <a:ext uri="{FF2B5EF4-FFF2-40B4-BE49-F238E27FC236}">
                  <a16:creationId xmlns:a16="http://schemas.microsoft.com/office/drawing/2014/main" id="{12822E15-5260-CEDD-A0B9-9DAB972126D4}"/>
                </a:ext>
              </a:extLst>
            </p:cNvPr>
            <p:cNvSpPr txBox="1"/>
            <p:nvPr/>
          </p:nvSpPr>
          <p:spPr>
            <a:xfrm>
              <a:off x="1" y="684219"/>
              <a:ext cx="1367584" cy="58610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bg1"/>
                </a:solidFill>
                <a:latin typeface="+mj-lt"/>
              </a:endParaRPr>
            </a:p>
            <a:p>
              <a:pPr marL="0" lvl="0" indent="0" algn="ctr" defTabSz="889000">
                <a:lnSpc>
                  <a:spcPct val="90000"/>
                </a:lnSpc>
                <a:spcBef>
                  <a:spcPct val="0"/>
                </a:spcBef>
                <a:spcAft>
                  <a:spcPct val="35000"/>
                </a:spcAft>
                <a:buNone/>
              </a:pPr>
              <a:r>
                <a:rPr lang="en-US" sz="2000" kern="1200" dirty="0">
                  <a:solidFill>
                    <a:schemeClr val="bg1"/>
                  </a:solidFill>
                  <a:latin typeface="+mj-lt"/>
                </a:rPr>
                <a:t> </a:t>
              </a:r>
            </a:p>
          </p:txBody>
        </p:sp>
      </p:grpSp>
      <p:grpSp>
        <p:nvGrpSpPr>
          <p:cNvPr id="46" name="Group 45">
            <a:extLst>
              <a:ext uri="{FF2B5EF4-FFF2-40B4-BE49-F238E27FC236}">
                <a16:creationId xmlns:a16="http://schemas.microsoft.com/office/drawing/2014/main" id="{EC6E614E-19E2-2265-ACD8-D1032B47284D}"/>
              </a:ext>
            </a:extLst>
          </p:cNvPr>
          <p:cNvGrpSpPr/>
          <p:nvPr/>
        </p:nvGrpSpPr>
        <p:grpSpPr>
          <a:xfrm>
            <a:off x="639825" y="3215951"/>
            <a:ext cx="1298225" cy="1253739"/>
            <a:chOff x="1" y="427"/>
            <a:chExt cx="1367584" cy="1953691"/>
          </a:xfrm>
          <a:solidFill>
            <a:srgbClr val="002653"/>
          </a:solidFill>
        </p:grpSpPr>
        <p:sp>
          <p:nvSpPr>
            <p:cNvPr id="47" name="Arrow: Chevron 46">
              <a:extLst>
                <a:ext uri="{FF2B5EF4-FFF2-40B4-BE49-F238E27FC236}">
                  <a16:creationId xmlns:a16="http://schemas.microsoft.com/office/drawing/2014/main" id="{1BB4D2B5-72F8-DC3C-C133-8CBF8E2CA58B}"/>
                </a:ext>
              </a:extLst>
            </p:cNvPr>
            <p:cNvSpPr/>
            <p:nvPr/>
          </p:nvSpPr>
          <p:spPr>
            <a:xfrm rot="5400000">
              <a:off x="-293053" y="293481"/>
              <a:ext cx="1953691" cy="1367584"/>
            </a:xfrm>
            <a:prstGeom prst="chevron">
              <a:avLst/>
            </a:prstGeom>
            <a:solidFill>
              <a:srgbClr val="10455E"/>
            </a:solidFill>
            <a:ln>
              <a:solidFill>
                <a:srgbClr val="04629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schemeClr val="bg1"/>
                </a:solidFill>
              </a:endParaRPr>
            </a:p>
          </p:txBody>
        </p:sp>
        <p:sp>
          <p:nvSpPr>
            <p:cNvPr id="48" name="Arrow: Chevron 4">
              <a:extLst>
                <a:ext uri="{FF2B5EF4-FFF2-40B4-BE49-F238E27FC236}">
                  <a16:creationId xmlns:a16="http://schemas.microsoft.com/office/drawing/2014/main" id="{19B1CF1F-76CF-DE8B-6415-5B5DF794478C}"/>
                </a:ext>
              </a:extLst>
            </p:cNvPr>
            <p:cNvSpPr txBox="1"/>
            <p:nvPr/>
          </p:nvSpPr>
          <p:spPr>
            <a:xfrm>
              <a:off x="1" y="684219"/>
              <a:ext cx="1367584" cy="58610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bg1"/>
                </a:solidFill>
                <a:latin typeface="+mj-lt"/>
              </a:endParaRPr>
            </a:p>
            <a:p>
              <a:pPr marL="0" lvl="0" indent="0" algn="ctr" defTabSz="889000">
                <a:lnSpc>
                  <a:spcPct val="90000"/>
                </a:lnSpc>
                <a:spcBef>
                  <a:spcPct val="0"/>
                </a:spcBef>
                <a:spcAft>
                  <a:spcPct val="35000"/>
                </a:spcAft>
                <a:buNone/>
              </a:pPr>
              <a:r>
                <a:rPr lang="en-US" sz="2000" kern="1200" dirty="0">
                  <a:solidFill>
                    <a:schemeClr val="bg1"/>
                  </a:solidFill>
                  <a:latin typeface="+mj-lt"/>
                </a:rPr>
                <a:t> </a:t>
              </a:r>
            </a:p>
          </p:txBody>
        </p:sp>
      </p:grpSp>
      <p:grpSp>
        <p:nvGrpSpPr>
          <p:cNvPr id="49" name="Group 48">
            <a:extLst>
              <a:ext uri="{FF2B5EF4-FFF2-40B4-BE49-F238E27FC236}">
                <a16:creationId xmlns:a16="http://schemas.microsoft.com/office/drawing/2014/main" id="{37A230C6-543D-85C9-89B6-5C5F3C763ADC}"/>
              </a:ext>
            </a:extLst>
          </p:cNvPr>
          <p:cNvGrpSpPr/>
          <p:nvPr/>
        </p:nvGrpSpPr>
        <p:grpSpPr>
          <a:xfrm>
            <a:off x="637840" y="3989991"/>
            <a:ext cx="1298225" cy="1253739"/>
            <a:chOff x="1" y="427"/>
            <a:chExt cx="1367584" cy="1953691"/>
          </a:xfrm>
          <a:solidFill>
            <a:srgbClr val="002653"/>
          </a:solidFill>
        </p:grpSpPr>
        <p:sp>
          <p:nvSpPr>
            <p:cNvPr id="50" name="Arrow: Chevron 49">
              <a:extLst>
                <a:ext uri="{FF2B5EF4-FFF2-40B4-BE49-F238E27FC236}">
                  <a16:creationId xmlns:a16="http://schemas.microsoft.com/office/drawing/2014/main" id="{FD6C5B96-39B1-1A4E-3315-38EEE0DC81F3}"/>
                </a:ext>
              </a:extLst>
            </p:cNvPr>
            <p:cNvSpPr/>
            <p:nvPr/>
          </p:nvSpPr>
          <p:spPr>
            <a:xfrm rot="5400000">
              <a:off x="-293053" y="293481"/>
              <a:ext cx="1953691" cy="1367584"/>
            </a:xfrm>
            <a:prstGeom prst="chevron">
              <a:avLst/>
            </a:prstGeom>
            <a:solidFill>
              <a:srgbClr val="10455E"/>
            </a:solidFill>
            <a:ln>
              <a:solidFill>
                <a:srgbClr val="04629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schemeClr val="bg1"/>
                </a:solidFill>
              </a:endParaRPr>
            </a:p>
          </p:txBody>
        </p:sp>
        <p:sp>
          <p:nvSpPr>
            <p:cNvPr id="51" name="Arrow: Chevron 4">
              <a:extLst>
                <a:ext uri="{FF2B5EF4-FFF2-40B4-BE49-F238E27FC236}">
                  <a16:creationId xmlns:a16="http://schemas.microsoft.com/office/drawing/2014/main" id="{6C741BCF-761A-8F14-4930-B3B771AC35E0}"/>
                </a:ext>
              </a:extLst>
            </p:cNvPr>
            <p:cNvSpPr txBox="1"/>
            <p:nvPr/>
          </p:nvSpPr>
          <p:spPr>
            <a:xfrm>
              <a:off x="1" y="684219"/>
              <a:ext cx="1367584" cy="58610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bg1"/>
                </a:solidFill>
                <a:latin typeface="+mj-lt"/>
              </a:endParaRPr>
            </a:p>
            <a:p>
              <a:pPr marL="0" lvl="0" indent="0" algn="ctr" defTabSz="889000">
                <a:lnSpc>
                  <a:spcPct val="90000"/>
                </a:lnSpc>
                <a:spcBef>
                  <a:spcPct val="0"/>
                </a:spcBef>
                <a:spcAft>
                  <a:spcPct val="35000"/>
                </a:spcAft>
                <a:buNone/>
              </a:pPr>
              <a:r>
                <a:rPr lang="en-US" sz="2000" kern="1200" dirty="0">
                  <a:solidFill>
                    <a:schemeClr val="bg1"/>
                  </a:solidFill>
                  <a:latin typeface="+mj-lt"/>
                </a:rPr>
                <a:t> </a:t>
              </a:r>
            </a:p>
          </p:txBody>
        </p:sp>
      </p:grpSp>
      <p:grpSp>
        <p:nvGrpSpPr>
          <p:cNvPr id="52" name="Group 51">
            <a:extLst>
              <a:ext uri="{FF2B5EF4-FFF2-40B4-BE49-F238E27FC236}">
                <a16:creationId xmlns:a16="http://schemas.microsoft.com/office/drawing/2014/main" id="{3F980B97-0542-0BA2-C6D5-87686BA83F16}"/>
              </a:ext>
            </a:extLst>
          </p:cNvPr>
          <p:cNvGrpSpPr/>
          <p:nvPr/>
        </p:nvGrpSpPr>
        <p:grpSpPr>
          <a:xfrm>
            <a:off x="620422" y="4731676"/>
            <a:ext cx="1298225" cy="1253739"/>
            <a:chOff x="1" y="427"/>
            <a:chExt cx="1367584" cy="1953691"/>
          </a:xfrm>
          <a:solidFill>
            <a:srgbClr val="002653"/>
          </a:solidFill>
        </p:grpSpPr>
        <p:sp>
          <p:nvSpPr>
            <p:cNvPr id="53" name="Arrow: Chevron 52">
              <a:extLst>
                <a:ext uri="{FF2B5EF4-FFF2-40B4-BE49-F238E27FC236}">
                  <a16:creationId xmlns:a16="http://schemas.microsoft.com/office/drawing/2014/main" id="{BF0BE5CB-BCAB-7F94-D2AD-A5EF9762B7F2}"/>
                </a:ext>
              </a:extLst>
            </p:cNvPr>
            <p:cNvSpPr/>
            <p:nvPr/>
          </p:nvSpPr>
          <p:spPr>
            <a:xfrm rot="5400000">
              <a:off x="-293053" y="293481"/>
              <a:ext cx="1953691" cy="1367584"/>
            </a:xfrm>
            <a:prstGeom prst="chevron">
              <a:avLst/>
            </a:prstGeom>
            <a:solidFill>
              <a:srgbClr val="10455E"/>
            </a:solidFill>
            <a:ln>
              <a:solidFill>
                <a:srgbClr val="04629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schemeClr val="bg1"/>
                </a:solidFill>
              </a:endParaRPr>
            </a:p>
          </p:txBody>
        </p:sp>
        <p:sp>
          <p:nvSpPr>
            <p:cNvPr id="54" name="Arrow: Chevron 4">
              <a:extLst>
                <a:ext uri="{FF2B5EF4-FFF2-40B4-BE49-F238E27FC236}">
                  <a16:creationId xmlns:a16="http://schemas.microsoft.com/office/drawing/2014/main" id="{3694323A-6C1E-F5D0-21B9-650A98437872}"/>
                </a:ext>
              </a:extLst>
            </p:cNvPr>
            <p:cNvSpPr txBox="1"/>
            <p:nvPr/>
          </p:nvSpPr>
          <p:spPr>
            <a:xfrm>
              <a:off x="1" y="684219"/>
              <a:ext cx="1367584" cy="58610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bg1"/>
                </a:solidFill>
                <a:latin typeface="+mj-lt"/>
              </a:endParaRPr>
            </a:p>
            <a:p>
              <a:pPr marL="0" lvl="0" indent="0" algn="ctr" defTabSz="889000">
                <a:lnSpc>
                  <a:spcPct val="90000"/>
                </a:lnSpc>
                <a:spcBef>
                  <a:spcPct val="0"/>
                </a:spcBef>
                <a:spcAft>
                  <a:spcPct val="35000"/>
                </a:spcAft>
                <a:buNone/>
              </a:pPr>
              <a:r>
                <a:rPr lang="en-US" sz="2000" kern="1200" dirty="0">
                  <a:solidFill>
                    <a:schemeClr val="bg1"/>
                  </a:solidFill>
                  <a:latin typeface="+mj-lt"/>
                </a:rPr>
                <a:t> </a:t>
              </a:r>
            </a:p>
          </p:txBody>
        </p:sp>
      </p:grpSp>
      <p:sp>
        <p:nvSpPr>
          <p:cNvPr id="66" name="TextBox 65">
            <a:extLst>
              <a:ext uri="{FF2B5EF4-FFF2-40B4-BE49-F238E27FC236}">
                <a16:creationId xmlns:a16="http://schemas.microsoft.com/office/drawing/2014/main" id="{ABFE67A4-47BE-6976-EF6B-2C85D19FF700}"/>
              </a:ext>
            </a:extLst>
          </p:cNvPr>
          <p:cNvSpPr txBox="1"/>
          <p:nvPr/>
        </p:nvSpPr>
        <p:spPr>
          <a:xfrm>
            <a:off x="514043" y="2259460"/>
            <a:ext cx="1569188" cy="553998"/>
          </a:xfrm>
          <a:prstGeom prst="rect">
            <a:avLst/>
          </a:prstGeom>
          <a:noFill/>
        </p:spPr>
        <p:txBody>
          <a:bodyPr wrap="square" rtlCol="0">
            <a:spAutoFit/>
          </a:bodyPr>
          <a:lstStyle/>
          <a:p>
            <a:pPr algn="ctr"/>
            <a:r>
              <a:rPr lang="en-US" sz="1500" dirty="0">
                <a:solidFill>
                  <a:schemeClr val="bg1"/>
                </a:solidFill>
              </a:rPr>
              <a:t>7 to 8 weeks</a:t>
            </a:r>
          </a:p>
          <a:p>
            <a:pPr algn="ctr"/>
            <a:endParaRPr lang="en-US" sz="1500" dirty="0">
              <a:solidFill>
                <a:schemeClr val="bg1"/>
              </a:solidFill>
            </a:endParaRPr>
          </a:p>
        </p:txBody>
      </p:sp>
      <p:sp>
        <p:nvSpPr>
          <p:cNvPr id="67" name="TextBox 66">
            <a:extLst>
              <a:ext uri="{FF2B5EF4-FFF2-40B4-BE49-F238E27FC236}">
                <a16:creationId xmlns:a16="http://schemas.microsoft.com/office/drawing/2014/main" id="{8A4F1FC0-3562-B645-D92A-DF5A555AA83A}"/>
              </a:ext>
            </a:extLst>
          </p:cNvPr>
          <p:cNvSpPr txBox="1"/>
          <p:nvPr/>
        </p:nvSpPr>
        <p:spPr>
          <a:xfrm>
            <a:off x="493618" y="3005467"/>
            <a:ext cx="1569188" cy="553998"/>
          </a:xfrm>
          <a:prstGeom prst="rect">
            <a:avLst/>
          </a:prstGeom>
          <a:noFill/>
        </p:spPr>
        <p:txBody>
          <a:bodyPr wrap="square" rtlCol="0">
            <a:spAutoFit/>
          </a:bodyPr>
          <a:lstStyle/>
          <a:p>
            <a:pPr algn="ctr"/>
            <a:r>
              <a:rPr lang="en-US" sz="1500" dirty="0">
                <a:solidFill>
                  <a:schemeClr val="bg1"/>
                </a:solidFill>
              </a:rPr>
              <a:t>6 to 8 weeks</a:t>
            </a:r>
          </a:p>
          <a:p>
            <a:pPr algn="ctr"/>
            <a:endParaRPr lang="en-US" sz="1500" dirty="0">
              <a:solidFill>
                <a:schemeClr val="bg1"/>
              </a:solidFill>
            </a:endParaRPr>
          </a:p>
        </p:txBody>
      </p:sp>
      <p:sp>
        <p:nvSpPr>
          <p:cNvPr id="68" name="TextBox 67">
            <a:extLst>
              <a:ext uri="{FF2B5EF4-FFF2-40B4-BE49-F238E27FC236}">
                <a16:creationId xmlns:a16="http://schemas.microsoft.com/office/drawing/2014/main" id="{9CF6775C-A7AD-2C64-EE52-16C1932DE6C1}"/>
              </a:ext>
            </a:extLst>
          </p:cNvPr>
          <p:cNvSpPr txBox="1"/>
          <p:nvPr/>
        </p:nvSpPr>
        <p:spPr>
          <a:xfrm>
            <a:off x="481347" y="3740271"/>
            <a:ext cx="1569188" cy="553998"/>
          </a:xfrm>
          <a:prstGeom prst="rect">
            <a:avLst/>
          </a:prstGeom>
          <a:noFill/>
        </p:spPr>
        <p:txBody>
          <a:bodyPr wrap="square" rtlCol="0">
            <a:spAutoFit/>
          </a:bodyPr>
          <a:lstStyle/>
          <a:p>
            <a:pPr algn="ctr"/>
            <a:r>
              <a:rPr lang="en-US" sz="1500" dirty="0">
                <a:solidFill>
                  <a:schemeClr val="bg1"/>
                </a:solidFill>
              </a:rPr>
              <a:t>7 to 8 weeks</a:t>
            </a:r>
          </a:p>
          <a:p>
            <a:pPr algn="ctr"/>
            <a:endParaRPr lang="en-US" sz="1500" dirty="0">
              <a:solidFill>
                <a:schemeClr val="bg1"/>
              </a:solidFill>
            </a:endParaRPr>
          </a:p>
        </p:txBody>
      </p:sp>
      <p:sp>
        <p:nvSpPr>
          <p:cNvPr id="69" name="TextBox 68">
            <a:extLst>
              <a:ext uri="{FF2B5EF4-FFF2-40B4-BE49-F238E27FC236}">
                <a16:creationId xmlns:a16="http://schemas.microsoft.com/office/drawing/2014/main" id="{0915B35E-3C23-147A-0868-1D01AB302294}"/>
              </a:ext>
            </a:extLst>
          </p:cNvPr>
          <p:cNvSpPr txBox="1"/>
          <p:nvPr/>
        </p:nvSpPr>
        <p:spPr>
          <a:xfrm>
            <a:off x="458753" y="4496566"/>
            <a:ext cx="1569188" cy="553998"/>
          </a:xfrm>
          <a:prstGeom prst="rect">
            <a:avLst/>
          </a:prstGeom>
          <a:noFill/>
        </p:spPr>
        <p:txBody>
          <a:bodyPr wrap="square" rtlCol="0">
            <a:spAutoFit/>
          </a:bodyPr>
          <a:lstStyle/>
          <a:p>
            <a:pPr algn="ctr"/>
            <a:r>
              <a:rPr lang="en-US" sz="1500" dirty="0">
                <a:solidFill>
                  <a:schemeClr val="bg1"/>
                </a:solidFill>
              </a:rPr>
              <a:t>6 to 8 weeks</a:t>
            </a:r>
          </a:p>
          <a:p>
            <a:pPr algn="ctr"/>
            <a:endParaRPr lang="en-US" sz="1500" dirty="0">
              <a:solidFill>
                <a:schemeClr val="bg1"/>
              </a:solidFill>
            </a:endParaRPr>
          </a:p>
        </p:txBody>
      </p:sp>
      <p:sp>
        <p:nvSpPr>
          <p:cNvPr id="70" name="TextBox 69">
            <a:extLst>
              <a:ext uri="{FF2B5EF4-FFF2-40B4-BE49-F238E27FC236}">
                <a16:creationId xmlns:a16="http://schemas.microsoft.com/office/drawing/2014/main" id="{91B7F519-7B26-B321-0492-B2AC6EEA1F7F}"/>
              </a:ext>
            </a:extLst>
          </p:cNvPr>
          <p:cNvSpPr txBox="1"/>
          <p:nvPr/>
        </p:nvSpPr>
        <p:spPr>
          <a:xfrm>
            <a:off x="491361" y="5229833"/>
            <a:ext cx="1569188" cy="553998"/>
          </a:xfrm>
          <a:prstGeom prst="rect">
            <a:avLst/>
          </a:prstGeom>
          <a:noFill/>
        </p:spPr>
        <p:txBody>
          <a:bodyPr wrap="square" rtlCol="0">
            <a:spAutoFit/>
          </a:bodyPr>
          <a:lstStyle/>
          <a:p>
            <a:pPr algn="ctr"/>
            <a:r>
              <a:rPr lang="en-US" sz="1500" dirty="0">
                <a:solidFill>
                  <a:schemeClr val="bg1"/>
                </a:solidFill>
              </a:rPr>
              <a:t>7 to 8 weeks</a:t>
            </a:r>
          </a:p>
          <a:p>
            <a:pPr algn="ctr"/>
            <a:endParaRPr lang="en-US" sz="1500" dirty="0">
              <a:solidFill>
                <a:schemeClr val="bg1"/>
              </a:solidFill>
            </a:endParaRPr>
          </a:p>
        </p:txBody>
      </p:sp>
      <p:sp>
        <p:nvSpPr>
          <p:cNvPr id="9" name="TextBox 8">
            <a:extLst>
              <a:ext uri="{FF2B5EF4-FFF2-40B4-BE49-F238E27FC236}">
                <a16:creationId xmlns:a16="http://schemas.microsoft.com/office/drawing/2014/main" id="{8473B1B8-5EBA-205F-3007-12A5F2DF24B4}"/>
              </a:ext>
            </a:extLst>
          </p:cNvPr>
          <p:cNvSpPr txBox="1"/>
          <p:nvPr/>
        </p:nvSpPr>
        <p:spPr>
          <a:xfrm>
            <a:off x="1191301" y="6001414"/>
            <a:ext cx="1489528" cy="553998"/>
          </a:xfrm>
          <a:prstGeom prst="rect">
            <a:avLst/>
          </a:prstGeom>
          <a:solidFill>
            <a:schemeClr val="accent1">
              <a:lumMod val="75000"/>
            </a:schemeClr>
          </a:solidFill>
          <a:ln>
            <a:solidFill>
              <a:srgbClr val="FFFFFF"/>
            </a:solidFill>
          </a:ln>
        </p:spPr>
        <p:txBody>
          <a:bodyPr wrap="square">
            <a:spAutoFit/>
          </a:bodyPr>
          <a:lstStyle/>
          <a:p>
            <a:pPr>
              <a:defRPr sz="1800" b="1">
                <a:solidFill>
                  <a:srgbClr val="FFFFFF"/>
                </a:solidFill>
              </a:defRPr>
            </a:pPr>
            <a:r>
              <a:rPr lang="en-US" sz="1500" dirty="0"/>
              <a:t>Total: 33 to 40 weeks</a:t>
            </a:r>
          </a:p>
        </p:txBody>
      </p:sp>
      <p:pic>
        <p:nvPicPr>
          <p:cNvPr id="15" name="Picture 14">
            <a:extLst>
              <a:ext uri="{FF2B5EF4-FFF2-40B4-BE49-F238E27FC236}">
                <a16:creationId xmlns:a16="http://schemas.microsoft.com/office/drawing/2014/main" id="{249E15ED-F2D2-34E8-F2A1-F44848A2DF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89" y="5867400"/>
            <a:ext cx="991295" cy="900820"/>
          </a:xfrm>
          <a:prstGeom prst="rect">
            <a:avLst/>
          </a:prstGeom>
        </p:spPr>
      </p:pic>
    </p:spTree>
    <p:extLst>
      <p:ext uri="{BB962C8B-B14F-4D97-AF65-F5344CB8AC3E}">
        <p14:creationId xmlns:p14="http://schemas.microsoft.com/office/powerpoint/2010/main" val="1438960662"/>
      </p:ext>
    </p:extLst>
  </p:cSld>
  <p:clrMapOvr>
    <a:masterClrMapping/>
  </p:clrMapOvr>
  <mc:AlternateContent xmlns:mc="http://schemas.openxmlformats.org/markup-compatibility/2006" xmlns:p14="http://schemas.microsoft.com/office/powerpoint/2010/main">
    <mc:Choice Requires="p14">
      <p:transition spd="slow" p14:dur="2000" advTm="18993"/>
    </mc:Choice>
    <mc:Fallback xmlns="">
      <p:transition spd="slow" advTm="1899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CBB04-B151-2E66-5420-B3179AC8758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453D8FF-B503-D19B-B566-C253F18A99F2}"/>
              </a:ext>
            </a:extLst>
          </p:cNvPr>
          <p:cNvSpPr/>
          <p:nvPr/>
        </p:nvSpPr>
        <p:spPr>
          <a:xfrm>
            <a:off x="0" y="761650"/>
            <a:ext cx="9144000" cy="1327826"/>
          </a:xfrm>
          <a:prstGeom prst="rect">
            <a:avLst/>
          </a:prstGeom>
          <a:solidFill>
            <a:srgbClr val="00265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solidFill>
                <a:srgbClr val="10455E"/>
              </a:solidFill>
            </a:endParaRPr>
          </a:p>
        </p:txBody>
      </p:sp>
      <p:sp>
        <p:nvSpPr>
          <p:cNvPr id="14" name="Rectangle 13">
            <a:extLst>
              <a:ext uri="{FF2B5EF4-FFF2-40B4-BE49-F238E27FC236}">
                <a16:creationId xmlns:a16="http://schemas.microsoft.com/office/drawing/2014/main" id="{40231413-86EF-4063-DE3B-D1E46CF9989A}"/>
              </a:ext>
            </a:extLst>
          </p:cNvPr>
          <p:cNvSpPr/>
          <p:nvPr/>
        </p:nvSpPr>
        <p:spPr>
          <a:xfrm>
            <a:off x="0" y="4672924"/>
            <a:ext cx="9144000" cy="1240082"/>
          </a:xfrm>
          <a:prstGeom prst="rect">
            <a:avLst/>
          </a:prstGeom>
          <a:solidFill>
            <a:srgbClr val="10455E">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solidFill>
                <a:srgbClr val="10455E"/>
              </a:solidFill>
            </a:endParaRPr>
          </a:p>
        </p:txBody>
      </p:sp>
      <p:sp>
        <p:nvSpPr>
          <p:cNvPr id="15" name="TextBox 14">
            <a:extLst>
              <a:ext uri="{FF2B5EF4-FFF2-40B4-BE49-F238E27FC236}">
                <a16:creationId xmlns:a16="http://schemas.microsoft.com/office/drawing/2014/main" id="{5E4D05AC-3642-1D0F-2615-FB612301FDCD}"/>
              </a:ext>
            </a:extLst>
          </p:cNvPr>
          <p:cNvSpPr txBox="1"/>
          <p:nvPr/>
        </p:nvSpPr>
        <p:spPr>
          <a:xfrm>
            <a:off x="5560137" y="2476550"/>
            <a:ext cx="3583864" cy="2123658"/>
          </a:xfrm>
          <a:prstGeom prst="rect">
            <a:avLst/>
          </a:prstGeom>
          <a:noFill/>
        </p:spPr>
        <p:txBody>
          <a:bodyPr wrap="square" rtlCol="0">
            <a:spAutoFit/>
          </a:bodyPr>
          <a:lstStyle/>
          <a:p>
            <a:pPr algn="ctr"/>
            <a:r>
              <a:rPr lang="en-US" sz="3300" b="1" dirty="0">
                <a:solidFill>
                  <a:srgbClr val="002653"/>
                </a:solidFill>
              </a:rPr>
              <a:t>Thank you!</a:t>
            </a:r>
          </a:p>
          <a:p>
            <a:pPr algn="ctr"/>
            <a:endParaRPr lang="en-US" sz="3300" b="1" dirty="0">
              <a:solidFill>
                <a:srgbClr val="002653"/>
              </a:solidFill>
            </a:endParaRPr>
          </a:p>
          <a:p>
            <a:pPr algn="ctr"/>
            <a:r>
              <a:rPr lang="en-US" sz="3300" b="1" dirty="0">
                <a:solidFill>
                  <a:srgbClr val="002653"/>
                </a:solidFill>
              </a:rPr>
              <a:t>Questions?</a:t>
            </a:r>
          </a:p>
          <a:p>
            <a:pPr algn="ctr"/>
            <a:r>
              <a:rPr lang="en-US" sz="3300" b="1" dirty="0">
                <a:solidFill>
                  <a:srgbClr val="002653"/>
                </a:solidFill>
              </a:rPr>
              <a:t> </a:t>
            </a:r>
          </a:p>
        </p:txBody>
      </p:sp>
      <p:pic>
        <p:nvPicPr>
          <p:cNvPr id="11" name="Picture 10" descr="A blue and white logo&#10;&#10;Description automatically generated">
            <a:extLst>
              <a:ext uri="{FF2B5EF4-FFF2-40B4-BE49-F238E27FC236}">
                <a16:creationId xmlns:a16="http://schemas.microsoft.com/office/drawing/2014/main" id="{383E853F-4CC0-854F-6B88-9268254BAD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6106865"/>
            <a:ext cx="1828801" cy="585737"/>
          </a:xfrm>
          <a:prstGeom prst="rect">
            <a:avLst/>
          </a:prstGeom>
        </p:spPr>
      </p:pic>
      <p:pic>
        <p:nvPicPr>
          <p:cNvPr id="3" name="Picture 2">
            <a:extLst>
              <a:ext uri="{FF2B5EF4-FFF2-40B4-BE49-F238E27FC236}">
                <a16:creationId xmlns:a16="http://schemas.microsoft.com/office/drawing/2014/main" id="{09005C4B-8D9B-12EB-9475-90D9AC841AC0}"/>
              </a:ext>
            </a:extLst>
          </p:cNvPr>
          <p:cNvPicPr>
            <a:picLocks noChangeAspect="1"/>
          </p:cNvPicPr>
          <p:nvPr/>
        </p:nvPicPr>
        <p:blipFill>
          <a:blip r:embed="rId3"/>
          <a:srcRect b="2288"/>
          <a:stretch>
            <a:fillRect/>
          </a:stretch>
        </p:blipFill>
        <p:spPr>
          <a:xfrm>
            <a:off x="1" y="1481611"/>
            <a:ext cx="5560136" cy="3894777"/>
          </a:xfrm>
          <a:prstGeom prst="rect">
            <a:avLst/>
          </a:prstGeom>
        </p:spPr>
      </p:pic>
      <p:pic>
        <p:nvPicPr>
          <p:cNvPr id="2" name="Picture 1">
            <a:extLst>
              <a:ext uri="{FF2B5EF4-FFF2-40B4-BE49-F238E27FC236}">
                <a16:creationId xmlns:a16="http://schemas.microsoft.com/office/drawing/2014/main" id="{7A2DEBB2-796D-EFED-1765-2EA040D91A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863" y="5913006"/>
            <a:ext cx="991295" cy="900820"/>
          </a:xfrm>
          <a:prstGeom prst="rect">
            <a:avLst/>
          </a:prstGeom>
        </p:spPr>
      </p:pic>
    </p:spTree>
    <p:extLst>
      <p:ext uri="{BB962C8B-B14F-4D97-AF65-F5344CB8AC3E}">
        <p14:creationId xmlns:p14="http://schemas.microsoft.com/office/powerpoint/2010/main" val="410759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3596C1-96A2-ABE4-F5AC-08CF86EE313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B31EFF0-62C5-9DAF-E7A8-C7F598A9386C}"/>
              </a:ext>
            </a:extLst>
          </p:cNvPr>
          <p:cNvSpPr txBox="1">
            <a:spLocks/>
          </p:cNvSpPr>
          <p:nvPr/>
        </p:nvSpPr>
        <p:spPr>
          <a:xfrm>
            <a:off x="245657" y="2590800"/>
            <a:ext cx="2537636" cy="3071906"/>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6600" kern="1200">
                <a:solidFill>
                  <a:schemeClr val="tx1"/>
                </a:solidFill>
                <a:latin typeface="+mj-lt"/>
                <a:ea typeface="+mj-ea"/>
                <a:cs typeface="+mj-cs"/>
              </a:defRPr>
            </a:lvl1pPr>
          </a:lstStyle>
          <a:p>
            <a:pPr defTabSz="914400">
              <a:spcAft>
                <a:spcPts val="600"/>
              </a:spcAft>
            </a:pPr>
            <a:r>
              <a:rPr lang="en-US" sz="2800" kern="1200" dirty="0">
                <a:solidFill>
                  <a:srgbClr val="FFFFFF"/>
                </a:solidFill>
                <a:latin typeface="+mj-lt"/>
                <a:ea typeface="+mj-ea"/>
                <a:cs typeface="+mj-cs"/>
              </a:rPr>
              <a:t>WHO ARE WE?</a:t>
            </a:r>
          </a:p>
        </p:txBody>
      </p:sp>
      <p:sp>
        <p:nvSpPr>
          <p:cNvPr id="6" name="TextBox 5">
            <a:extLst>
              <a:ext uri="{FF2B5EF4-FFF2-40B4-BE49-F238E27FC236}">
                <a16:creationId xmlns:a16="http://schemas.microsoft.com/office/drawing/2014/main" id="{6033AFE4-F1A2-6D92-35C8-AFB4C0CAA830}"/>
              </a:ext>
            </a:extLst>
          </p:cNvPr>
          <p:cNvSpPr txBox="1"/>
          <p:nvPr/>
        </p:nvSpPr>
        <p:spPr>
          <a:xfrm>
            <a:off x="3190877" y="1969951"/>
            <a:ext cx="5791200" cy="3354765"/>
          </a:xfrm>
          <a:prstGeom prst="rect">
            <a:avLst/>
          </a:prstGeom>
          <a:noFill/>
        </p:spPr>
        <p:txBody>
          <a:bodyPr wrap="square">
            <a:spAutoFit/>
          </a:bodyPr>
          <a:lstStyle/>
          <a:p>
            <a:pPr marL="257175" indent="-257175">
              <a:buFont typeface="Wingdings" panose="05000000000000000000" pitchFamily="2" charset="2"/>
              <a:buChar char="Ø"/>
              <a:defRPr/>
            </a:pPr>
            <a:r>
              <a:rPr lang="en-US" sz="2000" dirty="0">
                <a:latin typeface="+mj-lt"/>
                <a:ea typeface="Ebrima" panose="02000000000000000000" pitchFamily="2" charset="0"/>
                <a:cs typeface="Arial" panose="020B0604020202020204" pitchFamily="34" charset="0"/>
              </a:rPr>
              <a:t>Founded in Florida in 1986</a:t>
            </a:r>
          </a:p>
          <a:p>
            <a:pPr marL="257175" indent="-257175">
              <a:buFont typeface="Wingdings" panose="05000000000000000000" pitchFamily="2" charset="2"/>
              <a:buChar char="Ø"/>
              <a:defRPr/>
            </a:pPr>
            <a:r>
              <a:rPr lang="en-US" sz="2000" dirty="0">
                <a:latin typeface="+mj-lt"/>
                <a:ea typeface="Ebrima" panose="02000000000000000000" pitchFamily="2" charset="0"/>
                <a:cs typeface="Arial" panose="020B0604020202020204" pitchFamily="34" charset="0"/>
              </a:rPr>
              <a:t>Multi-discipline full-service firm whose services include </a:t>
            </a:r>
            <a:r>
              <a:rPr lang="en-US" sz="2000" b="1" dirty="0">
                <a:solidFill>
                  <a:srgbClr val="002653"/>
                </a:solidFill>
                <a:latin typeface="+mj-lt"/>
                <a:ea typeface="Ebrima" panose="02000000000000000000" pitchFamily="2" charset="0"/>
                <a:cs typeface="Arial" panose="020B0604020202020204" pitchFamily="34" charset="0"/>
              </a:rPr>
              <a:t>Planning</a:t>
            </a:r>
            <a:r>
              <a:rPr lang="en-US" sz="2000" dirty="0">
                <a:solidFill>
                  <a:srgbClr val="002653"/>
                </a:solidFill>
                <a:latin typeface="+mj-lt"/>
                <a:ea typeface="Ebrima" panose="02000000000000000000" pitchFamily="2" charset="0"/>
                <a:cs typeface="Arial" panose="020B0604020202020204" pitchFamily="34" charset="0"/>
              </a:rPr>
              <a:t>,</a:t>
            </a:r>
            <a:r>
              <a:rPr lang="en-US" sz="2000" b="1" dirty="0">
                <a:solidFill>
                  <a:srgbClr val="002653"/>
                </a:solidFill>
                <a:latin typeface="+mj-lt"/>
                <a:ea typeface="Ebrima" panose="02000000000000000000" pitchFamily="2" charset="0"/>
                <a:cs typeface="Arial" panose="020B0604020202020204" pitchFamily="34" charset="0"/>
              </a:rPr>
              <a:t> Civil Engineering, Utility Engineering, Water Resources, Transportation, </a:t>
            </a:r>
            <a:r>
              <a:rPr lang="en-US" sz="2000" dirty="0">
                <a:latin typeface="+mj-lt"/>
                <a:ea typeface="Ebrima" panose="02000000000000000000" pitchFamily="2" charset="0"/>
                <a:cs typeface="Arial" panose="020B0604020202020204" pitchFamily="34" charset="0"/>
              </a:rPr>
              <a:t>Environmental Specialist, Landscape Architecture, Electrical Engineering &amp; Construction Engineering Services - </a:t>
            </a:r>
            <a:r>
              <a:rPr lang="en-US" sz="2000" b="1" dirty="0">
                <a:solidFill>
                  <a:srgbClr val="002653"/>
                </a:solidFill>
                <a:latin typeface="+mj-lt"/>
                <a:ea typeface="Ebrima" panose="02000000000000000000" pitchFamily="2" charset="0"/>
                <a:cs typeface="Arial" panose="020B0604020202020204" pitchFamily="34" charset="0"/>
              </a:rPr>
              <a:t>Over 150 full time employees</a:t>
            </a:r>
          </a:p>
          <a:p>
            <a:pPr marL="257175" indent="-257175">
              <a:buClr>
                <a:schemeClr val="tx1"/>
              </a:buClr>
              <a:buFont typeface="Wingdings" panose="05000000000000000000" pitchFamily="2" charset="2"/>
              <a:buChar char="Ø"/>
              <a:defRPr/>
            </a:pPr>
            <a:r>
              <a:rPr lang="en-US" sz="2000" b="1" dirty="0">
                <a:solidFill>
                  <a:srgbClr val="002653"/>
                </a:solidFill>
                <a:latin typeface="+mj-lt"/>
                <a:ea typeface="Ebrima" panose="02000000000000000000" pitchFamily="2" charset="0"/>
                <a:cs typeface="Arial" panose="020B0604020202020204" pitchFamily="34" charset="0"/>
              </a:rPr>
              <a:t>Established Reputation in Palm Beach County</a:t>
            </a:r>
          </a:p>
          <a:p>
            <a:pPr marL="257175" indent="-257175">
              <a:buFont typeface="Wingdings" panose="05000000000000000000" pitchFamily="2" charset="2"/>
              <a:buChar char="§"/>
              <a:defRPr/>
            </a:pPr>
            <a:endParaRPr lang="en-US" b="1" dirty="0">
              <a:solidFill>
                <a:srgbClr val="00147B"/>
              </a:solidFill>
              <a:latin typeface="+mj-lt"/>
              <a:ea typeface="Ebrima" panose="02000000000000000000" pitchFamily="2" charset="0"/>
              <a:cs typeface="Arial" panose="020B0604020202020204" pitchFamily="34" charset="0"/>
            </a:endParaRPr>
          </a:p>
          <a:p>
            <a:pPr marL="257175" indent="-257175">
              <a:buFont typeface="Wingdings" panose="05000000000000000000" pitchFamily="2" charset="2"/>
              <a:buChar char="§"/>
              <a:defRPr/>
            </a:pPr>
            <a:endParaRPr lang="en-US" b="1" dirty="0">
              <a:solidFill>
                <a:srgbClr val="00147B"/>
              </a:solidFill>
              <a:latin typeface="+mj-lt"/>
              <a:ea typeface="Ebrima" panose="02000000000000000000" pitchFamily="2" charset="0"/>
              <a:cs typeface="Arial" panose="020B0604020202020204" pitchFamily="34" charset="0"/>
            </a:endParaRPr>
          </a:p>
          <a:p>
            <a:pPr marL="214313" indent="-214313">
              <a:buFont typeface="Wingdings" panose="05000000000000000000" pitchFamily="2" charset="2"/>
              <a:buChar char="§"/>
              <a:defRPr/>
            </a:pPr>
            <a:endParaRPr lang="en-US" b="1" dirty="0">
              <a:solidFill>
                <a:schemeClr val="accent1">
                  <a:lumMod val="75000"/>
                </a:schemeClr>
              </a:solidFill>
              <a:latin typeface="Abadi" panose="020B0604020104020204" pitchFamily="34" charset="0"/>
              <a:ea typeface="Ebrima" panose="02000000000000000000" pitchFamily="2" charset="0"/>
              <a:cs typeface="Arial" panose="020B0604020202020204" pitchFamily="34" charset="0"/>
            </a:endParaRPr>
          </a:p>
        </p:txBody>
      </p:sp>
      <p:pic>
        <p:nvPicPr>
          <p:cNvPr id="7" name="Picture 6" descr="A blue and white logo&#10;&#10;Description automatically generated">
            <a:extLst>
              <a:ext uri="{FF2B5EF4-FFF2-40B4-BE49-F238E27FC236}">
                <a16:creationId xmlns:a16="http://schemas.microsoft.com/office/drawing/2014/main" id="{1C91B4DC-7385-93F2-8FF4-971F5B2560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5116" y="115802"/>
            <a:ext cx="3242721" cy="1038593"/>
          </a:xfrm>
          <a:prstGeom prst="rect">
            <a:avLst/>
          </a:prstGeom>
        </p:spPr>
      </p:pic>
      <p:sp>
        <p:nvSpPr>
          <p:cNvPr id="11" name="TextBox 10">
            <a:extLst>
              <a:ext uri="{FF2B5EF4-FFF2-40B4-BE49-F238E27FC236}">
                <a16:creationId xmlns:a16="http://schemas.microsoft.com/office/drawing/2014/main" id="{9F14B705-E84D-26E4-A837-B50822CB2E04}"/>
              </a:ext>
            </a:extLst>
          </p:cNvPr>
          <p:cNvSpPr txBox="1"/>
          <p:nvPr/>
        </p:nvSpPr>
        <p:spPr>
          <a:xfrm>
            <a:off x="3190877" y="1231287"/>
            <a:ext cx="5791200" cy="738664"/>
          </a:xfrm>
          <a:prstGeom prst="rect">
            <a:avLst/>
          </a:prstGeom>
          <a:solidFill>
            <a:srgbClr val="10455E"/>
          </a:solidFill>
        </p:spPr>
        <p:txBody>
          <a:bodyPr wrap="square" rtlCol="0">
            <a:spAutoFit/>
          </a:bodyPr>
          <a:lstStyle/>
          <a:p>
            <a:pPr algn="ctr"/>
            <a:r>
              <a:rPr lang="en-US" sz="2100" i="1" dirty="0">
                <a:solidFill>
                  <a:schemeClr val="bg1"/>
                </a:solidFill>
                <a:latin typeface="Aptos Display" panose="020B0004020202020204" pitchFamily="34" charset="0"/>
              </a:rPr>
              <a:t>We believe in Teamwork and </a:t>
            </a:r>
          </a:p>
          <a:p>
            <a:pPr algn="ctr"/>
            <a:r>
              <a:rPr lang="en-US" sz="2100" i="1" dirty="0">
                <a:solidFill>
                  <a:schemeClr val="bg1"/>
                </a:solidFill>
                <a:latin typeface="Aptos Display" panose="020B0004020202020204" pitchFamily="34" charset="0"/>
              </a:rPr>
              <a:t>close coordination with the City Staff</a:t>
            </a:r>
          </a:p>
        </p:txBody>
      </p:sp>
      <p:pic>
        <p:nvPicPr>
          <p:cNvPr id="13" name="Picture 12" descr="A map of florida with cities&#10;&#10;Description automatically generated">
            <a:extLst>
              <a:ext uri="{FF2B5EF4-FFF2-40B4-BE49-F238E27FC236}">
                <a16:creationId xmlns:a16="http://schemas.microsoft.com/office/drawing/2014/main" id="{67BB8C88-43EE-0B2C-B3C3-10FF4CD343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1157" y="4419171"/>
            <a:ext cx="3210635" cy="2438400"/>
          </a:xfrm>
          <a:prstGeom prst="rect">
            <a:avLst/>
          </a:prstGeom>
        </p:spPr>
      </p:pic>
      <p:sp>
        <p:nvSpPr>
          <p:cNvPr id="15" name="Oval 14">
            <a:extLst>
              <a:ext uri="{FF2B5EF4-FFF2-40B4-BE49-F238E27FC236}">
                <a16:creationId xmlns:a16="http://schemas.microsoft.com/office/drawing/2014/main" id="{A765F521-1AE5-6AB9-B981-F7C5BF821A5A}"/>
              </a:ext>
            </a:extLst>
          </p:cNvPr>
          <p:cNvSpPr/>
          <p:nvPr/>
        </p:nvSpPr>
        <p:spPr>
          <a:xfrm>
            <a:off x="6744242" y="5909542"/>
            <a:ext cx="974948" cy="25698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4" name="Picture 3" descr="A blue and white logo&#10;&#10;Description automatically generated">
            <a:extLst>
              <a:ext uri="{FF2B5EF4-FFF2-40B4-BE49-F238E27FC236}">
                <a16:creationId xmlns:a16="http://schemas.microsoft.com/office/drawing/2014/main" id="{561319D1-031C-FB0E-334E-2C9FC96B07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5593" y="6288082"/>
            <a:ext cx="1573636" cy="504011"/>
          </a:xfrm>
          <a:prstGeom prst="rect">
            <a:avLst/>
          </a:prstGeom>
        </p:spPr>
      </p:pic>
      <p:pic>
        <p:nvPicPr>
          <p:cNvPr id="3" name="Picture 2">
            <a:extLst>
              <a:ext uri="{FF2B5EF4-FFF2-40B4-BE49-F238E27FC236}">
                <a16:creationId xmlns:a16="http://schemas.microsoft.com/office/drawing/2014/main" id="{2944FFDF-6F7E-C064-0B64-11EF2B1364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581" y="5825842"/>
            <a:ext cx="991295" cy="900820"/>
          </a:xfrm>
          <a:prstGeom prst="rect">
            <a:avLst/>
          </a:prstGeom>
        </p:spPr>
      </p:pic>
    </p:spTree>
    <p:extLst>
      <p:ext uri="{BB962C8B-B14F-4D97-AF65-F5344CB8AC3E}">
        <p14:creationId xmlns:p14="http://schemas.microsoft.com/office/powerpoint/2010/main" val="163802260"/>
      </p:ext>
    </p:extLst>
  </p:cSld>
  <p:clrMapOvr>
    <a:masterClrMapping/>
  </p:clrMapOvr>
  <mc:AlternateContent xmlns:mc="http://schemas.openxmlformats.org/markup-compatibility/2006" xmlns:p14="http://schemas.microsoft.com/office/powerpoint/2010/main">
    <mc:Choice Requires="p14">
      <p:transition spd="slow" p14:dur="2000" advTm="18993"/>
    </mc:Choice>
    <mc:Fallback xmlns="">
      <p:transition spd="slow" advTm="1899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in a black jacket&#10;&#10;Description automatically generated">
            <a:extLst>
              <a:ext uri="{FF2B5EF4-FFF2-40B4-BE49-F238E27FC236}">
                <a16:creationId xmlns:a16="http://schemas.microsoft.com/office/drawing/2014/main" id="{7D8207E4-AFF4-9188-4CE6-1200634B61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006" b="20501"/>
          <a:stretch/>
        </p:blipFill>
        <p:spPr>
          <a:xfrm>
            <a:off x="84113" y="2591588"/>
            <a:ext cx="1211877" cy="1308392"/>
          </a:xfrm>
          <a:prstGeom prst="rect">
            <a:avLst/>
          </a:prstGeom>
        </p:spPr>
      </p:pic>
      <p:pic>
        <p:nvPicPr>
          <p:cNvPr id="14" name="Picture 13">
            <a:extLst>
              <a:ext uri="{FF2B5EF4-FFF2-40B4-BE49-F238E27FC236}">
                <a16:creationId xmlns:a16="http://schemas.microsoft.com/office/drawing/2014/main" id="{E2F75F40-DEED-D4C2-6036-8386726DA514}"/>
              </a:ext>
            </a:extLst>
          </p:cNvPr>
          <p:cNvPicPr>
            <a:picLocks noChangeAspect="1"/>
          </p:cNvPicPr>
          <p:nvPr/>
        </p:nvPicPr>
        <p:blipFill>
          <a:blip r:embed="rId4"/>
          <a:stretch>
            <a:fillRect/>
          </a:stretch>
        </p:blipFill>
        <p:spPr>
          <a:xfrm>
            <a:off x="1671295" y="2587504"/>
            <a:ext cx="1142680" cy="1317089"/>
          </a:xfrm>
          <a:prstGeom prst="rect">
            <a:avLst/>
          </a:prstGeom>
        </p:spPr>
      </p:pic>
      <p:pic>
        <p:nvPicPr>
          <p:cNvPr id="15" name="Picture 14">
            <a:extLst>
              <a:ext uri="{FF2B5EF4-FFF2-40B4-BE49-F238E27FC236}">
                <a16:creationId xmlns:a16="http://schemas.microsoft.com/office/drawing/2014/main" id="{62DB9B16-B3E2-728B-AE00-B0C8A18C2C9B}"/>
              </a:ext>
            </a:extLst>
          </p:cNvPr>
          <p:cNvPicPr>
            <a:picLocks noChangeAspect="1"/>
          </p:cNvPicPr>
          <p:nvPr/>
        </p:nvPicPr>
        <p:blipFill>
          <a:blip r:embed="rId5"/>
          <a:stretch>
            <a:fillRect/>
          </a:stretch>
        </p:blipFill>
        <p:spPr>
          <a:xfrm>
            <a:off x="5874988" y="2591119"/>
            <a:ext cx="1188395" cy="1327850"/>
          </a:xfrm>
          <a:prstGeom prst="rect">
            <a:avLst/>
          </a:prstGeom>
        </p:spPr>
      </p:pic>
      <p:sp>
        <p:nvSpPr>
          <p:cNvPr id="17" name="TextBox 16">
            <a:extLst>
              <a:ext uri="{FF2B5EF4-FFF2-40B4-BE49-F238E27FC236}">
                <a16:creationId xmlns:a16="http://schemas.microsoft.com/office/drawing/2014/main" id="{AC09FBB0-5479-3D69-DD76-38C9F867A7C8}"/>
              </a:ext>
            </a:extLst>
          </p:cNvPr>
          <p:cNvSpPr txBox="1"/>
          <p:nvPr/>
        </p:nvSpPr>
        <p:spPr bwMode="auto">
          <a:xfrm>
            <a:off x="-15197" y="4009878"/>
            <a:ext cx="1848395" cy="1200329"/>
          </a:xfrm>
          <a:prstGeom prst="rect">
            <a:avLst/>
          </a:prstGeom>
          <a:noFill/>
        </p:spPr>
        <p:txBody>
          <a:bodyPr wrap="square">
            <a:spAutoFit/>
          </a:bodyPr>
          <a:lstStyle/>
          <a:p>
            <a:pPr>
              <a:defRPr/>
            </a:pPr>
            <a:r>
              <a:rPr lang="en-US" sz="1200" b="1" dirty="0">
                <a:ea typeface="Ebrima" panose="02000000000000000000" pitchFamily="2" charset="0"/>
                <a:cs typeface="Ebrima" panose="02000000000000000000" pitchFamily="2" charset="0"/>
              </a:rPr>
              <a:t>Nilsa Zacarias, AICP </a:t>
            </a:r>
          </a:p>
          <a:p>
            <a:pPr>
              <a:defRPr/>
            </a:pPr>
            <a:r>
              <a:rPr lang="en-US" sz="1200" dirty="0">
                <a:ea typeface="Ebrima" panose="02000000000000000000" pitchFamily="2" charset="0"/>
                <a:cs typeface="Ebrima" panose="02000000000000000000" pitchFamily="2" charset="0"/>
              </a:rPr>
              <a:t>Director of Planning</a:t>
            </a:r>
          </a:p>
          <a:p>
            <a:pPr>
              <a:defRPr/>
            </a:pPr>
            <a:r>
              <a:rPr lang="en-US" sz="1200" dirty="0">
                <a:ea typeface="Ebrima" panose="02000000000000000000" pitchFamily="2" charset="0"/>
                <a:cs typeface="Ebrima" panose="02000000000000000000" pitchFamily="2" charset="0"/>
              </a:rPr>
              <a:t>CMA, Over 25 years</a:t>
            </a:r>
          </a:p>
          <a:p>
            <a:pPr>
              <a:defRPr/>
            </a:pPr>
            <a:r>
              <a:rPr lang="en-US" sz="1200" dirty="0">
                <a:ea typeface="Ebrima" panose="02000000000000000000" pitchFamily="2" charset="0"/>
                <a:cs typeface="Ebrima" panose="02000000000000000000" pitchFamily="2" charset="0"/>
              </a:rPr>
              <a:t>of Planning and</a:t>
            </a:r>
          </a:p>
          <a:p>
            <a:pPr>
              <a:defRPr/>
            </a:pPr>
            <a:r>
              <a:rPr lang="en-US" sz="1200" dirty="0">
                <a:ea typeface="Ebrima" panose="02000000000000000000" pitchFamily="2" charset="0"/>
                <a:cs typeface="Ebrima" panose="02000000000000000000" pitchFamily="2" charset="0"/>
              </a:rPr>
              <a:t>Comprehensive Plans and Public Engagement </a:t>
            </a:r>
          </a:p>
        </p:txBody>
      </p:sp>
      <p:sp>
        <p:nvSpPr>
          <p:cNvPr id="18" name="TextBox 17">
            <a:extLst>
              <a:ext uri="{FF2B5EF4-FFF2-40B4-BE49-F238E27FC236}">
                <a16:creationId xmlns:a16="http://schemas.microsoft.com/office/drawing/2014/main" id="{E07F822B-6374-4ABF-6035-0EBCDCEA32F9}"/>
              </a:ext>
            </a:extLst>
          </p:cNvPr>
          <p:cNvSpPr txBox="1"/>
          <p:nvPr/>
        </p:nvSpPr>
        <p:spPr bwMode="auto">
          <a:xfrm>
            <a:off x="1617559" y="3979493"/>
            <a:ext cx="1536200" cy="2308324"/>
          </a:xfrm>
          <a:prstGeom prst="rect">
            <a:avLst/>
          </a:prstGeom>
          <a:noFill/>
        </p:spPr>
        <p:txBody>
          <a:bodyPr wrap="square">
            <a:spAutoFit/>
          </a:bodyPr>
          <a:lstStyle/>
          <a:p>
            <a:pPr>
              <a:defRPr/>
            </a:pPr>
            <a:r>
              <a:rPr lang="en-US" sz="1200" b="1" dirty="0" err="1">
                <a:ea typeface="Ebrima" panose="02000000000000000000" pitchFamily="2" charset="0"/>
                <a:cs typeface="Ebrima" panose="02000000000000000000" pitchFamily="2" charset="0"/>
              </a:rPr>
              <a:t>Osniel</a:t>
            </a:r>
            <a:r>
              <a:rPr lang="en-US" sz="1200" b="1" dirty="0">
                <a:ea typeface="Ebrima" panose="02000000000000000000" pitchFamily="2" charset="0"/>
                <a:cs typeface="Ebrima" panose="02000000000000000000" pitchFamily="2" charset="0"/>
              </a:rPr>
              <a:t> Leon, AICP </a:t>
            </a:r>
          </a:p>
          <a:p>
            <a:pPr>
              <a:defRPr/>
            </a:pPr>
            <a:r>
              <a:rPr lang="en-US" sz="1200" dirty="0">
                <a:ea typeface="Ebrima" panose="02000000000000000000" pitchFamily="2" charset="0"/>
                <a:cs typeface="Ebrima" panose="02000000000000000000" pitchFamily="2" charset="0"/>
              </a:rPr>
              <a:t>Principal Planner, Proficient experience in Comprehensive Plan, Land Development, Urban Design, Site Planning and Aﬀordable Housing Studies and Public Engagement </a:t>
            </a:r>
          </a:p>
        </p:txBody>
      </p:sp>
      <p:sp>
        <p:nvSpPr>
          <p:cNvPr id="19" name="TextBox 18">
            <a:extLst>
              <a:ext uri="{FF2B5EF4-FFF2-40B4-BE49-F238E27FC236}">
                <a16:creationId xmlns:a16="http://schemas.microsoft.com/office/drawing/2014/main" id="{875C0E23-415A-9408-D0C5-1E954C94BBED}"/>
              </a:ext>
            </a:extLst>
          </p:cNvPr>
          <p:cNvSpPr txBox="1"/>
          <p:nvPr/>
        </p:nvSpPr>
        <p:spPr>
          <a:xfrm>
            <a:off x="5808244" y="3961484"/>
            <a:ext cx="1536200" cy="1569660"/>
          </a:xfrm>
          <a:prstGeom prst="rect">
            <a:avLst/>
          </a:prstGeom>
          <a:noFill/>
        </p:spPr>
        <p:txBody>
          <a:bodyPr wrap="square" rtlCol="0">
            <a:spAutoFit/>
          </a:bodyPr>
          <a:lstStyle/>
          <a:p>
            <a:pPr algn="l"/>
            <a:r>
              <a:rPr lang="en-US" sz="1200" b="1" dirty="0"/>
              <a:t>Suzanne Dombrowski, P.E., ENV SP, </a:t>
            </a:r>
          </a:p>
          <a:p>
            <a:pPr algn="l"/>
            <a:r>
              <a:rPr lang="en-US" sz="1200" dirty="0"/>
              <a:t>Civil Engineer</a:t>
            </a:r>
          </a:p>
          <a:p>
            <a:pPr algn="l"/>
            <a:r>
              <a:rPr lang="en-US" sz="1200" dirty="0"/>
              <a:t>Expertise in  municipal utility, drainage, and roadway projects</a:t>
            </a:r>
          </a:p>
        </p:txBody>
      </p:sp>
      <p:sp>
        <p:nvSpPr>
          <p:cNvPr id="20" name="TextBox 19">
            <a:extLst>
              <a:ext uri="{FF2B5EF4-FFF2-40B4-BE49-F238E27FC236}">
                <a16:creationId xmlns:a16="http://schemas.microsoft.com/office/drawing/2014/main" id="{70BF18D6-868E-3633-F43F-AB9D4274DDEE}"/>
              </a:ext>
            </a:extLst>
          </p:cNvPr>
          <p:cNvSpPr txBox="1"/>
          <p:nvPr/>
        </p:nvSpPr>
        <p:spPr>
          <a:xfrm>
            <a:off x="4541050" y="3961484"/>
            <a:ext cx="1333938" cy="2123658"/>
          </a:xfrm>
          <a:prstGeom prst="rect">
            <a:avLst/>
          </a:prstGeom>
          <a:noFill/>
        </p:spPr>
        <p:txBody>
          <a:bodyPr wrap="square" rtlCol="0">
            <a:spAutoFit/>
          </a:bodyPr>
          <a:lstStyle/>
          <a:p>
            <a:pPr algn="l"/>
            <a:r>
              <a:rPr lang="en-US" sz="1200" b="1" dirty="0"/>
              <a:t>Matthew Veneziano</a:t>
            </a:r>
            <a:r>
              <a:rPr lang="en-US" sz="1200" dirty="0"/>
              <a:t>,</a:t>
            </a:r>
          </a:p>
          <a:p>
            <a:r>
              <a:rPr lang="en-US" sz="1200" dirty="0"/>
              <a:t>GIS Planner, Superior analytical skills ArcGIS Pro, AutoCAD,</a:t>
            </a:r>
            <a:r>
              <a:rPr lang="en-US" sz="1200" dirty="0">
                <a:ea typeface="Ebrima" panose="02000000000000000000" pitchFamily="2" charset="0"/>
                <a:cs typeface="Ebrima" panose="02000000000000000000" pitchFamily="2" charset="0"/>
              </a:rPr>
              <a:t> Public Participation. Boynton Beach resident</a:t>
            </a:r>
          </a:p>
          <a:p>
            <a:pPr algn="l"/>
            <a:r>
              <a:rPr lang="en-US" sz="1200" b="1" dirty="0">
                <a:solidFill>
                  <a:srgbClr val="25408F"/>
                </a:solidFill>
              </a:rPr>
              <a:t> </a:t>
            </a:r>
          </a:p>
        </p:txBody>
      </p:sp>
      <p:sp>
        <p:nvSpPr>
          <p:cNvPr id="21" name="TextBox 20">
            <a:extLst>
              <a:ext uri="{FF2B5EF4-FFF2-40B4-BE49-F238E27FC236}">
                <a16:creationId xmlns:a16="http://schemas.microsoft.com/office/drawing/2014/main" id="{2F3DD780-37AE-F564-0219-827B9E584922}"/>
              </a:ext>
            </a:extLst>
          </p:cNvPr>
          <p:cNvSpPr txBox="1"/>
          <p:nvPr/>
        </p:nvSpPr>
        <p:spPr>
          <a:xfrm>
            <a:off x="540658" y="754103"/>
            <a:ext cx="7917856" cy="707886"/>
          </a:xfrm>
          <a:prstGeom prst="rect">
            <a:avLst/>
          </a:prstGeom>
          <a:noFill/>
        </p:spPr>
        <p:txBody>
          <a:bodyPr wrap="square" rtlCol="0">
            <a:spAutoFit/>
          </a:bodyPr>
          <a:lstStyle/>
          <a:p>
            <a:pPr algn="ctr"/>
            <a:r>
              <a:rPr lang="en-US" sz="2000" dirty="0">
                <a:solidFill>
                  <a:srgbClr val="002753"/>
                </a:solidFill>
              </a:rPr>
              <a:t>Multidisciplinary, Experienced Team, Established Reputation in </a:t>
            </a:r>
          </a:p>
          <a:p>
            <a:pPr algn="ctr"/>
            <a:r>
              <a:rPr lang="en-US" sz="2000" dirty="0">
                <a:solidFill>
                  <a:srgbClr val="002753"/>
                </a:solidFill>
              </a:rPr>
              <a:t>Palm Beach County</a:t>
            </a:r>
          </a:p>
        </p:txBody>
      </p:sp>
      <p:pic>
        <p:nvPicPr>
          <p:cNvPr id="1026" name="Picture 2">
            <a:extLst>
              <a:ext uri="{FF2B5EF4-FFF2-40B4-BE49-F238E27FC236}">
                <a16:creationId xmlns:a16="http://schemas.microsoft.com/office/drawing/2014/main" id="{7590EA93-7DBF-B426-C3C3-52393CCACE7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314"/>
          <a:stretch/>
        </p:blipFill>
        <p:spPr bwMode="auto">
          <a:xfrm>
            <a:off x="4548963" y="2568822"/>
            <a:ext cx="1069314" cy="13724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erson in a suit and tie&#10;&#10;AI-generated content may be incorrect.">
            <a:extLst>
              <a:ext uri="{FF2B5EF4-FFF2-40B4-BE49-F238E27FC236}">
                <a16:creationId xmlns:a16="http://schemas.microsoft.com/office/drawing/2014/main" id="{7769076C-6071-70C9-BDFF-032B15D48A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05121" y="2557057"/>
            <a:ext cx="1089529" cy="1361912"/>
          </a:xfrm>
          <a:prstGeom prst="rect">
            <a:avLst/>
          </a:prstGeom>
        </p:spPr>
      </p:pic>
      <p:pic>
        <p:nvPicPr>
          <p:cNvPr id="1028" name="Picture 4">
            <a:extLst>
              <a:ext uri="{FF2B5EF4-FFF2-40B4-BE49-F238E27FC236}">
                <a16:creationId xmlns:a16="http://schemas.microsoft.com/office/drawing/2014/main" id="{259E5227-B721-164B-4F69-B7F002CE5B6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7414"/>
          <a:stretch/>
        </p:blipFill>
        <p:spPr bwMode="auto">
          <a:xfrm>
            <a:off x="3221709" y="2588013"/>
            <a:ext cx="1036974" cy="13439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D74DEF1-686F-4204-104D-82D616EB2BFB}"/>
              </a:ext>
            </a:extLst>
          </p:cNvPr>
          <p:cNvSpPr txBox="1"/>
          <p:nvPr/>
        </p:nvSpPr>
        <p:spPr>
          <a:xfrm>
            <a:off x="7317881" y="3941265"/>
            <a:ext cx="1723355" cy="2123658"/>
          </a:xfrm>
          <a:prstGeom prst="rect">
            <a:avLst/>
          </a:prstGeom>
          <a:noFill/>
        </p:spPr>
        <p:txBody>
          <a:bodyPr wrap="square" rtlCol="0">
            <a:spAutoFit/>
          </a:bodyPr>
          <a:lstStyle/>
          <a:p>
            <a:pPr algn="l"/>
            <a:r>
              <a:rPr lang="en-US" sz="1200" b="1" dirty="0"/>
              <a:t>Brent Whitefield, P.E., ENV SP, F.ASCE </a:t>
            </a:r>
            <a:endParaRPr lang="en-US" sz="1200" dirty="0"/>
          </a:p>
          <a:p>
            <a:r>
              <a:rPr lang="en-US" sz="1200" dirty="0"/>
              <a:t>Coastal Management and Resiliency Engineer as </a:t>
            </a:r>
          </a:p>
          <a:p>
            <a:r>
              <a:rPr lang="en-US" sz="1200" dirty="0"/>
              <a:t>varied as hydrologic and hydraulic modeling related to environmental and ﬂood protection </a:t>
            </a:r>
          </a:p>
          <a:p>
            <a:r>
              <a:rPr lang="en-US" sz="1200" dirty="0"/>
              <a:t>studies</a:t>
            </a:r>
            <a:endParaRPr lang="en-US" sz="1200" b="1" dirty="0"/>
          </a:p>
        </p:txBody>
      </p:sp>
      <p:sp>
        <p:nvSpPr>
          <p:cNvPr id="5" name="TextBox 4">
            <a:extLst>
              <a:ext uri="{FF2B5EF4-FFF2-40B4-BE49-F238E27FC236}">
                <a16:creationId xmlns:a16="http://schemas.microsoft.com/office/drawing/2014/main" id="{7F08FDFE-1898-C2AC-4A27-7E65C65C9ACE}"/>
              </a:ext>
            </a:extLst>
          </p:cNvPr>
          <p:cNvSpPr txBox="1"/>
          <p:nvPr/>
        </p:nvSpPr>
        <p:spPr bwMode="auto">
          <a:xfrm>
            <a:off x="3204583" y="3979493"/>
            <a:ext cx="1230261" cy="2123658"/>
          </a:xfrm>
          <a:prstGeom prst="rect">
            <a:avLst/>
          </a:prstGeom>
          <a:noFill/>
        </p:spPr>
        <p:txBody>
          <a:bodyPr wrap="square">
            <a:spAutoFit/>
          </a:bodyPr>
          <a:lstStyle/>
          <a:p>
            <a:pPr>
              <a:defRPr/>
            </a:pPr>
            <a:r>
              <a:rPr lang="en-US" sz="1200" b="1" dirty="0">
                <a:ea typeface="Ebrima" panose="02000000000000000000" pitchFamily="2" charset="0"/>
                <a:cs typeface="Ebrima" panose="02000000000000000000" pitchFamily="2" charset="0"/>
              </a:rPr>
              <a:t>Lance Lilly, </a:t>
            </a:r>
          </a:p>
          <a:p>
            <a:pPr>
              <a:defRPr/>
            </a:pPr>
            <a:r>
              <a:rPr lang="en-US" sz="1200" dirty="0">
                <a:ea typeface="Ebrima" panose="02000000000000000000" pitchFamily="2" charset="0"/>
                <a:cs typeface="Ebrima" panose="02000000000000000000" pitchFamily="2" charset="0"/>
              </a:rPr>
              <a:t>Senior Planner, experience </a:t>
            </a:r>
          </a:p>
          <a:p>
            <a:pPr>
              <a:defRPr/>
            </a:pPr>
            <a:r>
              <a:rPr lang="en-US" sz="1200" dirty="0">
                <a:ea typeface="Ebrima" panose="02000000000000000000" pitchFamily="2" charset="0"/>
                <a:cs typeface="Ebrima" panose="02000000000000000000" pitchFamily="2" charset="0"/>
              </a:rPr>
              <a:t>encompasses zoning codes, site plan reviews, and Comprehensive Plans and Public Engagement </a:t>
            </a:r>
          </a:p>
        </p:txBody>
      </p:sp>
      <p:sp>
        <p:nvSpPr>
          <p:cNvPr id="2" name="Title 1">
            <a:extLst>
              <a:ext uri="{FF2B5EF4-FFF2-40B4-BE49-F238E27FC236}">
                <a16:creationId xmlns:a16="http://schemas.microsoft.com/office/drawing/2014/main" id="{C1939E14-8F7F-6394-584A-89EF172D3737}"/>
              </a:ext>
            </a:extLst>
          </p:cNvPr>
          <p:cNvSpPr txBox="1">
            <a:spLocks/>
          </p:cNvSpPr>
          <p:nvPr/>
        </p:nvSpPr>
        <p:spPr>
          <a:xfrm>
            <a:off x="-5105" y="-181758"/>
            <a:ext cx="9144000" cy="952839"/>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6600" kern="1200">
                <a:solidFill>
                  <a:schemeClr val="tx1"/>
                </a:solidFill>
                <a:latin typeface="+mj-lt"/>
                <a:ea typeface="+mj-ea"/>
                <a:cs typeface="+mj-cs"/>
              </a:defRPr>
            </a:lvl1pPr>
          </a:lstStyle>
          <a:p>
            <a:pPr algn="ctr"/>
            <a:endParaRPr lang="en-US" sz="4000" dirty="0">
              <a:latin typeface="+mn-lt"/>
            </a:endParaRPr>
          </a:p>
          <a:p>
            <a:pPr algn="ctr"/>
            <a:endParaRPr lang="en-US" sz="4000" dirty="0">
              <a:latin typeface="+mn-lt"/>
            </a:endParaRPr>
          </a:p>
          <a:p>
            <a:pPr algn="ctr"/>
            <a:endParaRPr lang="en-US" sz="4000" dirty="0">
              <a:latin typeface="+mn-lt"/>
            </a:endParaRPr>
          </a:p>
          <a:p>
            <a:pPr algn="ctr"/>
            <a:endParaRPr lang="en-US" sz="4000" dirty="0">
              <a:latin typeface="+mn-lt"/>
            </a:endParaRPr>
          </a:p>
          <a:p>
            <a:pPr algn="ctr"/>
            <a:endParaRPr lang="en-US" sz="4000" dirty="0">
              <a:latin typeface="+mn-lt"/>
            </a:endParaRPr>
          </a:p>
          <a:p>
            <a:pPr algn="ctr"/>
            <a:endParaRPr lang="en-US" sz="4000" dirty="0">
              <a:latin typeface="+mn-lt"/>
            </a:endParaRPr>
          </a:p>
          <a:p>
            <a:pPr algn="ctr"/>
            <a:endParaRPr lang="en-US" sz="4000" dirty="0">
              <a:latin typeface="+mn-lt"/>
            </a:endParaRPr>
          </a:p>
          <a:p>
            <a:pPr algn="ctr"/>
            <a:endParaRPr lang="en-US" sz="4000" dirty="0">
              <a:latin typeface="+mn-lt"/>
            </a:endParaRPr>
          </a:p>
          <a:p>
            <a:pPr algn="ctr"/>
            <a:endParaRPr lang="en-US" sz="4000" dirty="0">
              <a:latin typeface="+mn-lt"/>
            </a:endParaRPr>
          </a:p>
          <a:p>
            <a:pPr algn="ctr"/>
            <a:endParaRPr lang="en-US" sz="4000" dirty="0">
              <a:latin typeface="+mn-lt"/>
            </a:endParaRPr>
          </a:p>
          <a:p>
            <a:pPr algn="ctr"/>
            <a:endParaRPr lang="en-US" sz="4000" dirty="0">
              <a:latin typeface="+mn-lt"/>
            </a:endParaRPr>
          </a:p>
          <a:p>
            <a:pPr algn="ctr"/>
            <a:endParaRPr lang="en-US" sz="4000" dirty="0">
              <a:latin typeface="+mn-lt"/>
            </a:endParaRPr>
          </a:p>
          <a:p>
            <a:pPr algn="ctr"/>
            <a:endParaRPr lang="en-US" sz="4000" dirty="0">
              <a:latin typeface="+mn-lt"/>
            </a:endParaRPr>
          </a:p>
          <a:p>
            <a:pPr algn="ctr"/>
            <a:endParaRPr lang="en-US" sz="4000" dirty="0">
              <a:latin typeface="+mn-lt"/>
            </a:endParaRPr>
          </a:p>
          <a:p>
            <a:pPr algn="ctr"/>
            <a:endParaRPr lang="en-US" sz="4000" dirty="0">
              <a:latin typeface="+mn-lt"/>
            </a:endParaRPr>
          </a:p>
          <a:p>
            <a:pPr algn="ctr"/>
            <a:r>
              <a:rPr lang="en-US" sz="4000" b="1" dirty="0">
                <a:solidFill>
                  <a:srgbClr val="10455E"/>
                </a:solidFill>
                <a:latin typeface="+mn-lt"/>
              </a:rPr>
              <a:t>CMA PROJECT TEAM</a:t>
            </a:r>
          </a:p>
        </p:txBody>
      </p:sp>
      <p:pic>
        <p:nvPicPr>
          <p:cNvPr id="11" name="Picture 10" descr="A blue and white logo&#10;&#10;Description automatically generated">
            <a:extLst>
              <a:ext uri="{FF2B5EF4-FFF2-40B4-BE49-F238E27FC236}">
                <a16:creationId xmlns:a16="http://schemas.microsoft.com/office/drawing/2014/main" id="{89E5467E-B073-DFE6-AF50-92C66A3B9C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67600" y="6187910"/>
            <a:ext cx="1573636" cy="504011"/>
          </a:xfrm>
          <a:prstGeom prst="rect">
            <a:avLst/>
          </a:prstGeom>
        </p:spPr>
      </p:pic>
      <p:sp>
        <p:nvSpPr>
          <p:cNvPr id="6" name="TextBox 5">
            <a:extLst>
              <a:ext uri="{FF2B5EF4-FFF2-40B4-BE49-F238E27FC236}">
                <a16:creationId xmlns:a16="http://schemas.microsoft.com/office/drawing/2014/main" id="{10327B64-CDE9-186E-9CFD-9A0209EBB3B4}"/>
              </a:ext>
            </a:extLst>
          </p:cNvPr>
          <p:cNvSpPr txBox="1"/>
          <p:nvPr/>
        </p:nvSpPr>
        <p:spPr>
          <a:xfrm>
            <a:off x="1671295" y="1466154"/>
            <a:ext cx="5791200" cy="738664"/>
          </a:xfrm>
          <a:prstGeom prst="rect">
            <a:avLst/>
          </a:prstGeom>
          <a:solidFill>
            <a:srgbClr val="10455E"/>
          </a:solidFill>
        </p:spPr>
        <p:txBody>
          <a:bodyPr wrap="square" rtlCol="0">
            <a:spAutoFit/>
          </a:bodyPr>
          <a:lstStyle/>
          <a:p>
            <a:pPr algn="ctr"/>
            <a:r>
              <a:rPr lang="en-US" sz="2100" i="1" dirty="0">
                <a:solidFill>
                  <a:schemeClr val="bg1"/>
                </a:solidFill>
                <a:latin typeface="Aptos Display" panose="020B0004020202020204" pitchFamily="34" charset="0"/>
              </a:rPr>
              <a:t>Proven Track Record of Successful Comprehensive Plans in Compliance with Florida Statutes</a:t>
            </a:r>
          </a:p>
        </p:txBody>
      </p:sp>
      <p:pic>
        <p:nvPicPr>
          <p:cNvPr id="8" name="Picture 7">
            <a:extLst>
              <a:ext uri="{FF2B5EF4-FFF2-40B4-BE49-F238E27FC236}">
                <a16:creationId xmlns:a16="http://schemas.microsoft.com/office/drawing/2014/main" id="{4AB9B22D-8CF5-FB33-F237-B6E60F432E9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581" y="5825842"/>
            <a:ext cx="991295" cy="900820"/>
          </a:xfrm>
          <a:prstGeom prst="rect">
            <a:avLst/>
          </a:prstGeom>
        </p:spPr>
      </p:pic>
    </p:spTree>
    <p:extLst>
      <p:ext uri="{BB962C8B-B14F-4D97-AF65-F5344CB8AC3E}">
        <p14:creationId xmlns:p14="http://schemas.microsoft.com/office/powerpoint/2010/main" val="1945614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82E0DD2-11DF-4411-A6ED-1182F5176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57F1701-F5DE-F0FD-3043-0B1696CAEEE6}"/>
              </a:ext>
            </a:extLst>
          </p:cNvPr>
          <p:cNvPicPr>
            <a:picLocks noChangeAspect="1"/>
          </p:cNvPicPr>
          <p:nvPr/>
        </p:nvPicPr>
        <p:blipFill>
          <a:blip r:embed="rId2"/>
          <a:srcRect r="-2" b="2759"/>
          <a:stretch>
            <a:fillRect/>
          </a:stretch>
        </p:blipFill>
        <p:spPr>
          <a:xfrm>
            <a:off x="187831" y="111620"/>
            <a:ext cx="2582493" cy="3229816"/>
          </a:xfrm>
          <a:prstGeom prst="rect">
            <a:avLst/>
          </a:prstGeom>
        </p:spPr>
      </p:pic>
      <p:pic>
        <p:nvPicPr>
          <p:cNvPr id="2" name="Picture 1">
            <a:extLst>
              <a:ext uri="{FF2B5EF4-FFF2-40B4-BE49-F238E27FC236}">
                <a16:creationId xmlns:a16="http://schemas.microsoft.com/office/drawing/2014/main" id="{BE9A2EA9-E6BE-8F78-30FA-071534D7CC1B}"/>
              </a:ext>
            </a:extLst>
          </p:cNvPr>
          <p:cNvPicPr>
            <a:picLocks noChangeAspect="1"/>
          </p:cNvPicPr>
          <p:nvPr/>
        </p:nvPicPr>
        <p:blipFill>
          <a:blip r:embed="rId3"/>
          <a:srcRect r="-4" b="3383"/>
          <a:stretch>
            <a:fillRect/>
          </a:stretch>
        </p:blipFill>
        <p:spPr>
          <a:xfrm>
            <a:off x="3276601" y="85696"/>
            <a:ext cx="2095114" cy="2620271"/>
          </a:xfrm>
          <a:prstGeom prst="rect">
            <a:avLst/>
          </a:prstGeom>
        </p:spPr>
      </p:pic>
      <p:pic>
        <p:nvPicPr>
          <p:cNvPr id="7" name="Picture 6">
            <a:extLst>
              <a:ext uri="{FF2B5EF4-FFF2-40B4-BE49-F238E27FC236}">
                <a16:creationId xmlns:a16="http://schemas.microsoft.com/office/drawing/2014/main" id="{6D95B3FA-5A78-84A9-0AAD-6EAAFA6EA3AB}"/>
              </a:ext>
            </a:extLst>
          </p:cNvPr>
          <p:cNvPicPr>
            <a:picLocks noChangeAspect="1"/>
          </p:cNvPicPr>
          <p:nvPr/>
        </p:nvPicPr>
        <p:blipFill>
          <a:blip r:embed="rId4"/>
          <a:srcRect t="22916" r="3" b="13866"/>
          <a:stretch>
            <a:fillRect/>
          </a:stretch>
        </p:blipFill>
        <p:spPr>
          <a:xfrm>
            <a:off x="129540" y="3400719"/>
            <a:ext cx="2497669" cy="2057368"/>
          </a:xfrm>
          <a:prstGeom prst="rect">
            <a:avLst/>
          </a:prstGeom>
        </p:spPr>
      </p:pic>
      <p:pic>
        <p:nvPicPr>
          <p:cNvPr id="3" name="Picture 2">
            <a:extLst>
              <a:ext uri="{FF2B5EF4-FFF2-40B4-BE49-F238E27FC236}">
                <a16:creationId xmlns:a16="http://schemas.microsoft.com/office/drawing/2014/main" id="{22E6CBFB-8372-7130-216E-8593E8F7A8A1}"/>
              </a:ext>
            </a:extLst>
          </p:cNvPr>
          <p:cNvPicPr>
            <a:picLocks noChangeAspect="1"/>
          </p:cNvPicPr>
          <p:nvPr/>
        </p:nvPicPr>
        <p:blipFill>
          <a:blip r:embed="rId5"/>
          <a:srcRect r="3811" b="3"/>
          <a:stretch>
            <a:fillRect/>
          </a:stretch>
        </p:blipFill>
        <p:spPr>
          <a:xfrm>
            <a:off x="2904065" y="2743199"/>
            <a:ext cx="3037845" cy="4114801"/>
          </a:xfrm>
          <a:prstGeom prst="rect">
            <a:avLst/>
          </a:prstGeom>
        </p:spPr>
      </p:pic>
      <p:sp>
        <p:nvSpPr>
          <p:cNvPr id="5" name="TextBox 4">
            <a:extLst>
              <a:ext uri="{FF2B5EF4-FFF2-40B4-BE49-F238E27FC236}">
                <a16:creationId xmlns:a16="http://schemas.microsoft.com/office/drawing/2014/main" id="{F25DF57B-5860-21E0-F843-CD4B0EF913D1}"/>
              </a:ext>
            </a:extLst>
          </p:cNvPr>
          <p:cNvSpPr txBox="1"/>
          <p:nvPr/>
        </p:nvSpPr>
        <p:spPr>
          <a:xfrm>
            <a:off x="6105744" y="1485996"/>
            <a:ext cx="2850424" cy="4250609"/>
          </a:xfrm>
          <a:prstGeom prst="rect">
            <a:avLst/>
          </a:prstGeom>
        </p:spPr>
        <p:txBody>
          <a:bodyPr vert="horz" lIns="91440" tIns="45720" rIns="91440" bIns="45720" rtlCol="0">
            <a:normAutofit fontScale="70000" lnSpcReduction="20000"/>
          </a:bodyPr>
          <a:lstStyle/>
          <a:p>
            <a:pPr marL="285750" indent="-285750">
              <a:spcAft>
                <a:spcPts val="450"/>
              </a:spcAft>
              <a:buFont typeface="Wingdings" panose="05000000000000000000" pitchFamily="2" charset="2"/>
              <a:buChar char="ü"/>
            </a:pPr>
            <a:r>
              <a:rPr lang="en-US" sz="2900" dirty="0">
                <a:solidFill>
                  <a:srgbClr val="002753"/>
                </a:solidFill>
              </a:rPr>
              <a:t>City of Lake Worth Beach</a:t>
            </a:r>
          </a:p>
          <a:p>
            <a:pPr marL="285750" indent="-285750">
              <a:spcAft>
                <a:spcPts val="450"/>
              </a:spcAft>
              <a:buFont typeface="Wingdings" panose="05000000000000000000" pitchFamily="2" charset="2"/>
              <a:buChar char="ü"/>
            </a:pPr>
            <a:r>
              <a:rPr lang="en-US" sz="2900" dirty="0">
                <a:solidFill>
                  <a:srgbClr val="002753"/>
                </a:solidFill>
              </a:rPr>
              <a:t>City of Dania Beach  </a:t>
            </a:r>
          </a:p>
          <a:p>
            <a:pPr marL="285750" indent="-285750">
              <a:spcAft>
                <a:spcPts val="450"/>
              </a:spcAft>
              <a:buFont typeface="Wingdings" panose="05000000000000000000" pitchFamily="2" charset="2"/>
              <a:buChar char="ü"/>
            </a:pPr>
            <a:r>
              <a:rPr lang="en-US" sz="2900" dirty="0">
                <a:solidFill>
                  <a:srgbClr val="002753"/>
                </a:solidFill>
              </a:rPr>
              <a:t>City of Delray Beach</a:t>
            </a:r>
          </a:p>
          <a:p>
            <a:pPr marL="285750" indent="-285750">
              <a:spcAft>
                <a:spcPts val="450"/>
              </a:spcAft>
              <a:buFont typeface="Wingdings" panose="05000000000000000000" pitchFamily="2" charset="2"/>
              <a:buChar char="ü"/>
            </a:pPr>
            <a:r>
              <a:rPr lang="en-US" sz="2900" dirty="0">
                <a:solidFill>
                  <a:srgbClr val="002753"/>
                </a:solidFill>
              </a:rPr>
              <a:t>City of Westlake </a:t>
            </a:r>
          </a:p>
          <a:p>
            <a:pPr marL="285750" indent="-285750">
              <a:spcAft>
                <a:spcPts val="450"/>
              </a:spcAft>
              <a:buFont typeface="Wingdings" panose="05000000000000000000" pitchFamily="2" charset="2"/>
              <a:buChar char="ü"/>
            </a:pPr>
            <a:r>
              <a:rPr lang="en-US" sz="2900" dirty="0">
                <a:solidFill>
                  <a:srgbClr val="002753"/>
                </a:solidFill>
              </a:rPr>
              <a:t>City of Delray Beach </a:t>
            </a:r>
          </a:p>
          <a:p>
            <a:pPr marL="285750" indent="-285750">
              <a:spcAft>
                <a:spcPts val="450"/>
              </a:spcAft>
              <a:buFont typeface="Wingdings" panose="05000000000000000000" pitchFamily="2" charset="2"/>
              <a:buChar char="ü"/>
            </a:pPr>
            <a:r>
              <a:rPr lang="en-US" sz="2900" dirty="0">
                <a:solidFill>
                  <a:srgbClr val="002753"/>
                </a:solidFill>
              </a:rPr>
              <a:t>Town of Manalapan </a:t>
            </a:r>
          </a:p>
          <a:p>
            <a:pPr marL="285750" indent="-285750">
              <a:spcAft>
                <a:spcPts val="450"/>
              </a:spcAft>
              <a:buFont typeface="Wingdings" panose="05000000000000000000" pitchFamily="2" charset="2"/>
              <a:buChar char="ü"/>
            </a:pPr>
            <a:r>
              <a:rPr lang="en-US" sz="2900" dirty="0">
                <a:solidFill>
                  <a:srgbClr val="002753"/>
                </a:solidFill>
              </a:rPr>
              <a:t>Town of Palm Beach</a:t>
            </a:r>
          </a:p>
          <a:p>
            <a:pPr marL="285750" indent="-285750">
              <a:spcAft>
                <a:spcPts val="450"/>
              </a:spcAft>
              <a:buFont typeface="Wingdings" panose="05000000000000000000" pitchFamily="2" charset="2"/>
              <a:buChar char="ü"/>
            </a:pPr>
            <a:r>
              <a:rPr lang="en-US" sz="2900" dirty="0">
                <a:solidFill>
                  <a:srgbClr val="002753"/>
                </a:solidFill>
              </a:rPr>
              <a:t>Town of </a:t>
            </a:r>
            <a:r>
              <a:rPr lang="en-US" sz="2900" dirty="0" err="1">
                <a:solidFill>
                  <a:srgbClr val="002753"/>
                </a:solidFill>
              </a:rPr>
              <a:t>Mangonia</a:t>
            </a:r>
            <a:r>
              <a:rPr lang="en-US" sz="2900" dirty="0">
                <a:solidFill>
                  <a:srgbClr val="002753"/>
                </a:solidFill>
              </a:rPr>
              <a:t> Park</a:t>
            </a:r>
          </a:p>
          <a:p>
            <a:pPr marL="285750" indent="-285750">
              <a:spcAft>
                <a:spcPts val="450"/>
              </a:spcAft>
              <a:buFont typeface="Wingdings" panose="05000000000000000000" pitchFamily="2" charset="2"/>
              <a:buChar char="ü"/>
            </a:pPr>
            <a:r>
              <a:rPr lang="en-US" sz="2900" dirty="0">
                <a:solidFill>
                  <a:srgbClr val="002753"/>
                </a:solidFill>
              </a:rPr>
              <a:t>Village of Tequesta </a:t>
            </a:r>
          </a:p>
          <a:p>
            <a:pPr marL="285750" indent="-285750">
              <a:spcAft>
                <a:spcPts val="450"/>
              </a:spcAft>
              <a:buFont typeface="Wingdings" panose="05000000000000000000" pitchFamily="2" charset="2"/>
              <a:buChar char="ü"/>
            </a:pPr>
            <a:r>
              <a:rPr lang="en-US" sz="2900" dirty="0">
                <a:solidFill>
                  <a:srgbClr val="002753"/>
                </a:solidFill>
              </a:rPr>
              <a:t>Village of North Palm Beach</a:t>
            </a:r>
          </a:p>
          <a:p>
            <a:pPr indent="-228600">
              <a:lnSpc>
                <a:spcPct val="90000"/>
              </a:lnSpc>
              <a:spcAft>
                <a:spcPts val="450"/>
              </a:spcAft>
              <a:buFont typeface="Arial" panose="020B0604020202020204" pitchFamily="34" charset="0"/>
              <a:buChar char="•"/>
            </a:pPr>
            <a:endParaRPr lang="en-US" sz="1400" dirty="0"/>
          </a:p>
          <a:p>
            <a:pPr indent="-228600">
              <a:lnSpc>
                <a:spcPct val="90000"/>
              </a:lnSpc>
              <a:spcAft>
                <a:spcPts val="450"/>
              </a:spcAft>
              <a:buFont typeface="Arial" panose="020B0604020202020204" pitchFamily="34" charset="0"/>
              <a:buChar char="•"/>
            </a:pPr>
            <a:endParaRPr lang="en-US" sz="1400" dirty="0"/>
          </a:p>
        </p:txBody>
      </p:sp>
      <p:pic>
        <p:nvPicPr>
          <p:cNvPr id="4" name="Picture 3" descr="A blue and white logo&#10;&#10;Description automatically generated">
            <a:extLst>
              <a:ext uri="{FF2B5EF4-FFF2-40B4-BE49-F238E27FC236}">
                <a16:creationId xmlns:a16="http://schemas.microsoft.com/office/drawing/2014/main" id="{B01E24C7-F7CB-4ECA-9263-F5A7A4D059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7600" y="6187910"/>
            <a:ext cx="1573636" cy="504011"/>
          </a:xfrm>
          <a:prstGeom prst="rect">
            <a:avLst/>
          </a:prstGeom>
        </p:spPr>
      </p:pic>
      <p:sp>
        <p:nvSpPr>
          <p:cNvPr id="9" name="TextBox 8">
            <a:extLst>
              <a:ext uri="{FF2B5EF4-FFF2-40B4-BE49-F238E27FC236}">
                <a16:creationId xmlns:a16="http://schemas.microsoft.com/office/drawing/2014/main" id="{4851F710-3520-03A8-420A-E139ED435ABD}"/>
              </a:ext>
            </a:extLst>
          </p:cNvPr>
          <p:cNvSpPr txBox="1"/>
          <p:nvPr/>
        </p:nvSpPr>
        <p:spPr>
          <a:xfrm>
            <a:off x="6062080" y="312683"/>
            <a:ext cx="2929191" cy="1061829"/>
          </a:xfrm>
          <a:prstGeom prst="rect">
            <a:avLst/>
          </a:prstGeom>
          <a:solidFill>
            <a:srgbClr val="10455E"/>
          </a:solidFill>
        </p:spPr>
        <p:txBody>
          <a:bodyPr wrap="square" rtlCol="0">
            <a:spAutoFit/>
          </a:bodyPr>
          <a:lstStyle/>
          <a:p>
            <a:pPr algn="ctr"/>
            <a:r>
              <a:rPr lang="en-US" sz="2100" i="1" dirty="0">
                <a:solidFill>
                  <a:schemeClr val="bg1"/>
                </a:solidFill>
                <a:latin typeface="Aptos Display" panose="020B0004020202020204" pitchFamily="34" charset="0"/>
              </a:rPr>
              <a:t>Extensive Experience in Preparation of Comprehensive Plans </a:t>
            </a:r>
          </a:p>
        </p:txBody>
      </p:sp>
      <p:pic>
        <p:nvPicPr>
          <p:cNvPr id="6" name="Picture 5">
            <a:extLst>
              <a:ext uri="{FF2B5EF4-FFF2-40B4-BE49-F238E27FC236}">
                <a16:creationId xmlns:a16="http://schemas.microsoft.com/office/drawing/2014/main" id="{359BFE59-A37E-5AEC-9B1F-B9788F408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581" y="5825842"/>
            <a:ext cx="991295" cy="900820"/>
          </a:xfrm>
          <a:prstGeom prst="rect">
            <a:avLst/>
          </a:prstGeom>
        </p:spPr>
      </p:pic>
    </p:spTree>
    <p:extLst>
      <p:ext uri="{BB962C8B-B14F-4D97-AF65-F5344CB8AC3E}">
        <p14:creationId xmlns:p14="http://schemas.microsoft.com/office/powerpoint/2010/main" val="396698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0F78D8-6B64-F704-A4A1-C87E000F3C2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238E1F-418F-245D-5021-27CED78158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77C080E-419D-B029-C141-C91646189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9F9C2B8-A628-38DD-437B-2341AB97B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8F6E5E-6A39-41BF-813E-4B18B7DCF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5C67D8B1-9BDE-1AEE-2F5A-E30F3DF4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13E6ED9-F100-06D6-BBCF-913A35DA4A3F}"/>
              </a:ext>
            </a:extLst>
          </p:cNvPr>
          <p:cNvSpPr txBox="1">
            <a:spLocks/>
          </p:cNvSpPr>
          <p:nvPr/>
        </p:nvSpPr>
        <p:spPr>
          <a:xfrm>
            <a:off x="86036" y="2590800"/>
            <a:ext cx="2969497" cy="3071906"/>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6600" kern="1200">
                <a:solidFill>
                  <a:schemeClr val="tx1"/>
                </a:solidFill>
                <a:latin typeface="+mj-lt"/>
                <a:ea typeface="+mj-ea"/>
                <a:cs typeface="+mj-cs"/>
              </a:defRPr>
            </a:lvl1pPr>
          </a:lstStyle>
          <a:p>
            <a:pPr defTabSz="914400">
              <a:spcAft>
                <a:spcPts val="600"/>
              </a:spcAft>
            </a:pPr>
            <a:r>
              <a:rPr lang="en-US" sz="2800" kern="1200">
                <a:solidFill>
                  <a:srgbClr val="FFFFFF"/>
                </a:solidFill>
                <a:latin typeface="+mj-lt"/>
                <a:ea typeface="+mj-ea"/>
                <a:cs typeface="+mj-cs"/>
              </a:rPr>
              <a:t>WHAT IS THE COMPREHENSIVE PLAN AND WHY IS IT IMPORTANT?</a:t>
            </a:r>
            <a:endParaRPr lang="en-US" sz="2800" kern="1200" dirty="0">
              <a:solidFill>
                <a:srgbClr val="FFFFFF"/>
              </a:solidFill>
              <a:latin typeface="+mj-lt"/>
              <a:ea typeface="+mj-ea"/>
              <a:cs typeface="+mj-cs"/>
            </a:endParaRPr>
          </a:p>
        </p:txBody>
      </p:sp>
      <p:pic>
        <p:nvPicPr>
          <p:cNvPr id="4" name="Picture 3" descr="A blue and white logo&#10;&#10;Description automatically generated">
            <a:extLst>
              <a:ext uri="{FF2B5EF4-FFF2-40B4-BE49-F238E27FC236}">
                <a16:creationId xmlns:a16="http://schemas.microsoft.com/office/drawing/2014/main" id="{77AED514-BEF8-CFBD-D188-F4EDE9CB7E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87910"/>
            <a:ext cx="1573636" cy="504011"/>
          </a:xfrm>
          <a:prstGeom prst="rect">
            <a:avLst/>
          </a:prstGeom>
        </p:spPr>
      </p:pic>
      <p:pic>
        <p:nvPicPr>
          <p:cNvPr id="5" name="Picture 4">
            <a:extLst>
              <a:ext uri="{FF2B5EF4-FFF2-40B4-BE49-F238E27FC236}">
                <a16:creationId xmlns:a16="http://schemas.microsoft.com/office/drawing/2014/main" id="{C3DD0ECB-A22E-6E01-0952-FB10094769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81" y="5825842"/>
            <a:ext cx="991295" cy="900820"/>
          </a:xfrm>
          <a:prstGeom prst="rect">
            <a:avLst/>
          </a:prstGeom>
        </p:spPr>
      </p:pic>
      <p:pic>
        <p:nvPicPr>
          <p:cNvPr id="7" name="Picture 6">
            <a:extLst>
              <a:ext uri="{FF2B5EF4-FFF2-40B4-BE49-F238E27FC236}">
                <a16:creationId xmlns:a16="http://schemas.microsoft.com/office/drawing/2014/main" id="{AB95B636-48C5-D554-6F4C-D709CC2551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3576" y="485124"/>
            <a:ext cx="6075555" cy="5521042"/>
          </a:xfrm>
          <a:prstGeom prst="rect">
            <a:avLst/>
          </a:prstGeom>
        </p:spPr>
      </p:pic>
    </p:spTree>
    <p:extLst>
      <p:ext uri="{BB962C8B-B14F-4D97-AF65-F5344CB8AC3E}">
        <p14:creationId xmlns:p14="http://schemas.microsoft.com/office/powerpoint/2010/main" val="57342517"/>
      </p:ext>
    </p:extLst>
  </p:cSld>
  <p:clrMapOvr>
    <a:masterClrMapping/>
  </p:clrMapOvr>
  <mc:AlternateContent xmlns:mc="http://schemas.openxmlformats.org/markup-compatibility/2006" xmlns:p14="http://schemas.microsoft.com/office/powerpoint/2010/main">
    <mc:Choice Requires="p14">
      <p:transition spd="slow" p14:dur="2000" advTm="18993"/>
    </mc:Choice>
    <mc:Fallback xmlns="">
      <p:transition spd="slow" advTm="1899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E187A4-525B-2B0C-FF94-CDBF86D3B2D7}"/>
              </a:ext>
            </a:extLst>
          </p:cNvPr>
          <p:cNvSpPr txBox="1"/>
          <p:nvPr/>
        </p:nvSpPr>
        <p:spPr>
          <a:xfrm>
            <a:off x="0" y="539178"/>
            <a:ext cx="9143999" cy="1077218"/>
          </a:xfrm>
          <a:prstGeom prst="rect">
            <a:avLst/>
          </a:prstGeom>
          <a:solidFill>
            <a:srgbClr val="10455E"/>
          </a:solidFill>
        </p:spPr>
        <p:txBody>
          <a:bodyPr wrap="square" rtlCol="0">
            <a:spAutoFit/>
          </a:bodyPr>
          <a:lstStyle/>
          <a:p>
            <a:pPr algn="ctr"/>
            <a:r>
              <a:rPr lang="en-US" sz="3200" dirty="0">
                <a:solidFill>
                  <a:schemeClr val="bg1"/>
                </a:solidFill>
              </a:rPr>
              <a:t>FLORIDA STATUTES </a:t>
            </a:r>
          </a:p>
          <a:p>
            <a:pPr algn="ctr"/>
            <a:r>
              <a:rPr lang="en-US" sz="3200" dirty="0">
                <a:solidFill>
                  <a:schemeClr val="bg1"/>
                </a:solidFill>
              </a:rPr>
              <a:t>Chapter 163</a:t>
            </a:r>
          </a:p>
        </p:txBody>
      </p:sp>
      <p:sp>
        <p:nvSpPr>
          <p:cNvPr id="6" name="Content Placeholder 2">
            <a:extLst>
              <a:ext uri="{FF2B5EF4-FFF2-40B4-BE49-F238E27FC236}">
                <a16:creationId xmlns:a16="http://schemas.microsoft.com/office/drawing/2014/main" id="{C0C18F91-18AF-FCB2-6812-E4730F048351}"/>
              </a:ext>
            </a:extLst>
          </p:cNvPr>
          <p:cNvSpPr txBox="1">
            <a:spLocks/>
          </p:cNvSpPr>
          <p:nvPr/>
        </p:nvSpPr>
        <p:spPr>
          <a:xfrm>
            <a:off x="1" y="2286000"/>
            <a:ext cx="9143998" cy="3513707"/>
          </a:xfrm>
          <a:prstGeom prst="rect">
            <a:avLst/>
          </a:prstGeom>
        </p:spPr>
        <p:txBody>
          <a:bodyPr vert="horz" lIns="91440" tIns="45720" rIns="91440" bIns="45720" rtlCol="0">
            <a:normAutofit fontScale="92500" lnSpcReduction="10000"/>
          </a:bodyPr>
          <a:lstStyle>
            <a:lvl1pPr marL="0" indent="0" algn="l" defTabSz="685800" rtl="0" eaLnBrk="1" latinLnBrk="0" hangingPunct="1">
              <a:lnSpc>
                <a:spcPct val="125000"/>
              </a:lnSpc>
              <a:spcBef>
                <a:spcPts val="750"/>
              </a:spcBef>
              <a:buFont typeface="Arial" panose="020B0604020202020204" pitchFamily="34" charset="0"/>
              <a:buNone/>
              <a:defRPr sz="1200" kern="1200" cap="all" spc="225" baseline="0">
                <a:solidFill>
                  <a:schemeClr val="tx1"/>
                </a:solidFill>
                <a:latin typeface="+mn-lt"/>
                <a:ea typeface="+mn-ea"/>
                <a:cs typeface="+mn-cs"/>
              </a:defRPr>
            </a:lvl1pPr>
            <a:lvl2pPr marL="342900" indent="0" algn="ctr" defTabSz="685800" rtl="0" eaLnBrk="1" latinLnBrk="0" hangingPunct="1">
              <a:lnSpc>
                <a:spcPct val="125000"/>
              </a:lnSpc>
              <a:spcBef>
                <a:spcPts val="375"/>
              </a:spcBef>
              <a:buFont typeface="Arial" panose="020B0604020202020204" pitchFamily="34" charset="0"/>
              <a:buNone/>
              <a:defRPr sz="1500" kern="1200" spc="38" baseline="0">
                <a:solidFill>
                  <a:schemeClr val="tx1"/>
                </a:solidFill>
                <a:latin typeface="+mn-lt"/>
                <a:ea typeface="+mn-ea"/>
                <a:cs typeface="+mn-cs"/>
              </a:defRPr>
            </a:lvl2pPr>
            <a:lvl3pPr marL="685800" indent="0" algn="ctr" defTabSz="685800" rtl="0" eaLnBrk="1" latinLnBrk="0" hangingPunct="1">
              <a:lnSpc>
                <a:spcPct val="125000"/>
              </a:lnSpc>
              <a:spcBef>
                <a:spcPts val="375"/>
              </a:spcBef>
              <a:buFont typeface="Arial" panose="020B0604020202020204" pitchFamily="34" charset="0"/>
              <a:buNone/>
              <a:defRPr sz="1350" kern="1200" spc="38" baseline="0">
                <a:solidFill>
                  <a:schemeClr val="tx1"/>
                </a:solidFill>
                <a:latin typeface="+mn-lt"/>
                <a:ea typeface="+mn-ea"/>
                <a:cs typeface="+mn-cs"/>
              </a:defRPr>
            </a:lvl3pPr>
            <a:lvl4pPr marL="1028700" indent="0" algn="ctr" defTabSz="685800" rtl="0" eaLnBrk="1" latinLnBrk="0" hangingPunct="1">
              <a:lnSpc>
                <a:spcPct val="125000"/>
              </a:lnSpc>
              <a:spcBef>
                <a:spcPts val="375"/>
              </a:spcBef>
              <a:buFont typeface="Arial" panose="020B0604020202020204" pitchFamily="34" charset="0"/>
              <a:buNone/>
              <a:defRPr sz="1200" kern="1200" spc="38" baseline="0">
                <a:solidFill>
                  <a:schemeClr val="tx1"/>
                </a:solidFill>
                <a:latin typeface="+mn-lt"/>
                <a:ea typeface="+mn-ea"/>
                <a:cs typeface="+mn-cs"/>
              </a:defRPr>
            </a:lvl4pPr>
            <a:lvl5pPr marL="1371600" indent="0" algn="ctr" defTabSz="685800" rtl="0" eaLnBrk="1" latinLnBrk="0" hangingPunct="1">
              <a:lnSpc>
                <a:spcPct val="125000"/>
              </a:lnSpc>
              <a:spcBef>
                <a:spcPts val="375"/>
              </a:spcBef>
              <a:buFont typeface="Arial" panose="020B0604020202020204" pitchFamily="34" charset="0"/>
              <a:buNone/>
              <a:defRPr sz="1200" kern="1200" spc="38" baseline="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buFont typeface="Wingdings" pitchFamily="2" charset="2"/>
              <a:buChar char="q"/>
            </a:pPr>
            <a:endParaRPr lang="en-US" dirty="0"/>
          </a:p>
          <a:p>
            <a:pPr marL="137160" algn="ctr"/>
            <a:r>
              <a:rPr lang="en-US" sz="3600" dirty="0"/>
              <a:t>Florida Growth Management Act (Adopted 1985)</a:t>
            </a:r>
          </a:p>
          <a:p>
            <a:pPr marL="137160" algn="ctr"/>
            <a:r>
              <a:rPr lang="en-US" sz="3600" dirty="0"/>
              <a:t>Counties and municipalities </a:t>
            </a:r>
            <a:r>
              <a:rPr lang="en-US" sz="3600" b="1" dirty="0">
                <a:solidFill>
                  <a:srgbClr val="002653"/>
                </a:solidFill>
              </a:rPr>
              <a:t>adopt</a:t>
            </a:r>
            <a:r>
              <a:rPr lang="en-US" sz="3600" dirty="0"/>
              <a:t> Comprehensive Planning and Land Development Regulation Act</a:t>
            </a:r>
          </a:p>
          <a:p>
            <a:pPr marL="137160" algn="ctr"/>
            <a:endParaRPr lang="en-US" sz="3600" b="1" dirty="0">
              <a:solidFill>
                <a:schemeClr val="accent2">
                  <a:lumMod val="50000"/>
                </a:schemeClr>
              </a:solidFill>
            </a:endParaRPr>
          </a:p>
        </p:txBody>
      </p:sp>
      <p:sp>
        <p:nvSpPr>
          <p:cNvPr id="7" name="Arrow: Down 6">
            <a:extLst>
              <a:ext uri="{FF2B5EF4-FFF2-40B4-BE49-F238E27FC236}">
                <a16:creationId xmlns:a16="http://schemas.microsoft.com/office/drawing/2014/main" id="{AECE0D6F-7987-1A91-12CB-3D07EAEE8751}"/>
              </a:ext>
            </a:extLst>
          </p:cNvPr>
          <p:cNvSpPr/>
          <p:nvPr/>
        </p:nvSpPr>
        <p:spPr>
          <a:xfrm>
            <a:off x="4076699" y="1773558"/>
            <a:ext cx="990600" cy="762000"/>
          </a:xfrm>
          <a:prstGeom prst="downArrow">
            <a:avLst/>
          </a:prstGeom>
          <a:solidFill>
            <a:srgbClr val="10455E"/>
          </a:solidFill>
          <a:ln>
            <a:solidFill>
              <a:srgbClr val="0027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ue and white logo&#10;&#10;Description automatically generated">
            <a:extLst>
              <a:ext uri="{FF2B5EF4-FFF2-40B4-BE49-F238E27FC236}">
                <a16:creationId xmlns:a16="http://schemas.microsoft.com/office/drawing/2014/main" id="{77D76AA3-4B5D-C6DB-C245-EF64527F3D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87910"/>
            <a:ext cx="1573636" cy="504011"/>
          </a:xfrm>
          <a:prstGeom prst="rect">
            <a:avLst/>
          </a:prstGeom>
        </p:spPr>
      </p:pic>
      <p:pic>
        <p:nvPicPr>
          <p:cNvPr id="4" name="Picture 3">
            <a:extLst>
              <a:ext uri="{FF2B5EF4-FFF2-40B4-BE49-F238E27FC236}">
                <a16:creationId xmlns:a16="http://schemas.microsoft.com/office/drawing/2014/main" id="{0D3921D5-6489-C9A5-2B7B-65B04E19B2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81" y="5825842"/>
            <a:ext cx="991295" cy="900820"/>
          </a:xfrm>
          <a:prstGeom prst="rect">
            <a:avLst/>
          </a:prstGeom>
        </p:spPr>
      </p:pic>
    </p:spTree>
    <p:extLst>
      <p:ext uri="{BB962C8B-B14F-4D97-AF65-F5344CB8AC3E}">
        <p14:creationId xmlns:p14="http://schemas.microsoft.com/office/powerpoint/2010/main" val="3354435656"/>
      </p:ext>
    </p:extLst>
  </p:cSld>
  <p:clrMapOvr>
    <a:masterClrMapping/>
  </p:clrMapOvr>
  <mc:AlternateContent xmlns:mc="http://schemas.openxmlformats.org/markup-compatibility/2006" xmlns:p14="http://schemas.microsoft.com/office/powerpoint/2010/main">
    <mc:Choice Requires="p14">
      <p:transition spd="slow" p14:dur="2000" advTm="18993"/>
    </mc:Choice>
    <mc:Fallback xmlns="">
      <p:transition spd="slow" advTm="189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AAE3250-2E20-7AE7-EC08-448005280B8B}"/>
              </a:ext>
            </a:extLst>
          </p:cNvPr>
          <p:cNvPicPr>
            <a:picLocks noChangeAspect="1"/>
          </p:cNvPicPr>
          <p:nvPr/>
        </p:nvPicPr>
        <p:blipFill>
          <a:blip r:embed="rId2"/>
          <a:stretch>
            <a:fillRect/>
          </a:stretch>
        </p:blipFill>
        <p:spPr>
          <a:xfrm>
            <a:off x="2661341" y="6032581"/>
            <a:ext cx="3429000" cy="514350"/>
          </a:xfrm>
          <a:prstGeom prst="rect">
            <a:avLst/>
          </a:prstGeom>
        </p:spPr>
      </p:pic>
      <p:graphicFrame>
        <p:nvGraphicFramePr>
          <p:cNvPr id="15" name="Content Placeholder 2">
            <a:extLst>
              <a:ext uri="{FF2B5EF4-FFF2-40B4-BE49-F238E27FC236}">
                <a16:creationId xmlns:a16="http://schemas.microsoft.com/office/drawing/2014/main" id="{E71A837C-8DE2-5BD6-A787-8AB9C1FB2A84}"/>
              </a:ext>
            </a:extLst>
          </p:cNvPr>
          <p:cNvGraphicFramePr/>
          <p:nvPr>
            <p:extLst>
              <p:ext uri="{D42A27DB-BD31-4B8C-83A1-F6EECF244321}">
                <p14:modId xmlns:p14="http://schemas.microsoft.com/office/powerpoint/2010/main" val="2786842244"/>
              </p:ext>
            </p:extLst>
          </p:nvPr>
        </p:nvGraphicFramePr>
        <p:xfrm>
          <a:off x="303059" y="2147095"/>
          <a:ext cx="8534400" cy="3513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FA78DFA-3688-51A9-193C-040A116DCBD5}"/>
              </a:ext>
            </a:extLst>
          </p:cNvPr>
          <p:cNvSpPr txBox="1"/>
          <p:nvPr/>
        </p:nvSpPr>
        <p:spPr>
          <a:xfrm>
            <a:off x="0" y="539178"/>
            <a:ext cx="9143999" cy="1077218"/>
          </a:xfrm>
          <a:prstGeom prst="rect">
            <a:avLst/>
          </a:prstGeom>
          <a:solidFill>
            <a:srgbClr val="10455E"/>
          </a:solidFill>
        </p:spPr>
        <p:txBody>
          <a:bodyPr wrap="square" rtlCol="0">
            <a:spAutoFit/>
          </a:bodyPr>
          <a:lstStyle/>
          <a:p>
            <a:pPr algn="ctr"/>
            <a:r>
              <a:rPr lang="en-US" sz="3200" dirty="0">
                <a:solidFill>
                  <a:schemeClr val="bg1"/>
                </a:solidFill>
              </a:rPr>
              <a:t>FLORIDA STATUTES </a:t>
            </a:r>
          </a:p>
          <a:p>
            <a:pPr algn="ctr"/>
            <a:r>
              <a:rPr lang="en-US" sz="3200" dirty="0">
                <a:solidFill>
                  <a:schemeClr val="bg1"/>
                </a:solidFill>
              </a:rPr>
              <a:t>Chapter 163</a:t>
            </a:r>
          </a:p>
        </p:txBody>
      </p:sp>
      <p:pic>
        <p:nvPicPr>
          <p:cNvPr id="4" name="Picture 3" descr="A blue and white logo&#10;&#10;Description automatically generated">
            <a:extLst>
              <a:ext uri="{FF2B5EF4-FFF2-40B4-BE49-F238E27FC236}">
                <a16:creationId xmlns:a16="http://schemas.microsoft.com/office/drawing/2014/main" id="{77153ADB-F612-5889-BE13-A6B54E5F9F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7600" y="6187910"/>
            <a:ext cx="1573636" cy="504011"/>
          </a:xfrm>
          <a:prstGeom prst="rect">
            <a:avLst/>
          </a:prstGeom>
        </p:spPr>
      </p:pic>
      <p:sp>
        <p:nvSpPr>
          <p:cNvPr id="3" name="Arrow: Down 2">
            <a:extLst>
              <a:ext uri="{FF2B5EF4-FFF2-40B4-BE49-F238E27FC236}">
                <a16:creationId xmlns:a16="http://schemas.microsoft.com/office/drawing/2014/main" id="{A6B328A5-B204-7F41-3BBF-91553DFEC8F8}"/>
              </a:ext>
            </a:extLst>
          </p:cNvPr>
          <p:cNvSpPr/>
          <p:nvPr/>
        </p:nvSpPr>
        <p:spPr>
          <a:xfrm>
            <a:off x="4076699" y="1773558"/>
            <a:ext cx="990600" cy="762000"/>
          </a:xfrm>
          <a:prstGeom prst="downArrow">
            <a:avLst/>
          </a:prstGeom>
          <a:solidFill>
            <a:srgbClr val="10455E"/>
          </a:solidFill>
          <a:ln>
            <a:solidFill>
              <a:srgbClr val="0027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0171EB0-9BBD-84B3-C604-8542C47895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2581" y="5825842"/>
            <a:ext cx="991295" cy="900820"/>
          </a:xfrm>
          <a:prstGeom prst="rect">
            <a:avLst/>
          </a:prstGeom>
        </p:spPr>
      </p:pic>
    </p:spTree>
    <p:extLst>
      <p:ext uri="{BB962C8B-B14F-4D97-AF65-F5344CB8AC3E}">
        <p14:creationId xmlns:p14="http://schemas.microsoft.com/office/powerpoint/2010/main" val="3656534861"/>
      </p:ext>
    </p:extLst>
  </p:cSld>
  <p:clrMapOvr>
    <a:masterClrMapping/>
  </p:clrMapOvr>
  <mc:AlternateContent xmlns:mc="http://schemas.openxmlformats.org/markup-compatibility/2006" xmlns:p14="http://schemas.microsoft.com/office/powerpoint/2010/main">
    <mc:Choice Requires="p14">
      <p:transition spd="slow" p14:dur="2000" advTm="18993"/>
    </mc:Choice>
    <mc:Fallback xmlns="">
      <p:transition spd="slow" advTm="1899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B60F4-16B8-BD55-07DB-7B01E7B362F4}"/>
            </a:ext>
          </a:extLst>
        </p:cNvPr>
        <p:cNvGrpSpPr/>
        <p:nvPr/>
      </p:nvGrpSpPr>
      <p:grpSpPr>
        <a:xfrm>
          <a:off x="0" y="0"/>
          <a:ext cx="0" cy="0"/>
          <a:chOff x="0" y="0"/>
          <a:chExt cx="0" cy="0"/>
        </a:xfrm>
      </p:grpSpPr>
      <p:pic>
        <p:nvPicPr>
          <p:cNvPr id="4" name="Picture 3" descr="A blue and white logo&#10;&#10;Description automatically generated">
            <a:extLst>
              <a:ext uri="{FF2B5EF4-FFF2-40B4-BE49-F238E27FC236}">
                <a16:creationId xmlns:a16="http://schemas.microsoft.com/office/drawing/2014/main" id="{B7344E35-9A50-B774-3040-067D0601E0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187910"/>
            <a:ext cx="1573636" cy="504011"/>
          </a:xfrm>
          <a:prstGeom prst="rect">
            <a:avLst/>
          </a:prstGeom>
        </p:spPr>
      </p:pic>
      <p:sp>
        <p:nvSpPr>
          <p:cNvPr id="5" name="Isosceles Triangle 4">
            <a:extLst>
              <a:ext uri="{FF2B5EF4-FFF2-40B4-BE49-F238E27FC236}">
                <a16:creationId xmlns:a16="http://schemas.microsoft.com/office/drawing/2014/main" id="{C68AEEE6-4CBE-5555-3E9D-7B777A818E0B}"/>
              </a:ext>
            </a:extLst>
          </p:cNvPr>
          <p:cNvSpPr/>
          <p:nvPr/>
        </p:nvSpPr>
        <p:spPr>
          <a:xfrm>
            <a:off x="2444119" y="148287"/>
            <a:ext cx="4595861" cy="1071246"/>
          </a:xfrm>
          <a:prstGeom prst="triangle">
            <a:avLst>
              <a:gd name="adj" fmla="val 51043"/>
            </a:avLst>
          </a:prstGeom>
          <a:solidFill>
            <a:srgbClr val="10455E"/>
          </a:solidFill>
          <a:ln>
            <a:solidFill>
              <a:srgbClr val="002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Boynton Beach</a:t>
            </a:r>
          </a:p>
        </p:txBody>
      </p:sp>
      <p:sp>
        <p:nvSpPr>
          <p:cNvPr id="7" name="Rectangle 6">
            <a:extLst>
              <a:ext uri="{FF2B5EF4-FFF2-40B4-BE49-F238E27FC236}">
                <a16:creationId xmlns:a16="http://schemas.microsoft.com/office/drawing/2014/main" id="{26961297-C04F-82EC-398E-9F0C63A44F00}"/>
              </a:ext>
            </a:extLst>
          </p:cNvPr>
          <p:cNvSpPr/>
          <p:nvPr/>
        </p:nvSpPr>
        <p:spPr>
          <a:xfrm>
            <a:off x="2437275" y="1219533"/>
            <a:ext cx="4649324" cy="144127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dirty="0">
                <a:solidFill>
                  <a:srgbClr val="002754"/>
                </a:solidFill>
              </a:rPr>
              <a:t>Operating Budget &amp; CIP</a:t>
            </a:r>
          </a:p>
          <a:p>
            <a:pPr algn="ctr"/>
            <a:r>
              <a:rPr lang="en-US" sz="2200" dirty="0">
                <a:solidFill>
                  <a:srgbClr val="002754"/>
                </a:solidFill>
              </a:rPr>
              <a:t>Departmental Programs and Services</a:t>
            </a:r>
          </a:p>
        </p:txBody>
      </p:sp>
      <p:sp>
        <p:nvSpPr>
          <p:cNvPr id="10" name="Rectangle 9">
            <a:extLst>
              <a:ext uri="{FF2B5EF4-FFF2-40B4-BE49-F238E27FC236}">
                <a16:creationId xmlns:a16="http://schemas.microsoft.com/office/drawing/2014/main" id="{9A3B3318-E65B-D7CF-8C03-E766C475F535}"/>
              </a:ext>
            </a:extLst>
          </p:cNvPr>
          <p:cNvSpPr/>
          <p:nvPr/>
        </p:nvSpPr>
        <p:spPr>
          <a:xfrm>
            <a:off x="2422348" y="2660806"/>
            <a:ext cx="4664251" cy="914079"/>
          </a:xfrm>
          <a:prstGeom prst="rect">
            <a:avLst/>
          </a:prstGeom>
          <a:solidFill>
            <a:srgbClr val="1560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dirty="0">
                <a:solidFill>
                  <a:schemeClr val="bg1"/>
                </a:solidFill>
              </a:rPr>
              <a:t>Strategic Plan</a:t>
            </a:r>
          </a:p>
        </p:txBody>
      </p:sp>
      <p:sp>
        <p:nvSpPr>
          <p:cNvPr id="12" name="Rectangle 11">
            <a:extLst>
              <a:ext uri="{FF2B5EF4-FFF2-40B4-BE49-F238E27FC236}">
                <a16:creationId xmlns:a16="http://schemas.microsoft.com/office/drawing/2014/main" id="{D5000E9C-CDF8-697A-DB32-00AC68EAD70C}"/>
              </a:ext>
            </a:extLst>
          </p:cNvPr>
          <p:cNvSpPr/>
          <p:nvPr/>
        </p:nvSpPr>
        <p:spPr>
          <a:xfrm>
            <a:off x="2422349" y="3566245"/>
            <a:ext cx="2438784" cy="1292857"/>
          </a:xfrm>
          <a:prstGeom prst="rect">
            <a:avLst/>
          </a:prstGeom>
          <a:solidFill>
            <a:schemeClr val="accent3">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b="1" dirty="0">
                <a:solidFill>
                  <a:srgbClr val="002754"/>
                </a:solidFill>
              </a:rPr>
              <a:t>Comprehensive Plan </a:t>
            </a:r>
          </a:p>
        </p:txBody>
      </p:sp>
      <p:sp>
        <p:nvSpPr>
          <p:cNvPr id="13" name="Rectangle 12">
            <a:extLst>
              <a:ext uri="{FF2B5EF4-FFF2-40B4-BE49-F238E27FC236}">
                <a16:creationId xmlns:a16="http://schemas.microsoft.com/office/drawing/2014/main" id="{D2B180CD-6DCC-826B-5DF8-CAA6A5DCB473}"/>
              </a:ext>
            </a:extLst>
          </p:cNvPr>
          <p:cNvSpPr/>
          <p:nvPr/>
        </p:nvSpPr>
        <p:spPr>
          <a:xfrm>
            <a:off x="4861133" y="3574885"/>
            <a:ext cx="2225465" cy="1293541"/>
          </a:xfrm>
          <a:prstGeom prst="rect">
            <a:avLst/>
          </a:prstGeom>
          <a:solidFill>
            <a:srgbClr val="42AED8">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dirty="0">
                <a:solidFill>
                  <a:srgbClr val="002754"/>
                </a:solidFill>
              </a:rPr>
              <a:t>Vision and Values</a:t>
            </a:r>
          </a:p>
        </p:txBody>
      </p:sp>
      <p:sp>
        <p:nvSpPr>
          <p:cNvPr id="14" name="Rectangle 13">
            <a:extLst>
              <a:ext uri="{FF2B5EF4-FFF2-40B4-BE49-F238E27FC236}">
                <a16:creationId xmlns:a16="http://schemas.microsoft.com/office/drawing/2014/main" id="{56DCA69C-A94D-49BF-C4D7-29C31AA6131C}"/>
              </a:ext>
            </a:extLst>
          </p:cNvPr>
          <p:cNvSpPr/>
          <p:nvPr/>
        </p:nvSpPr>
        <p:spPr>
          <a:xfrm>
            <a:off x="2426389" y="4877066"/>
            <a:ext cx="4664251" cy="108449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Florida Statues</a:t>
            </a:r>
          </a:p>
        </p:txBody>
      </p:sp>
      <p:sp>
        <p:nvSpPr>
          <p:cNvPr id="16" name="Arrow: Right 15">
            <a:extLst>
              <a:ext uri="{FF2B5EF4-FFF2-40B4-BE49-F238E27FC236}">
                <a16:creationId xmlns:a16="http://schemas.microsoft.com/office/drawing/2014/main" id="{B8605E43-4A5F-5E34-5C9A-15D61A6D446C}"/>
              </a:ext>
            </a:extLst>
          </p:cNvPr>
          <p:cNvSpPr/>
          <p:nvPr/>
        </p:nvSpPr>
        <p:spPr>
          <a:xfrm rot="16200000">
            <a:off x="3333750" y="3448051"/>
            <a:ext cx="419100" cy="381000"/>
          </a:xfrm>
          <a:prstGeom prst="rightArrow">
            <a:avLst/>
          </a:prstGeom>
          <a:solidFill>
            <a:srgbClr val="10455E"/>
          </a:solidFill>
          <a:ln>
            <a:solidFill>
              <a:srgbClr val="0026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7BCEACC2-6E20-EE3F-9BD9-79CC028A28EA}"/>
              </a:ext>
            </a:extLst>
          </p:cNvPr>
          <p:cNvSpPr/>
          <p:nvPr/>
        </p:nvSpPr>
        <p:spPr>
          <a:xfrm rot="10800000">
            <a:off x="4652193" y="4330369"/>
            <a:ext cx="417880" cy="381000"/>
          </a:xfrm>
          <a:prstGeom prst="rightArrow">
            <a:avLst/>
          </a:prstGeom>
          <a:solidFill>
            <a:srgbClr val="10455E"/>
          </a:solidFill>
          <a:ln>
            <a:solidFill>
              <a:srgbClr val="0026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F14293F-B13B-1902-47AF-5185BCE7A9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581" y="5825842"/>
            <a:ext cx="991295" cy="900820"/>
          </a:xfrm>
          <a:prstGeom prst="rect">
            <a:avLst/>
          </a:prstGeom>
        </p:spPr>
      </p:pic>
    </p:spTree>
    <p:extLst>
      <p:ext uri="{BB962C8B-B14F-4D97-AF65-F5344CB8AC3E}">
        <p14:creationId xmlns:p14="http://schemas.microsoft.com/office/powerpoint/2010/main" val="3365203586"/>
      </p:ext>
    </p:extLst>
  </p:cSld>
  <p:clrMapOvr>
    <a:masterClrMapping/>
  </p:clrMapOvr>
  <mc:AlternateContent xmlns:mc="http://schemas.openxmlformats.org/markup-compatibility/2006" xmlns:p14="http://schemas.microsoft.com/office/powerpoint/2010/main">
    <mc:Choice Requires="p14">
      <p:transition spd="slow" p14:dur="2000" advTm="18993"/>
    </mc:Choice>
    <mc:Fallback xmlns="">
      <p:transition spd="slow" advTm="1899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A3C88D-2A80-F8D9-523A-6D8426CA3329}"/>
              </a:ext>
            </a:extLst>
          </p:cNvPr>
          <p:cNvSpPr txBox="1"/>
          <p:nvPr/>
        </p:nvSpPr>
        <p:spPr>
          <a:xfrm>
            <a:off x="0" y="2961144"/>
            <a:ext cx="9144000" cy="2677656"/>
          </a:xfrm>
          <a:prstGeom prst="rect">
            <a:avLst/>
          </a:prstGeom>
          <a:noFill/>
        </p:spPr>
        <p:txBody>
          <a:bodyPr wrap="square" rtlCol="0">
            <a:spAutoFit/>
          </a:bodyPr>
          <a:lstStyle/>
          <a:p>
            <a:pPr marL="137160" indent="0">
              <a:buNone/>
            </a:pPr>
            <a:r>
              <a:rPr lang="en-US" sz="2800" dirty="0"/>
              <a:t>Revise and Update Plan: 10 and 20 Years Planning Horizon 				</a:t>
            </a:r>
          </a:p>
          <a:p>
            <a:pPr marL="137160" indent="0">
              <a:buNone/>
            </a:pPr>
            <a:r>
              <a:rPr lang="en-US" sz="2800" dirty="0"/>
              <a:t>		Community Vision </a:t>
            </a:r>
          </a:p>
          <a:p>
            <a:pPr marL="137160" indent="0">
              <a:buNone/>
            </a:pPr>
            <a:r>
              <a:rPr lang="en-US" sz="2800" dirty="0"/>
              <a:t>		Changes in State Legislation</a:t>
            </a:r>
          </a:p>
          <a:p>
            <a:pPr lvl="2"/>
            <a:r>
              <a:rPr lang="en-US" sz="2800" dirty="0"/>
              <a:t>	Trends and Challenges Affecting the 		Community – Changing Conditions</a:t>
            </a:r>
          </a:p>
        </p:txBody>
      </p:sp>
      <p:sp>
        <p:nvSpPr>
          <p:cNvPr id="6" name="Arrow: Right 5">
            <a:extLst>
              <a:ext uri="{FF2B5EF4-FFF2-40B4-BE49-F238E27FC236}">
                <a16:creationId xmlns:a16="http://schemas.microsoft.com/office/drawing/2014/main" id="{535E9AB1-F9E2-1EE2-BCF0-D5CCEEAAA05E}"/>
              </a:ext>
            </a:extLst>
          </p:cNvPr>
          <p:cNvSpPr/>
          <p:nvPr/>
        </p:nvSpPr>
        <p:spPr>
          <a:xfrm rot="2468803">
            <a:off x="1445344" y="3722422"/>
            <a:ext cx="417880" cy="381000"/>
          </a:xfrm>
          <a:prstGeom prst="rightArrow">
            <a:avLst/>
          </a:prstGeom>
          <a:solidFill>
            <a:srgbClr val="10455E"/>
          </a:solidFill>
          <a:ln>
            <a:solidFill>
              <a:srgbClr val="0026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and white logo&#10;&#10;Description automatically generated">
            <a:extLst>
              <a:ext uri="{FF2B5EF4-FFF2-40B4-BE49-F238E27FC236}">
                <a16:creationId xmlns:a16="http://schemas.microsoft.com/office/drawing/2014/main" id="{4B482365-615A-6CFF-7D50-B2F5B5E30F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87910"/>
            <a:ext cx="1573636" cy="504011"/>
          </a:xfrm>
          <a:prstGeom prst="rect">
            <a:avLst/>
          </a:prstGeom>
        </p:spPr>
      </p:pic>
      <p:sp>
        <p:nvSpPr>
          <p:cNvPr id="9" name="TextBox 8">
            <a:extLst>
              <a:ext uri="{FF2B5EF4-FFF2-40B4-BE49-F238E27FC236}">
                <a16:creationId xmlns:a16="http://schemas.microsoft.com/office/drawing/2014/main" id="{D1B02422-E4BF-E7AC-6A89-D60BB239BC93}"/>
              </a:ext>
            </a:extLst>
          </p:cNvPr>
          <p:cNvSpPr txBox="1"/>
          <p:nvPr/>
        </p:nvSpPr>
        <p:spPr>
          <a:xfrm>
            <a:off x="-1" y="342951"/>
            <a:ext cx="9143999" cy="584775"/>
          </a:xfrm>
          <a:prstGeom prst="rect">
            <a:avLst/>
          </a:prstGeom>
          <a:solidFill>
            <a:srgbClr val="10455E"/>
          </a:solidFill>
        </p:spPr>
        <p:txBody>
          <a:bodyPr wrap="square" rtlCol="0">
            <a:spAutoFit/>
          </a:bodyPr>
          <a:lstStyle/>
          <a:p>
            <a:pPr algn="ctr"/>
            <a:r>
              <a:rPr lang="en-US" sz="3200" dirty="0">
                <a:solidFill>
                  <a:schemeClr val="bg1"/>
                </a:solidFill>
              </a:rPr>
              <a:t>SECTION 163.3191, F.S.</a:t>
            </a:r>
          </a:p>
        </p:txBody>
      </p:sp>
      <p:sp>
        <p:nvSpPr>
          <p:cNvPr id="12" name="TextBox 11">
            <a:extLst>
              <a:ext uri="{FF2B5EF4-FFF2-40B4-BE49-F238E27FC236}">
                <a16:creationId xmlns:a16="http://schemas.microsoft.com/office/drawing/2014/main" id="{A8254853-CEB3-CAE8-8D4D-0370C789B11D}"/>
              </a:ext>
            </a:extLst>
          </p:cNvPr>
          <p:cNvSpPr txBox="1"/>
          <p:nvPr/>
        </p:nvSpPr>
        <p:spPr>
          <a:xfrm>
            <a:off x="0" y="1048507"/>
            <a:ext cx="9143999" cy="892552"/>
          </a:xfrm>
          <a:prstGeom prst="rect">
            <a:avLst/>
          </a:prstGeom>
          <a:solidFill>
            <a:srgbClr val="10455E"/>
          </a:solidFill>
        </p:spPr>
        <p:txBody>
          <a:bodyPr wrap="square" rtlCol="0">
            <a:spAutoFit/>
          </a:bodyPr>
          <a:lstStyle/>
          <a:p>
            <a:pPr algn="ctr"/>
            <a:r>
              <a:rPr lang="en-US" sz="2600" dirty="0">
                <a:solidFill>
                  <a:schemeClr val="bg1"/>
                </a:solidFill>
              </a:rPr>
              <a:t>Every 7 years local government has the opportunity to assess </a:t>
            </a:r>
          </a:p>
          <a:p>
            <a:pPr algn="ctr"/>
            <a:r>
              <a:rPr lang="en-US" sz="2600" dirty="0">
                <a:solidFill>
                  <a:schemeClr val="bg1"/>
                </a:solidFill>
              </a:rPr>
              <a:t>Comprehensive Plan</a:t>
            </a:r>
          </a:p>
        </p:txBody>
      </p:sp>
      <p:sp>
        <p:nvSpPr>
          <p:cNvPr id="13" name="Arrow: Down 12">
            <a:extLst>
              <a:ext uri="{FF2B5EF4-FFF2-40B4-BE49-F238E27FC236}">
                <a16:creationId xmlns:a16="http://schemas.microsoft.com/office/drawing/2014/main" id="{68C15156-9893-CE52-61EE-0C2F1662F90A}"/>
              </a:ext>
            </a:extLst>
          </p:cNvPr>
          <p:cNvSpPr/>
          <p:nvPr/>
        </p:nvSpPr>
        <p:spPr>
          <a:xfrm>
            <a:off x="4076698" y="2000285"/>
            <a:ext cx="990600" cy="762000"/>
          </a:xfrm>
          <a:prstGeom prst="downArrow">
            <a:avLst/>
          </a:prstGeom>
          <a:solidFill>
            <a:srgbClr val="10455E"/>
          </a:solidFill>
          <a:ln>
            <a:solidFill>
              <a:srgbClr val="0026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A16AC4C-D68B-5E38-D849-AA292D5E1E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81" y="5825842"/>
            <a:ext cx="991295" cy="900820"/>
          </a:xfrm>
          <a:prstGeom prst="rect">
            <a:avLst/>
          </a:prstGeom>
        </p:spPr>
      </p:pic>
    </p:spTree>
    <p:extLst>
      <p:ext uri="{BB962C8B-B14F-4D97-AF65-F5344CB8AC3E}">
        <p14:creationId xmlns:p14="http://schemas.microsoft.com/office/powerpoint/2010/main" val="3910230059"/>
      </p:ext>
    </p:extLst>
  </p:cSld>
  <p:clrMapOvr>
    <a:masterClrMapping/>
  </p:clrMapOvr>
  <mc:AlternateContent xmlns:mc="http://schemas.openxmlformats.org/markup-compatibility/2006" xmlns:p14="http://schemas.microsoft.com/office/powerpoint/2010/main">
    <mc:Choice Requires="p14">
      <p:transition spd="slow" p14:dur="2000" advTm="18993"/>
    </mc:Choice>
    <mc:Fallback xmlns="">
      <p:transition spd="slow" advTm="18993"/>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22519</TotalTime>
  <Words>1349</Words>
  <Application>Microsoft Office PowerPoint</Application>
  <PresentationFormat>On-screen Show (4:3)</PresentationFormat>
  <Paragraphs>244</Paragraphs>
  <Slides>16</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Abadi</vt:lpstr>
      <vt:lpstr>Aptos</vt:lpstr>
      <vt:lpstr>Aptos Display</vt:lpstr>
      <vt:lpstr>Arial</vt:lpstr>
      <vt:lpstr>Avenir Next LT Pro</vt:lpstr>
      <vt:lpstr>Calibri</vt:lpstr>
      <vt:lpstr>Ebrima</vt:lpstr>
      <vt:lpstr>Wingdings</vt:lpstr>
      <vt:lpstr>Office Theme</vt:lpstr>
      <vt:lpstr>Comprehensive Plan Update Kick-off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Palm Beach Gardens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Briger workshop</dc:title>
  <dc:creator>Nilsa Zacarias</dc:creator>
  <cp:lastModifiedBy>Osniel Leon</cp:lastModifiedBy>
  <cp:revision>387</cp:revision>
  <cp:lastPrinted>2025-07-07T18:01:03Z</cp:lastPrinted>
  <dcterms:created xsi:type="dcterms:W3CDTF">2008-09-03T13:52:00Z</dcterms:created>
  <dcterms:modified xsi:type="dcterms:W3CDTF">2025-07-10T17:38:00Z</dcterms:modified>
</cp:coreProperties>
</file>