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5.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06"/>
  </p:notesMasterIdLst>
  <p:handoutMasterIdLst>
    <p:handoutMasterId r:id="rId107"/>
  </p:handoutMasterIdLst>
  <p:sldIdLst>
    <p:sldId id="445" r:id="rId2"/>
    <p:sldId id="476" r:id="rId3"/>
    <p:sldId id="4214" r:id="rId4"/>
    <p:sldId id="3973" r:id="rId5"/>
    <p:sldId id="446" r:id="rId6"/>
    <p:sldId id="3974" r:id="rId7"/>
    <p:sldId id="4226" r:id="rId8"/>
    <p:sldId id="4047" r:id="rId9"/>
    <p:sldId id="4216" r:id="rId10"/>
    <p:sldId id="4229" r:id="rId11"/>
    <p:sldId id="4217" r:id="rId12"/>
    <p:sldId id="4227" r:id="rId13"/>
    <p:sldId id="4228" r:id="rId14"/>
    <p:sldId id="4220" r:id="rId15"/>
    <p:sldId id="4218" r:id="rId16"/>
    <p:sldId id="4219" r:id="rId17"/>
    <p:sldId id="3976" r:id="rId18"/>
    <p:sldId id="4221" r:id="rId19"/>
    <p:sldId id="4222" r:id="rId20"/>
    <p:sldId id="4173" r:id="rId21"/>
    <p:sldId id="3981" r:id="rId22"/>
    <p:sldId id="4008" r:id="rId23"/>
    <p:sldId id="4005" r:id="rId24"/>
    <p:sldId id="4230" r:id="rId25"/>
    <p:sldId id="4174" r:id="rId26"/>
    <p:sldId id="4176" r:id="rId27"/>
    <p:sldId id="4177" r:id="rId28"/>
    <p:sldId id="3979" r:id="rId29"/>
    <p:sldId id="4011" r:id="rId30"/>
    <p:sldId id="4215" r:id="rId31"/>
    <p:sldId id="3980" r:id="rId32"/>
    <p:sldId id="4025" r:id="rId33"/>
    <p:sldId id="4178" r:id="rId34"/>
    <p:sldId id="4179" r:id="rId35"/>
    <p:sldId id="4180" r:id="rId36"/>
    <p:sldId id="4017" r:id="rId37"/>
    <p:sldId id="4026" r:id="rId38"/>
    <p:sldId id="4024" r:id="rId39"/>
    <p:sldId id="4020" r:id="rId40"/>
    <p:sldId id="4021" r:id="rId41"/>
    <p:sldId id="4019" r:id="rId42"/>
    <p:sldId id="4184" r:id="rId43"/>
    <p:sldId id="4185" r:id="rId44"/>
    <p:sldId id="4186" r:id="rId45"/>
    <p:sldId id="4054" r:id="rId46"/>
    <p:sldId id="4187" r:id="rId47"/>
    <p:sldId id="4147" r:id="rId48"/>
    <p:sldId id="4152" r:id="rId49"/>
    <p:sldId id="4150" r:id="rId50"/>
    <p:sldId id="4149" r:id="rId51"/>
    <p:sldId id="4151" r:id="rId52"/>
    <p:sldId id="4189" r:id="rId53"/>
    <p:sldId id="4188" r:id="rId54"/>
    <p:sldId id="4190" r:id="rId55"/>
    <p:sldId id="4165" r:id="rId56"/>
    <p:sldId id="4191" r:id="rId57"/>
    <p:sldId id="4193" r:id="rId58"/>
    <p:sldId id="4194" r:id="rId59"/>
    <p:sldId id="4167" r:id="rId60"/>
    <p:sldId id="4135" r:id="rId61"/>
    <p:sldId id="4137" r:id="rId62"/>
    <p:sldId id="4195" r:id="rId63"/>
    <p:sldId id="4196" r:id="rId64"/>
    <p:sldId id="4197" r:id="rId65"/>
    <p:sldId id="4198" r:id="rId66"/>
    <p:sldId id="4199" r:id="rId67"/>
    <p:sldId id="4168" r:id="rId68"/>
    <p:sldId id="4200" r:id="rId69"/>
    <p:sldId id="4107" r:id="rId70"/>
    <p:sldId id="4110" r:id="rId71"/>
    <p:sldId id="4169" r:id="rId72"/>
    <p:sldId id="4100" r:id="rId73"/>
    <p:sldId id="4101" r:id="rId74"/>
    <p:sldId id="4201" r:id="rId75"/>
    <p:sldId id="4202" r:id="rId76"/>
    <p:sldId id="4203" r:id="rId77"/>
    <p:sldId id="4062" r:id="rId78"/>
    <p:sldId id="4204" r:id="rId79"/>
    <p:sldId id="4113" r:id="rId80"/>
    <p:sldId id="4112" r:id="rId81"/>
    <p:sldId id="4064" r:id="rId82"/>
    <p:sldId id="4206" r:id="rId83"/>
    <p:sldId id="4205" r:id="rId84"/>
    <p:sldId id="4207" r:id="rId85"/>
    <p:sldId id="4063" r:id="rId86"/>
    <p:sldId id="4065" r:id="rId87"/>
    <p:sldId id="4114" r:id="rId88"/>
    <p:sldId id="4208" r:id="rId89"/>
    <p:sldId id="4066" r:id="rId90"/>
    <p:sldId id="4209" r:id="rId91"/>
    <p:sldId id="4158" r:id="rId92"/>
    <p:sldId id="4161" r:id="rId93"/>
    <p:sldId id="4210" r:id="rId94"/>
    <p:sldId id="4211" r:id="rId95"/>
    <p:sldId id="4212" r:id="rId96"/>
    <p:sldId id="4170" r:id="rId97"/>
    <p:sldId id="4213" r:id="rId98"/>
    <p:sldId id="4171" r:id="rId99"/>
    <p:sldId id="4172" r:id="rId100"/>
    <p:sldId id="4223" r:id="rId101"/>
    <p:sldId id="4224" r:id="rId102"/>
    <p:sldId id="452" r:id="rId103"/>
    <p:sldId id="4015" r:id="rId104"/>
    <p:sldId id="3966" r:id="rId105"/>
  </p:sldIdLst>
  <p:sldSz cx="9144000" cy="6858000" type="screen4x3"/>
  <p:notesSz cx="7315200" cy="9601200"/>
  <p:custDataLst>
    <p:tags r:id="rId10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55E"/>
    <a:srgbClr val="FFFF00"/>
    <a:srgbClr val="42AED8"/>
    <a:srgbClr val="156082"/>
    <a:srgbClr val="002653"/>
    <a:srgbClr val="002753"/>
    <a:srgbClr val="0F435B"/>
    <a:srgbClr val="046299"/>
    <a:srgbClr val="00275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0" autoAdjust="0"/>
    <p:restoredTop sz="86181" autoAdjust="0"/>
  </p:normalViewPr>
  <p:slideViewPr>
    <p:cSldViewPr>
      <p:cViewPr varScale="1">
        <p:scale>
          <a:sx n="96" d="100"/>
          <a:sy n="96" d="100"/>
        </p:scale>
        <p:origin x="2232" y="9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gs" Target="tags/tag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20Comprehensive%20Plan%20Update%20-%20English%20Community%20Survey%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Comprehensive%20Plan%20Update%20-%20Community%20Surve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20Comprehensive%20Plan%20Update%20-%20English%20Community%20Survey%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20Comprehensive%20Plan%20Update%20-%20English%20Community%20Survey%20Resul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Comprehensive%20Plan%20Update%20-%20Community%20Survey.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Comprehensive%20Plan%20Update%20-%20Community%20Surve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gnyteDrive\V%20Drive\Projects\2025\25-0336.00001%20-%20City%20of%20Boynton%20Beach%20EAR-Based%20Comprehe\Comprehensive%20Plan%20EAR\SURVEY\Survey%20Results\City%20of%20Boynton%20BeachComprehensive%20Plan%20Update%20-%20Community%20Survey.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r>
              <a:rPr lang="en-US"/>
              <a:t>What are the biggest challenges facing the City? Please select three (3)</a:t>
            </a:r>
          </a:p>
        </c:rich>
      </c:tx>
      <c:overlay val="0"/>
      <c:spPr>
        <a:noFill/>
        <a:ln>
          <a:noFill/>
        </a:ln>
        <a:effectLst/>
      </c:spPr>
    </c:title>
    <c:autoTitleDeleted val="0"/>
    <c:plotArea>
      <c:layout/>
      <c:barChart>
        <c:barDir val="col"/>
        <c:grouping val="clustered"/>
        <c:varyColors val="0"/>
        <c:ser>
          <c:idx val="0"/>
          <c:order val="0"/>
          <c:tx>
            <c:strRef>
              <c:f>'Question 8'!$B$3</c:f>
              <c:strCache>
                <c:ptCount val="1"/>
                <c:pt idx="0">
                  <c:v>Responses</c:v>
                </c:pt>
              </c:strCache>
            </c:strRef>
          </c:tx>
          <c:spPr>
            <a:solidFill>
              <a:schemeClr val="accent1"/>
            </a:solidFill>
            <a:ln>
              <a:noFill/>
            </a:ln>
            <a:effectLst/>
          </c:spPr>
          <c:invertIfNegative val="0"/>
          <c:cat>
            <c:strRef>
              <c:f>'Question 8'!$A$4:$A$10</c:f>
              <c:strCache>
                <c:ptCount val="7"/>
                <c:pt idx="0">
                  <c:v>Limited job opportunities</c:v>
                </c:pt>
                <c:pt idx="1">
                  <c:v>Lack of retail options/stores</c:v>
                </c:pt>
                <c:pt idx="2">
                  <c:v>Public transportation options</c:v>
                </c:pt>
                <c:pt idx="3">
                  <c:v>Diversity of housing</c:v>
                </c:pt>
                <c:pt idx="4">
                  <c:v>School System</c:v>
                </c:pt>
                <c:pt idx="5">
                  <c:v>Flooding</c:v>
                </c:pt>
                <c:pt idx="6">
                  <c:v>Other – please provide</c:v>
                </c:pt>
              </c:strCache>
            </c:strRef>
          </c:cat>
          <c:val>
            <c:numRef>
              <c:f>'Question 8'!$B$4:$B$10</c:f>
              <c:numCache>
                <c:formatCode>0.00%</c:formatCode>
                <c:ptCount val="7"/>
                <c:pt idx="0">
                  <c:v>0.41</c:v>
                </c:pt>
                <c:pt idx="1">
                  <c:v>0.55649999999999999</c:v>
                </c:pt>
                <c:pt idx="2">
                  <c:v>0.47699999999999998</c:v>
                </c:pt>
                <c:pt idx="3">
                  <c:v>0.318</c:v>
                </c:pt>
                <c:pt idx="4">
                  <c:v>0.4854</c:v>
                </c:pt>
                <c:pt idx="5">
                  <c:v>0.44769999999999999</c:v>
                </c:pt>
                <c:pt idx="6">
                  <c:v>0.3054</c:v>
                </c:pt>
              </c:numCache>
            </c:numRef>
          </c:val>
          <c:extLst>
            <c:ext xmlns:c16="http://schemas.microsoft.com/office/drawing/2014/chart" uri="{C3380CC4-5D6E-409C-BE32-E72D297353CC}">
              <c16:uniqueId val="{00000000-D7AB-45FE-A20A-123F99057FFD}"/>
            </c:ext>
          </c:extLst>
        </c:ser>
        <c:dLbls>
          <c:showLegendKey val="0"/>
          <c:showVal val="0"/>
          <c:showCatName val="0"/>
          <c:showSerName val="0"/>
          <c:showPercent val="0"/>
          <c:showBubbleSize val="0"/>
        </c:dLbls>
        <c:gapWidth val="219"/>
        <c:overlap val="-27"/>
        <c:axId val="10"/>
        <c:axId val="100"/>
      </c:barChart>
      <c:valAx>
        <c:axId val="1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r>
              <a:rPr lang="en-US"/>
              <a:t>What top three things do you want to see created in the City?</a:t>
            </a:r>
          </a:p>
        </c:rich>
      </c:tx>
      <c:overlay val="0"/>
      <c:spPr>
        <a:noFill/>
        <a:ln>
          <a:noFill/>
        </a:ln>
        <a:effectLst/>
      </c:spPr>
    </c:title>
    <c:autoTitleDeleted val="0"/>
    <c:plotArea>
      <c:layout/>
      <c:barChart>
        <c:barDir val="col"/>
        <c:grouping val="clustered"/>
        <c:varyColors val="0"/>
        <c:ser>
          <c:idx val="0"/>
          <c:order val="0"/>
          <c:tx>
            <c:strRef>
              <c:f>'Question 9'!$B$3</c:f>
              <c:strCache>
                <c:ptCount val="1"/>
                <c:pt idx="0">
                  <c:v>Responses</c:v>
                </c:pt>
              </c:strCache>
            </c:strRef>
          </c:tx>
          <c:spPr>
            <a:solidFill>
              <a:schemeClr val="accent1"/>
            </a:solidFill>
            <a:ln>
              <a:noFill/>
            </a:ln>
            <a:effectLst/>
          </c:spPr>
          <c:invertIfNegative val="0"/>
          <c:cat>
            <c:strRef>
              <c:f>'Question 9'!$A$4:$A$16</c:f>
              <c:strCache>
                <c:ptCount val="13"/>
                <c:pt idx="0">
                  <c:v>Bike/pedestrian trails (connectivity)</c:v>
                </c:pt>
                <c:pt idx="1">
                  <c:v>New and improved economic opportunities</c:v>
                </c:pt>
                <c:pt idx="2">
                  <c:v>Land conservation/environmental stewardship</c:v>
                </c:pt>
                <c:pt idx="3">
                  <c:v>Beautification of the City</c:v>
                </c:pt>
                <c:pt idx="4">
                  <c:v>Additional tree canopies</c:v>
                </c:pt>
                <c:pt idx="5">
                  <c:v>Increased safety</c:v>
                </c:pt>
                <c:pt idx="6">
                  <c:v>More opportunities for the youth and families</c:v>
                </c:pt>
                <c:pt idx="7">
                  <c:v>Housing opportunity</c:v>
                </c:pt>
                <c:pt idx="8">
                  <c:v>More events and festivals</c:v>
                </c:pt>
                <c:pt idx="9">
                  <c:v>Better transportation system</c:v>
                </c:pt>
                <c:pt idx="10">
                  <c:v>Neighborhood improvements</c:v>
                </c:pt>
                <c:pt idx="11">
                  <c:v>Additional parks and open spaces</c:v>
                </c:pt>
                <c:pt idx="12">
                  <c:v>Other (please specify)</c:v>
                </c:pt>
              </c:strCache>
            </c:strRef>
          </c:cat>
          <c:val>
            <c:numRef>
              <c:f>'Question 9'!$B$4:$B$16</c:f>
              <c:numCache>
                <c:formatCode>0.00%</c:formatCode>
                <c:ptCount val="13"/>
                <c:pt idx="0">
                  <c:v>0.26779999999999998</c:v>
                </c:pt>
                <c:pt idx="1">
                  <c:v>0.16320000000000001</c:v>
                </c:pt>
                <c:pt idx="2">
                  <c:v>0.32640000000000002</c:v>
                </c:pt>
                <c:pt idx="3">
                  <c:v>0.35149999999999998</c:v>
                </c:pt>
                <c:pt idx="4">
                  <c:v>0.251</c:v>
                </c:pt>
                <c:pt idx="5">
                  <c:v>0.36399999999999999</c:v>
                </c:pt>
                <c:pt idx="6">
                  <c:v>0.1381</c:v>
                </c:pt>
                <c:pt idx="7">
                  <c:v>0.13389999999999999</c:v>
                </c:pt>
                <c:pt idx="8">
                  <c:v>0.1757</c:v>
                </c:pt>
                <c:pt idx="9">
                  <c:v>0.15479999999999999</c:v>
                </c:pt>
                <c:pt idx="10">
                  <c:v>0.28870000000000001</c:v>
                </c:pt>
                <c:pt idx="11">
                  <c:v>0.2427</c:v>
                </c:pt>
                <c:pt idx="12">
                  <c:v>0.14230000000000001</c:v>
                </c:pt>
              </c:numCache>
            </c:numRef>
          </c:val>
          <c:extLst>
            <c:ext xmlns:c16="http://schemas.microsoft.com/office/drawing/2014/chart" uri="{C3380CC4-5D6E-409C-BE32-E72D297353CC}">
              <c16:uniqueId val="{00000000-3D45-4609-B3F8-38F62EECB581}"/>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12700" cap="flat" cmpd="sng" algn="ctr">
              <a:solidFill>
                <a:schemeClr val="tx1">
                  <a:tint val="75000"/>
                </a:schemeClr>
              </a:solidFill>
              <a:prstDash val="solid"/>
              <a:round/>
            </a:ln>
            <a:effectLst/>
          </c:spPr>
        </c:majorGridlines>
        <c:numFmt formatCode="0.00%"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r"/>
      <c:layout>
        <c:manualLayout>
          <c:xMode val="edge"/>
          <c:yMode val="edge"/>
          <c:x val="0.86424142390044711"/>
          <c:y val="0.64467415444993248"/>
          <c:w val="0.10801587926509186"/>
          <c:h val="4.86099822199644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12700" cap="flat" cmpd="sng" algn="ctr">
      <a:noFill/>
      <a:prstDash val="solid"/>
      <a:miter lim="800000"/>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r>
              <a:rPr lang="en-US"/>
              <a:t>To maintain the quality of life in the City, what should be some of the main issues that the City should focus on in the next 20 years? Please select five (5).</a:t>
            </a:r>
          </a:p>
        </c:rich>
      </c:tx>
      <c:overlay val="0"/>
      <c:spPr>
        <a:noFill/>
        <a:ln>
          <a:noFill/>
        </a:ln>
        <a:effectLst/>
      </c:spPr>
    </c:title>
    <c:autoTitleDeleted val="0"/>
    <c:plotArea>
      <c:layout/>
      <c:barChart>
        <c:barDir val="col"/>
        <c:grouping val="clustered"/>
        <c:varyColors val="0"/>
        <c:ser>
          <c:idx val="0"/>
          <c:order val="0"/>
          <c:tx>
            <c:strRef>
              <c:f>'Question 10'!$B$3</c:f>
              <c:strCache>
                <c:ptCount val="1"/>
                <c:pt idx="0">
                  <c:v>Responses</c:v>
                </c:pt>
              </c:strCache>
            </c:strRef>
          </c:tx>
          <c:spPr>
            <a:solidFill>
              <a:schemeClr val="accent1"/>
            </a:solidFill>
            <a:ln>
              <a:noFill/>
            </a:ln>
            <a:effectLst/>
          </c:spPr>
          <c:invertIfNegative val="0"/>
          <c:cat>
            <c:strRef>
              <c:f>'Question 10'!$A$4:$A$19</c:f>
              <c:strCache>
                <c:ptCount val="16"/>
                <c:pt idx="0">
                  <c:v>Road maintenance</c:v>
                </c:pt>
                <c:pt idx="1">
                  <c:v>Traffic Management</c:v>
                </c:pt>
                <c:pt idx="2">
                  <c:v>Walkability</c:v>
                </c:pt>
                <c:pt idx="3">
                  <c:v>Police/Crime Prevention</c:v>
                </c:pt>
                <c:pt idx="4">
                  <c:v>Land Use/Zoning</c:v>
                </c:pt>
                <c:pt idx="5">
                  <c:v>Economic Development</c:v>
                </c:pt>
                <c:pt idx="6">
                  <c:v>Environment protection/preservation</c:v>
                </c:pt>
                <c:pt idx="7">
                  <c:v>Code Enforcement/ Community Appearance</c:v>
                </c:pt>
                <c:pt idx="8">
                  <c:v>Parks and Recreation</c:v>
                </c:pt>
                <c:pt idx="9">
                  <c:v>Recreation Programs</c:v>
                </c:pt>
                <c:pt idx="10">
                  <c:v>Schools</c:v>
                </c:pt>
                <c:pt idx="11">
                  <c:v>Special Events</c:v>
                </c:pt>
                <c:pt idx="12">
                  <c:v>Fiscal Health</c:v>
                </c:pt>
                <c:pt idx="13">
                  <c:v>Housing Stock and Affordability</c:v>
                </c:pt>
                <c:pt idx="14">
                  <c:v>Flood prevention</c:v>
                </c:pt>
                <c:pt idx="15">
                  <c:v>Other (please list)</c:v>
                </c:pt>
              </c:strCache>
            </c:strRef>
          </c:cat>
          <c:val>
            <c:numRef>
              <c:f>'Question 10'!$B$4:$B$19</c:f>
              <c:numCache>
                <c:formatCode>0.00%</c:formatCode>
                <c:ptCount val="16"/>
                <c:pt idx="0">
                  <c:v>0.36820000000000003</c:v>
                </c:pt>
                <c:pt idx="1">
                  <c:v>0.50209999999999999</c:v>
                </c:pt>
                <c:pt idx="2">
                  <c:v>0.39329999999999998</c:v>
                </c:pt>
                <c:pt idx="3">
                  <c:v>0.56490000000000007</c:v>
                </c:pt>
                <c:pt idx="4">
                  <c:v>0.28870000000000001</c:v>
                </c:pt>
                <c:pt idx="5">
                  <c:v>0.33050000000000002</c:v>
                </c:pt>
                <c:pt idx="6">
                  <c:v>0.41</c:v>
                </c:pt>
                <c:pt idx="7">
                  <c:v>0.23849999999999999</c:v>
                </c:pt>
                <c:pt idx="8">
                  <c:v>0.39750000000000002</c:v>
                </c:pt>
                <c:pt idx="9">
                  <c:v>0.12130000000000001</c:v>
                </c:pt>
                <c:pt idx="10">
                  <c:v>0.32219999999999999</c:v>
                </c:pt>
                <c:pt idx="11">
                  <c:v>0.1799</c:v>
                </c:pt>
                <c:pt idx="12">
                  <c:v>0.2218</c:v>
                </c:pt>
                <c:pt idx="13">
                  <c:v>0.25519999999999998</c:v>
                </c:pt>
                <c:pt idx="14">
                  <c:v>0.30130000000000001</c:v>
                </c:pt>
                <c:pt idx="15">
                  <c:v>0.1046</c:v>
                </c:pt>
              </c:numCache>
            </c:numRef>
          </c:val>
          <c:extLst>
            <c:ext xmlns:c16="http://schemas.microsoft.com/office/drawing/2014/chart" uri="{C3380CC4-5D6E-409C-BE32-E72D297353CC}">
              <c16:uniqueId val="{00000000-9970-4AD3-9B11-52890CFB8A01}"/>
            </c:ext>
          </c:extLst>
        </c:ser>
        <c:dLbls>
          <c:showLegendKey val="0"/>
          <c:showVal val="0"/>
          <c:showCatName val="0"/>
          <c:showSerName val="0"/>
          <c:showPercent val="0"/>
          <c:showBubbleSize val="0"/>
        </c:dLbls>
        <c:gapWidth val="219"/>
        <c:overlap val="-27"/>
        <c:axId val="10"/>
        <c:axId val="100"/>
      </c:barChart>
      <c:valAx>
        <c:axId val="1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r>
              <a:rPr lang="en-US"/>
              <a:t>Over the next twenty years, how important are the actions that the City takes when addressing the needs for commercial land uses. Please select three (3).</a:t>
            </a:r>
          </a:p>
        </c:rich>
      </c:tx>
      <c:overlay val="0"/>
      <c:spPr>
        <a:noFill/>
        <a:ln>
          <a:noFill/>
        </a:ln>
        <a:effectLst/>
      </c:spPr>
    </c:title>
    <c:autoTitleDeleted val="0"/>
    <c:plotArea>
      <c:layout/>
      <c:barChart>
        <c:barDir val="col"/>
        <c:grouping val="clustered"/>
        <c:varyColors val="0"/>
        <c:ser>
          <c:idx val="0"/>
          <c:order val="0"/>
          <c:tx>
            <c:strRef>
              <c:f>'Question 11'!$B$3</c:f>
              <c:strCache>
                <c:ptCount val="1"/>
                <c:pt idx="0">
                  <c:v>Responses</c:v>
                </c:pt>
              </c:strCache>
            </c:strRef>
          </c:tx>
          <c:spPr>
            <a:solidFill>
              <a:schemeClr val="accent1"/>
            </a:solidFill>
            <a:ln>
              <a:noFill/>
            </a:ln>
            <a:effectLst/>
          </c:spPr>
          <c:invertIfNegative val="0"/>
          <c:cat>
            <c:strRef>
              <c:f>'Question 11'!$A$4:$A$9</c:f>
              <c:strCache>
                <c:ptCount val="6"/>
                <c:pt idx="0">
                  <c:v>Provide governmental incentives for employment generating businesses</c:v>
                </c:pt>
                <c:pt idx="1">
                  <c:v>Encourage mixed-use development patterns</c:v>
                </c:pt>
                <c:pt idx="2">
                  <c:v>Create an employment –targeted land use category</c:v>
                </c:pt>
                <c:pt idx="3">
                  <c:v>Limit opportunities for more commercial uses to avoid impacts to residential land uses</c:v>
                </c:pt>
                <c:pt idx="4">
                  <c:v>Focus on design features for site plan and building</c:v>
                </c:pt>
                <c:pt idx="5">
                  <c:v>Regulate type/variety of businesses (locally owned, national chains)</c:v>
                </c:pt>
              </c:strCache>
            </c:strRef>
          </c:cat>
          <c:val>
            <c:numRef>
              <c:f>'Question 11'!$B$4:$B$9</c:f>
              <c:numCache>
                <c:formatCode>0.00%</c:formatCode>
                <c:ptCount val="6"/>
                <c:pt idx="0">
                  <c:v>0.45610000000000001</c:v>
                </c:pt>
                <c:pt idx="1">
                  <c:v>0.51049999999999995</c:v>
                </c:pt>
                <c:pt idx="2">
                  <c:v>0.36399999999999999</c:v>
                </c:pt>
                <c:pt idx="3">
                  <c:v>0.4728</c:v>
                </c:pt>
                <c:pt idx="4">
                  <c:v>0.59829999999999994</c:v>
                </c:pt>
                <c:pt idx="5">
                  <c:v>0.59829999999999994</c:v>
                </c:pt>
              </c:numCache>
            </c:numRef>
          </c:val>
          <c:extLst>
            <c:ext xmlns:c16="http://schemas.microsoft.com/office/drawing/2014/chart" uri="{C3380CC4-5D6E-409C-BE32-E72D297353CC}">
              <c16:uniqueId val="{00000000-F137-461C-A6B5-46ED2EAB7E18}"/>
            </c:ext>
          </c:extLst>
        </c:ser>
        <c:dLbls>
          <c:showLegendKey val="0"/>
          <c:showVal val="0"/>
          <c:showCatName val="0"/>
          <c:showSerName val="0"/>
          <c:showPercent val="0"/>
          <c:showBubbleSize val="0"/>
        </c:dLbls>
        <c:gapWidth val="219"/>
        <c:overlap val="-27"/>
        <c:axId val="10"/>
        <c:axId val="100"/>
      </c:barChart>
      <c:valAx>
        <c:axId val="1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b"/>
      <c:layout>
        <c:manualLayout>
          <c:xMode val="edge"/>
          <c:yMode val="edge"/>
          <c:x val="1.874524419738343E-2"/>
          <c:y val="0.92351866143879791"/>
          <c:w val="0.12134353304744025"/>
          <c:h val="5.6389077714824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r>
              <a:rPr lang="en-US"/>
              <a:t>Over the next 20 years, how important are the actions the City should take to address housing needs? Please select three (3).</a:t>
            </a:r>
          </a:p>
        </c:rich>
      </c:tx>
      <c:overlay val="0"/>
      <c:spPr>
        <a:noFill/>
        <a:ln>
          <a:noFill/>
        </a:ln>
        <a:effectLst/>
      </c:spPr>
    </c:title>
    <c:autoTitleDeleted val="0"/>
    <c:plotArea>
      <c:layout/>
      <c:barChart>
        <c:barDir val="col"/>
        <c:grouping val="clustered"/>
        <c:varyColors val="0"/>
        <c:ser>
          <c:idx val="0"/>
          <c:order val="0"/>
          <c:tx>
            <c:strRef>
              <c:f>'Question 12'!$B$3</c:f>
              <c:strCache>
                <c:ptCount val="1"/>
                <c:pt idx="0">
                  <c:v>Responses</c:v>
                </c:pt>
              </c:strCache>
            </c:strRef>
          </c:tx>
          <c:spPr>
            <a:solidFill>
              <a:schemeClr val="accent1"/>
            </a:solidFill>
            <a:ln>
              <a:noFill/>
            </a:ln>
            <a:effectLst/>
          </c:spPr>
          <c:invertIfNegative val="0"/>
          <c:cat>
            <c:strRef>
              <c:f>'Question 12'!$A$4:$A$9</c:f>
              <c:strCache>
                <c:ptCount val="6"/>
                <c:pt idx="0">
                  <c:v>Approve a variety of housing types</c:v>
                </c:pt>
                <c:pt idx="1">
                  <c:v>Promote housing for young families and entry-level professionals</c:v>
                </c:pt>
                <c:pt idx="2">
                  <c:v>Protect neighborhoods from degradation caused by aging, vacant or abandoned properties</c:v>
                </c:pt>
                <c:pt idx="3">
                  <c:v>Preserve community character in new developments</c:v>
                </c:pt>
                <c:pt idx="4">
                  <c:v>Increase housing options to “age in place”</c:v>
                </c:pt>
                <c:pt idx="5">
                  <c:v>Allow for accessory dwelling units on a single property.</c:v>
                </c:pt>
              </c:strCache>
            </c:strRef>
          </c:cat>
          <c:val>
            <c:numRef>
              <c:f>'Question 12'!$B$4:$B$9</c:f>
              <c:numCache>
                <c:formatCode>0.00%</c:formatCode>
                <c:ptCount val="6"/>
                <c:pt idx="0">
                  <c:v>0.39329999999999998</c:v>
                </c:pt>
                <c:pt idx="1">
                  <c:v>0.63600000000000001</c:v>
                </c:pt>
                <c:pt idx="2">
                  <c:v>0.79500000000000004</c:v>
                </c:pt>
                <c:pt idx="3">
                  <c:v>0.56899999999999995</c:v>
                </c:pt>
                <c:pt idx="4">
                  <c:v>0.35980000000000001</c:v>
                </c:pt>
                <c:pt idx="5">
                  <c:v>0.24690000000000001</c:v>
                </c:pt>
              </c:numCache>
            </c:numRef>
          </c:val>
          <c:extLst>
            <c:ext xmlns:c16="http://schemas.microsoft.com/office/drawing/2014/chart" uri="{C3380CC4-5D6E-409C-BE32-E72D297353CC}">
              <c16:uniqueId val="{00000000-D312-463E-8865-88139E761C54}"/>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12700" cap="flat" cmpd="sng" algn="ctr">
              <a:solidFill>
                <a:schemeClr val="tx1">
                  <a:tint val="75000"/>
                </a:schemeClr>
              </a:solidFill>
              <a:prstDash val="solid"/>
              <a:round/>
            </a:ln>
            <a:effectLst/>
          </c:spPr>
        </c:majorGridlines>
        <c:numFmt formatCode="0.00%"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12700" cap="flat" cmpd="sng" algn="ctr">
      <a:noFill/>
      <a:prstDash val="solid"/>
      <a:miter lim="800000"/>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r>
              <a:rPr lang="en-US"/>
              <a:t>Over the next 20 years, how important are the actions the City should take regarding sustainability? Please select three (3).</a:t>
            </a:r>
          </a:p>
        </c:rich>
      </c:tx>
      <c:overlay val="0"/>
      <c:spPr>
        <a:noFill/>
        <a:ln>
          <a:noFill/>
        </a:ln>
        <a:effectLst/>
      </c:spPr>
    </c:title>
    <c:autoTitleDeleted val="0"/>
    <c:plotArea>
      <c:layout/>
      <c:barChart>
        <c:barDir val="col"/>
        <c:grouping val="clustered"/>
        <c:varyColors val="0"/>
        <c:ser>
          <c:idx val="0"/>
          <c:order val="0"/>
          <c:tx>
            <c:strRef>
              <c:f>'Question 13'!$B$3</c:f>
              <c:strCache>
                <c:ptCount val="1"/>
                <c:pt idx="0">
                  <c:v>Responses</c:v>
                </c:pt>
              </c:strCache>
            </c:strRef>
          </c:tx>
          <c:spPr>
            <a:solidFill>
              <a:schemeClr val="accent1"/>
            </a:solidFill>
            <a:ln>
              <a:noFill/>
            </a:ln>
            <a:effectLst/>
          </c:spPr>
          <c:invertIfNegative val="0"/>
          <c:cat>
            <c:strRef>
              <c:f>'Question 13'!$A$4:$A$13</c:f>
              <c:strCache>
                <c:ptCount val="10"/>
                <c:pt idx="0">
                  <c:v>Energy (renewal energy – solar use)</c:v>
                </c:pt>
                <c:pt idx="1">
                  <c:v>Landscaping and trees (encourage additional plantings)</c:v>
                </c:pt>
                <c:pt idx="2">
                  <c:v>Transportation (low-zero emissions, electronic vehicles)</c:v>
                </c:pt>
                <c:pt idx="3">
                  <c:v>Public transportation network (to reduce carbon emissions)</c:v>
                </c:pt>
                <c:pt idx="4">
                  <c:v>Land Management (mixed use developments, purchase land for open space, outdoor recreation, tree canopy protection)</c:v>
                </c:pt>
                <c:pt idx="5">
                  <c:v>Zoning (Green Building code requirements)</c:v>
                </c:pt>
                <c:pt idx="6">
                  <c:v>Waste Management (waste reduction, repurposing, composting, recycling)</c:v>
                </c:pt>
                <c:pt idx="7">
                  <c:v>Water (quantity and quality)</c:v>
                </c:pt>
                <c:pt idx="8">
                  <c:v>Green infrastructure</c:v>
                </c:pt>
                <c:pt idx="9">
                  <c:v>Other (please specify)</c:v>
                </c:pt>
              </c:strCache>
            </c:strRef>
          </c:cat>
          <c:val>
            <c:numRef>
              <c:f>'Question 13'!$B$4:$B$13</c:f>
              <c:numCache>
                <c:formatCode>0.00%</c:formatCode>
                <c:ptCount val="10"/>
                <c:pt idx="0">
                  <c:v>0.35149999999999998</c:v>
                </c:pt>
                <c:pt idx="1">
                  <c:v>0.60250000000000004</c:v>
                </c:pt>
                <c:pt idx="2">
                  <c:v>0.12130000000000001</c:v>
                </c:pt>
                <c:pt idx="3">
                  <c:v>0.26779999999999998</c:v>
                </c:pt>
                <c:pt idx="4">
                  <c:v>0.51049999999999995</c:v>
                </c:pt>
                <c:pt idx="5">
                  <c:v>0.10879999999999999</c:v>
                </c:pt>
                <c:pt idx="6">
                  <c:v>0.2218</c:v>
                </c:pt>
                <c:pt idx="7">
                  <c:v>0.53139999999999998</c:v>
                </c:pt>
                <c:pt idx="8">
                  <c:v>0.22589999999999999</c:v>
                </c:pt>
                <c:pt idx="9">
                  <c:v>5.8600000000000013E-2</c:v>
                </c:pt>
              </c:numCache>
            </c:numRef>
          </c:val>
          <c:extLst>
            <c:ext xmlns:c16="http://schemas.microsoft.com/office/drawing/2014/chart" uri="{C3380CC4-5D6E-409C-BE32-E72D297353CC}">
              <c16:uniqueId val="{00000000-6209-4F0A-BCC0-B734E94D004A}"/>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12700" cap="flat" cmpd="sng" algn="ctr">
              <a:solidFill>
                <a:schemeClr val="tx1">
                  <a:tint val="75000"/>
                </a:schemeClr>
              </a:solidFill>
              <a:prstDash val="solid"/>
              <a:round/>
            </a:ln>
            <a:effectLst/>
          </c:spPr>
        </c:majorGridlines>
        <c:numFmt formatCode="0.00%"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r"/>
      <c:layout>
        <c:manualLayout>
          <c:xMode val="edge"/>
          <c:yMode val="edge"/>
          <c:x val="0.85941832325631751"/>
          <c:y val="0.69610882837458055"/>
          <c:w val="0.12246842284675798"/>
          <c:h val="4.30545637522616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12700" cap="flat" cmpd="sng" algn="ctr">
      <a:noFill/>
      <a:prstDash val="solid"/>
      <a:miter lim="800000"/>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r>
              <a:rPr lang="en-US"/>
              <a:t>What features would you improve in your neighborhood? Please select three (3).</a:t>
            </a:r>
          </a:p>
        </c:rich>
      </c:tx>
      <c:overlay val="0"/>
      <c:spPr>
        <a:noFill/>
        <a:ln>
          <a:noFill/>
        </a:ln>
        <a:effectLst/>
      </c:spPr>
    </c:title>
    <c:autoTitleDeleted val="0"/>
    <c:plotArea>
      <c:layout/>
      <c:barChart>
        <c:barDir val="col"/>
        <c:grouping val="clustered"/>
        <c:varyColors val="0"/>
        <c:ser>
          <c:idx val="0"/>
          <c:order val="0"/>
          <c:tx>
            <c:strRef>
              <c:f>'Question 14'!$B$3</c:f>
              <c:strCache>
                <c:ptCount val="1"/>
                <c:pt idx="0">
                  <c:v>Responses</c:v>
                </c:pt>
              </c:strCache>
            </c:strRef>
          </c:tx>
          <c:spPr>
            <a:solidFill>
              <a:schemeClr val="accent1"/>
            </a:solidFill>
            <a:ln>
              <a:noFill/>
            </a:ln>
            <a:effectLst/>
          </c:spPr>
          <c:invertIfNegative val="0"/>
          <c:cat>
            <c:strRef>
              <c:f>'Question 14'!$A$4:$A$9</c:f>
              <c:strCache>
                <c:ptCount val="6"/>
                <c:pt idx="0">
                  <c:v>Access to open space (neighborhood park, tot lot, walking trail)</c:v>
                </c:pt>
                <c:pt idx="1">
                  <c:v>Street Signage</c:v>
                </c:pt>
                <c:pt idx="2">
                  <c:v>Identity of the Neighborhood (signage with neighborhood name)</c:v>
                </c:pt>
                <c:pt idx="3">
                  <c:v>Sidewalks</c:v>
                </c:pt>
                <c:pt idx="4">
                  <c:v>Additional Trees</c:v>
                </c:pt>
                <c:pt idx="5">
                  <c:v>Other (please specify)</c:v>
                </c:pt>
              </c:strCache>
            </c:strRef>
          </c:cat>
          <c:val>
            <c:numRef>
              <c:f>'Question 14'!$B$4:$B$9</c:f>
              <c:numCache>
                <c:formatCode>0.00%</c:formatCode>
                <c:ptCount val="6"/>
                <c:pt idx="0">
                  <c:v>0.78239999999999998</c:v>
                </c:pt>
                <c:pt idx="1">
                  <c:v>0.21759999999999999</c:v>
                </c:pt>
                <c:pt idx="2">
                  <c:v>0.32640000000000002</c:v>
                </c:pt>
                <c:pt idx="3">
                  <c:v>0.64439999999999997</c:v>
                </c:pt>
                <c:pt idx="4">
                  <c:v>0.72799999999999998</c:v>
                </c:pt>
                <c:pt idx="5">
                  <c:v>0.30130000000000001</c:v>
                </c:pt>
              </c:numCache>
            </c:numRef>
          </c:val>
          <c:extLst>
            <c:ext xmlns:c16="http://schemas.microsoft.com/office/drawing/2014/chart" uri="{C3380CC4-5D6E-409C-BE32-E72D297353CC}">
              <c16:uniqueId val="{00000000-29E6-46C6-8AF3-4CB531E62828}"/>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spPr>
            <a:ln w="12700" cap="flat" cmpd="sng" algn="ctr">
              <a:solidFill>
                <a:schemeClr val="tx1">
                  <a:tint val="75000"/>
                </a:schemeClr>
              </a:solidFill>
              <a:prstDash val="solid"/>
              <a:round/>
            </a:ln>
            <a:effectLst/>
          </c:spPr>
        </c:majorGridlines>
        <c:numFmt formatCode="0.00%"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
        <c:crosses val="autoZero"/>
        <c:auto val="0"/>
        <c:lblAlgn val="ctr"/>
        <c:lblOffset val="100"/>
        <c:noMultiLvlLbl val="0"/>
      </c:catAx>
      <c:spPr>
        <a:noFill/>
        <a:ln>
          <a:noFill/>
        </a:ln>
        <a:effectLst/>
      </c:spPr>
    </c:plotArea>
    <c:legend>
      <c:legendPos val="r"/>
      <c:layout>
        <c:manualLayout>
          <c:xMode val="edge"/>
          <c:yMode val="edge"/>
          <c:x val="0.84841329075699468"/>
          <c:y val="0.89426777260260737"/>
          <c:w val="0.14564052166379779"/>
          <c:h val="4.437457019640683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12700" cap="flat" cmpd="sng" algn="ctr">
      <a:noFill/>
      <a:prstDash val="solid"/>
      <a:miter lim="800000"/>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dirty="0"/>
              <a:t>Future Land Use Acreage</a:t>
            </a:r>
            <a:r>
              <a:rPr lang="en-US" baseline="0" dirty="0"/>
              <a:t> Chart</a:t>
            </a:r>
            <a:endParaRPr lang="en-US" dirty="0"/>
          </a:p>
        </c:rich>
      </c:tx>
      <c:layout>
        <c:manualLayout>
          <c:xMode val="edge"/>
          <c:yMode val="edge"/>
          <c:x val="0.34092699377060642"/>
          <c:y val="1.7313806147173715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1"/>
          <c:tx>
            <c:strRef>
              <c:f>Sheet1!$C$21</c:f>
              <c:strCache>
                <c:ptCount val="1"/>
                <c:pt idx="0">
                  <c:v>PERCENT OF TOTAL</c:v>
                </c:pt>
              </c:strCache>
            </c:strRef>
          </c:tx>
          <c:dPt>
            <c:idx val="0"/>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A8-43F5-8DC1-B3FAC528871A}"/>
              </c:ext>
            </c:extLst>
          </c:dPt>
          <c:dPt>
            <c:idx val="1"/>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A8-43F5-8DC1-B3FAC528871A}"/>
              </c:ext>
            </c:extLst>
          </c:dPt>
          <c:dPt>
            <c:idx val="2"/>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A8-43F5-8DC1-B3FAC528871A}"/>
              </c:ext>
            </c:extLst>
          </c:dPt>
          <c:dPt>
            <c:idx val="3"/>
            <c:bubble3D val="0"/>
            <c:spPr>
              <a:solidFill>
                <a:schemeClr val="accent2">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A8-43F5-8DC1-B3FAC528871A}"/>
              </c:ext>
            </c:extLst>
          </c:dPt>
          <c:dPt>
            <c:idx val="4"/>
            <c:bubble3D val="0"/>
            <c:spPr>
              <a:solidFill>
                <a:srgbClr val="10455E"/>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1AA8-43F5-8DC1-B3FAC528871A}"/>
              </c:ext>
            </c:extLst>
          </c:dPt>
          <c:dPt>
            <c:idx val="5"/>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1AA8-43F5-8DC1-B3FAC528871A}"/>
              </c:ext>
            </c:extLst>
          </c:dPt>
          <c:dPt>
            <c:idx val="6"/>
            <c:bubble3D val="0"/>
            <c:spPr>
              <a:solidFill>
                <a:schemeClr val="bg1">
                  <a:lumMod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1AA8-43F5-8DC1-B3FAC528871A}"/>
              </c:ext>
            </c:extLst>
          </c:dPt>
          <c:dLbls>
            <c:dLbl>
              <c:idx val="0"/>
              <c:tx>
                <c:rich>
                  <a:bodyPr/>
                  <a:lstStyle/>
                  <a:p>
                    <a:fld id="{70E3D8D0-ED40-4AC0-AEF4-21B87488DC3F}"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AA8-43F5-8DC1-B3FAC528871A}"/>
                </c:ext>
              </c:extLst>
            </c:dLbl>
            <c:dLbl>
              <c:idx val="1"/>
              <c:layout>
                <c:manualLayout>
                  <c:x val="1.4508691329019486E-3"/>
                  <c:y val="-3.3616504192576784E-3"/>
                </c:manualLayout>
              </c:layout>
              <c:tx>
                <c:rich>
                  <a:bodyPr/>
                  <a:lstStyle/>
                  <a:p>
                    <a:fld id="{84A2E88C-A2B5-4CE1-903F-8CF3D8EC087E}"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AA8-43F5-8DC1-B3FAC528871A}"/>
                </c:ext>
              </c:extLst>
            </c:dLbl>
            <c:dLbl>
              <c:idx val="2"/>
              <c:layout>
                <c:manualLayout>
                  <c:x val="-2.489071114129934E-2"/>
                  <c:y val="4.4036598023408629E-3"/>
                </c:manualLayout>
              </c:layout>
              <c:tx>
                <c:rich>
                  <a:bodyPr/>
                  <a:lstStyle/>
                  <a:p>
                    <a:fld id="{3FB2EF93-CC0A-4D0E-94B3-B1A9DE5BBD96}"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AA8-43F5-8DC1-B3FAC528871A}"/>
                </c:ext>
              </c:extLst>
            </c:dLbl>
            <c:dLbl>
              <c:idx val="3"/>
              <c:layout>
                <c:manualLayout>
                  <c:x val="-3.8555484583801709E-2"/>
                  <c:y val="-4.5442606323129242E-2"/>
                </c:manualLayout>
              </c:layout>
              <c:tx>
                <c:rich>
                  <a:bodyPr/>
                  <a:lstStyle/>
                  <a:p>
                    <a:fld id="{C29D5478-F2C0-485C-BBC0-A42902A89EEE}"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AA8-43F5-8DC1-B3FAC528871A}"/>
                </c:ext>
              </c:extLst>
            </c:dLbl>
            <c:dLbl>
              <c:idx val="4"/>
              <c:layout>
                <c:manualLayout>
                  <c:x val="-4.1703403417147206E-2"/>
                  <c:y val="-0.11566599532118246"/>
                </c:manualLayout>
              </c:layout>
              <c:tx>
                <c:rich>
                  <a:bodyPr/>
                  <a:lstStyle/>
                  <a:p>
                    <a:fld id="{EA64DFA6-F895-40E3-BAE9-928BAB3764DC}"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AA8-43F5-8DC1-B3FAC528871A}"/>
                </c:ext>
              </c:extLst>
            </c:dLbl>
            <c:dLbl>
              <c:idx val="5"/>
              <c:layout>
                <c:manualLayout>
                  <c:x val="-2.437927328327013E-3"/>
                  <c:y val="-5.3485800861236887E-2"/>
                </c:manualLayout>
              </c:layout>
              <c:tx>
                <c:rich>
                  <a:bodyPr/>
                  <a:lstStyle/>
                  <a:p>
                    <a:fld id="{07FFA9FC-F0E4-4A67-871D-77A7B7B51BA5}"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AA8-43F5-8DC1-B3FAC528871A}"/>
                </c:ext>
              </c:extLst>
            </c:dLbl>
            <c:dLbl>
              <c:idx val="6"/>
              <c:layout>
                <c:manualLayout>
                  <c:x val="-7.0012870948172397E-4"/>
                  <c:y val="-1.428638943975977E-2"/>
                </c:manualLayout>
              </c:layout>
              <c:tx>
                <c:rich>
                  <a:bodyPr/>
                  <a:lstStyle/>
                  <a:p>
                    <a:fld id="{477B1EF5-B0F7-4A51-B499-1C899611E9E3}" type="VALUE">
                      <a:rPr lang="en-US"/>
                      <a:pPr/>
                      <a:t>[VALUE]</a:t>
                    </a:fld>
                    <a:endParaRPr lang="en-US"/>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AA8-43F5-8DC1-B3FAC528871A}"/>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Sheet1!$A$22:$A$28</c:f>
              <c:strCache>
                <c:ptCount val="7"/>
                <c:pt idx="0">
                  <c:v>Residential</c:v>
                </c:pt>
                <c:pt idx="1">
                  <c:v>Commercial</c:v>
                </c:pt>
                <c:pt idx="2">
                  <c:v>Mixed-Use</c:v>
                </c:pt>
                <c:pt idx="3">
                  <c:v>Conservation</c:v>
                </c:pt>
                <c:pt idx="4">
                  <c:v>Public &amp; Private Gov’t / Institutional </c:v>
                </c:pt>
                <c:pt idx="5">
                  <c:v>Recreation </c:v>
                </c:pt>
                <c:pt idx="6">
                  <c:v>Industrial</c:v>
                </c:pt>
              </c:strCache>
            </c:strRef>
          </c:cat>
          <c:val>
            <c:numRef>
              <c:f>Sheet1!$C$22:$C$28</c:f>
              <c:numCache>
                <c:formatCode>0.0%</c:formatCode>
                <c:ptCount val="7"/>
                <c:pt idx="0">
                  <c:v>0.7435818588494173</c:v>
                </c:pt>
                <c:pt idx="1">
                  <c:v>7.1787772530578026E-2</c:v>
                </c:pt>
                <c:pt idx="2">
                  <c:v>4.337338691479075E-2</c:v>
                </c:pt>
                <c:pt idx="3">
                  <c:v>1.7690299332024585E-2</c:v>
                </c:pt>
                <c:pt idx="4">
                  <c:v>2.8579245642609181E-2</c:v>
                </c:pt>
                <c:pt idx="5">
                  <c:v>5.4085780998069613E-2</c:v>
                </c:pt>
                <c:pt idx="6">
                  <c:v>4.0901655732510506E-2</c:v>
                </c:pt>
              </c:numCache>
            </c:numRef>
          </c:val>
          <c:extLst>
            <c:ext xmlns:c16="http://schemas.microsoft.com/office/drawing/2014/chart" uri="{C3380CC4-5D6E-409C-BE32-E72D297353CC}">
              <c16:uniqueId val="{0000000E-1AA8-43F5-8DC1-B3FAC528871A}"/>
            </c:ext>
          </c:extLst>
        </c:ser>
        <c:dLbls>
          <c:showLegendKey val="0"/>
          <c:showVal val="0"/>
          <c:showCatName val="0"/>
          <c:showSerName val="0"/>
          <c:showPercent val="0"/>
          <c:showBubbleSize val="0"/>
          <c:showLeaderLines val="0"/>
        </c:dLbls>
        <c:extLst>
          <c:ext xmlns:c15="http://schemas.microsoft.com/office/drawing/2012/chart" uri="{02D57815-91ED-43cb-92C2-25804820EDAC}">
            <c15:filteredPieSeries>
              <c15:ser>
                <c:idx val="0"/>
                <c:order val="0"/>
                <c:tx>
                  <c:strRef>
                    <c:extLst>
                      <c:ext uri="{02D57815-91ED-43cb-92C2-25804820EDAC}">
                        <c15:formulaRef>
                          <c15:sqref>Sheet1!$B$21</c15:sqref>
                        </c15:formulaRef>
                      </c:ext>
                    </c:extLst>
                    <c:strCache>
                      <c:ptCount val="1"/>
                      <c:pt idx="0">
                        <c:v>TOTAL NUMBER OF ACRES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1AA8-43F5-8DC1-B3FAC528871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2-1AA8-43F5-8DC1-B3FAC528871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4-1AA8-43F5-8DC1-B3FAC528871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6-1AA8-43F5-8DC1-B3FAC528871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8-1AA8-43F5-8DC1-B3FAC528871A}"/>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A-1AA8-43F5-8DC1-B3FAC528871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C-1AA8-43F5-8DC1-B3FAC528871A}"/>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outEnd"/>
                  <c:showLegendKey val="0"/>
                  <c:showVal val="0"/>
                  <c:showCatName val="1"/>
                  <c:showSerName val="0"/>
                  <c:showPercent val="1"/>
                  <c:showBubbleSize val="0"/>
                  <c:showLeaderLines val="0"/>
                  <c:extLst>
                    <c:ex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extLst>
                      <c:ext uri="{02D57815-91ED-43cb-92C2-25804820EDAC}">
                        <c15:formulaRef>
                          <c15:sqref>Sheet1!$A$22:$A$28</c15:sqref>
                        </c15:formulaRef>
                      </c:ext>
                    </c:extLst>
                    <c:strCache>
                      <c:ptCount val="7"/>
                      <c:pt idx="0">
                        <c:v>Residential</c:v>
                      </c:pt>
                      <c:pt idx="1">
                        <c:v>Commercial</c:v>
                      </c:pt>
                      <c:pt idx="2">
                        <c:v>Mixed-Use</c:v>
                      </c:pt>
                      <c:pt idx="3">
                        <c:v>Conservation</c:v>
                      </c:pt>
                      <c:pt idx="4">
                        <c:v>Public &amp; Private Gov’t / Institutional </c:v>
                      </c:pt>
                      <c:pt idx="5">
                        <c:v>Recreation </c:v>
                      </c:pt>
                      <c:pt idx="6">
                        <c:v>Industrial</c:v>
                      </c:pt>
                    </c:strCache>
                  </c:strRef>
                </c:cat>
                <c:val>
                  <c:numRef>
                    <c:extLst>
                      <c:ext uri="{02D57815-91ED-43cb-92C2-25804820EDAC}">
                        <c15:formulaRef>
                          <c15:sqref>Sheet1!$B$22:$B$28</c15:sqref>
                        </c15:formulaRef>
                      </c:ext>
                    </c:extLst>
                    <c:numCache>
                      <c:formatCode>#,##0.00</c:formatCode>
                      <c:ptCount val="7"/>
                      <c:pt idx="0">
                        <c:v>6359.64</c:v>
                      </c:pt>
                      <c:pt idx="1">
                        <c:v>613.98</c:v>
                      </c:pt>
                      <c:pt idx="2" formatCode="General">
                        <c:v>370.96000000000004</c:v>
                      </c:pt>
                      <c:pt idx="3" formatCode="General">
                        <c:v>151.30000000000001</c:v>
                      </c:pt>
                      <c:pt idx="4" formatCode="General">
                        <c:v>244.43</c:v>
                      </c:pt>
                      <c:pt idx="5" formatCode="General">
                        <c:v>462.58</c:v>
                      </c:pt>
                      <c:pt idx="6" formatCode="General">
                        <c:v>349.82</c:v>
                      </c:pt>
                    </c:numCache>
                  </c:numRef>
                </c:val>
                <c:extLst>
                  <c:ext xmlns:c16="http://schemas.microsoft.com/office/drawing/2014/chart" uri="{C3380CC4-5D6E-409C-BE32-E72D297353CC}">
                    <c16:uniqueId val="{0000001D-1AA8-43F5-8DC1-B3FAC528871A}"/>
                  </c:ext>
                </c:extLst>
              </c15:ser>
            </c15:filteredPieSeries>
          </c:ext>
        </c:extLst>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7F7F9-E7EB-4982-A177-F478D3CB630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342ACEF-DC93-4093-A1A6-5828F9E53D9A}">
      <dgm:prSet/>
      <dgm:spPr/>
      <dgm:t>
        <a:bodyPr/>
        <a:lstStyle/>
        <a:p>
          <a:r>
            <a:rPr lang="en-US" dirty="0"/>
            <a:t>1. Maintain air and water quality</a:t>
          </a:r>
        </a:p>
      </dgm:t>
    </dgm:pt>
    <dgm:pt modelId="{05217BC4-FB43-43CA-A913-5295B3DB0D39}" type="parTrans" cxnId="{6F6ACC33-00BD-4940-B11F-B14D4BCA6296}">
      <dgm:prSet/>
      <dgm:spPr/>
      <dgm:t>
        <a:bodyPr/>
        <a:lstStyle/>
        <a:p>
          <a:endParaRPr lang="en-US"/>
        </a:p>
      </dgm:t>
    </dgm:pt>
    <dgm:pt modelId="{F9E18F13-7BB9-473C-A81B-0EC30D01B0C6}" type="sibTrans" cxnId="{6F6ACC33-00BD-4940-B11F-B14D4BCA6296}">
      <dgm:prSet/>
      <dgm:spPr/>
      <dgm:t>
        <a:bodyPr/>
        <a:lstStyle/>
        <a:p>
          <a:endParaRPr lang="en-US"/>
        </a:p>
      </dgm:t>
    </dgm:pt>
    <dgm:pt modelId="{9819C54C-8777-4001-BC4B-D11217FCAE18}">
      <dgm:prSet/>
      <dgm:spPr/>
      <dgm:t>
        <a:bodyPr/>
        <a:lstStyle/>
        <a:p>
          <a:r>
            <a:rPr lang="en-US"/>
            <a:t>2. Protect groundwater and wellfields</a:t>
          </a:r>
        </a:p>
      </dgm:t>
    </dgm:pt>
    <dgm:pt modelId="{DA4417DD-BA1D-409F-A147-E8FCA8CC2CD4}" type="parTrans" cxnId="{ECE98B23-76B7-4869-BCE6-6D8AAB9D16BA}">
      <dgm:prSet/>
      <dgm:spPr/>
      <dgm:t>
        <a:bodyPr/>
        <a:lstStyle/>
        <a:p>
          <a:endParaRPr lang="en-US"/>
        </a:p>
      </dgm:t>
    </dgm:pt>
    <dgm:pt modelId="{909EB736-2137-47A4-9D02-25C70D582136}" type="sibTrans" cxnId="{ECE98B23-76B7-4869-BCE6-6D8AAB9D16BA}">
      <dgm:prSet/>
      <dgm:spPr/>
      <dgm:t>
        <a:bodyPr/>
        <a:lstStyle/>
        <a:p>
          <a:endParaRPr lang="en-US"/>
        </a:p>
      </dgm:t>
    </dgm:pt>
    <dgm:pt modelId="{99AF13F5-A6E7-4EFB-A9FD-85BB4B7463EB}">
      <dgm:prSet/>
      <dgm:spPr/>
      <dgm:t>
        <a:bodyPr/>
        <a:lstStyle/>
        <a:p>
          <a:r>
            <a:rPr lang="en-US"/>
            <a:t>3. Reduce stormwater pollutants</a:t>
          </a:r>
        </a:p>
      </dgm:t>
    </dgm:pt>
    <dgm:pt modelId="{84480CBC-BDC0-4E24-9F9D-2E2E8CA8F9B5}" type="parTrans" cxnId="{31F60AE1-79C3-4B4F-A9BC-4E5A3F72FD01}">
      <dgm:prSet/>
      <dgm:spPr/>
      <dgm:t>
        <a:bodyPr/>
        <a:lstStyle/>
        <a:p>
          <a:endParaRPr lang="en-US"/>
        </a:p>
      </dgm:t>
    </dgm:pt>
    <dgm:pt modelId="{17EA7332-D24B-426C-95F6-8E4A6A343825}" type="sibTrans" cxnId="{31F60AE1-79C3-4B4F-A9BC-4E5A3F72FD01}">
      <dgm:prSet/>
      <dgm:spPr/>
      <dgm:t>
        <a:bodyPr/>
        <a:lstStyle/>
        <a:p>
          <a:endParaRPr lang="en-US"/>
        </a:p>
      </dgm:t>
    </dgm:pt>
    <dgm:pt modelId="{C6A2E8AE-E6F8-414D-9802-7D3ACD6763C2}">
      <dgm:prSet/>
      <dgm:spPr/>
      <dgm:t>
        <a:bodyPr/>
        <a:lstStyle/>
        <a:p>
          <a:r>
            <a:rPr lang="en-US"/>
            <a:t>4. Eliminate ocean wastewater discharges</a:t>
          </a:r>
        </a:p>
      </dgm:t>
    </dgm:pt>
    <dgm:pt modelId="{2E082384-0D57-4DBE-A212-C9AA8883D1F3}" type="parTrans" cxnId="{0F127247-64AA-42A1-ACB9-4172BB956315}">
      <dgm:prSet/>
      <dgm:spPr/>
      <dgm:t>
        <a:bodyPr/>
        <a:lstStyle/>
        <a:p>
          <a:endParaRPr lang="en-US"/>
        </a:p>
      </dgm:t>
    </dgm:pt>
    <dgm:pt modelId="{FB51E316-EE81-41B4-8ABE-0EF3642A8029}" type="sibTrans" cxnId="{0F127247-64AA-42A1-ACB9-4172BB956315}">
      <dgm:prSet/>
      <dgm:spPr/>
      <dgm:t>
        <a:bodyPr/>
        <a:lstStyle/>
        <a:p>
          <a:endParaRPr lang="en-US"/>
        </a:p>
      </dgm:t>
    </dgm:pt>
    <dgm:pt modelId="{288BFCD1-E318-4706-B64C-7DB4E38AEB6F}">
      <dgm:prSet/>
      <dgm:spPr/>
      <dgm:t>
        <a:bodyPr/>
        <a:lstStyle/>
        <a:p>
          <a:r>
            <a:rPr lang="en-US"/>
            <a:t>5. Preserve native ecosystems and wildlife</a:t>
          </a:r>
        </a:p>
      </dgm:t>
    </dgm:pt>
    <dgm:pt modelId="{F9074835-A9D8-4CA0-AB2D-71A1CAD014A4}" type="parTrans" cxnId="{1542A325-B923-43C1-B147-8B9A33649764}">
      <dgm:prSet/>
      <dgm:spPr/>
      <dgm:t>
        <a:bodyPr/>
        <a:lstStyle/>
        <a:p>
          <a:endParaRPr lang="en-US"/>
        </a:p>
      </dgm:t>
    </dgm:pt>
    <dgm:pt modelId="{BA6C33FF-4ACC-4F4E-AF1D-09786082DB9D}" type="sibTrans" cxnId="{1542A325-B923-43C1-B147-8B9A33649764}">
      <dgm:prSet/>
      <dgm:spPr/>
      <dgm:t>
        <a:bodyPr/>
        <a:lstStyle/>
        <a:p>
          <a:endParaRPr lang="en-US"/>
        </a:p>
      </dgm:t>
    </dgm:pt>
    <dgm:pt modelId="{4736923B-352C-43DA-A375-8AE90F2ECFB1}">
      <dgm:prSet/>
      <dgm:spPr/>
      <dgm:t>
        <a:bodyPr/>
        <a:lstStyle/>
        <a:p>
          <a:r>
            <a:rPr lang="en-US"/>
            <a:t>6. Encourage water and energy conservation</a:t>
          </a:r>
        </a:p>
      </dgm:t>
    </dgm:pt>
    <dgm:pt modelId="{279BE37D-8FD9-4B96-81B1-316092FB7893}" type="parTrans" cxnId="{12DA1874-ECCB-479B-8DD8-B639B8D88F2A}">
      <dgm:prSet/>
      <dgm:spPr/>
      <dgm:t>
        <a:bodyPr/>
        <a:lstStyle/>
        <a:p>
          <a:endParaRPr lang="en-US"/>
        </a:p>
      </dgm:t>
    </dgm:pt>
    <dgm:pt modelId="{FD3FB939-E94D-4B77-9D7F-2F2265CDA9FD}" type="sibTrans" cxnId="{12DA1874-ECCB-479B-8DD8-B639B8D88F2A}">
      <dgm:prSet/>
      <dgm:spPr/>
      <dgm:t>
        <a:bodyPr/>
        <a:lstStyle/>
        <a:p>
          <a:endParaRPr lang="en-US"/>
        </a:p>
      </dgm:t>
    </dgm:pt>
    <dgm:pt modelId="{0724C830-B9F9-4D01-A14A-C6B06D6DE259}">
      <dgm:prSet/>
      <dgm:spPr/>
      <dgm:t>
        <a:bodyPr/>
        <a:lstStyle/>
        <a:p>
          <a:r>
            <a:rPr lang="en-US" dirty="0"/>
            <a:t>7. Minimize flooding and erosion</a:t>
          </a:r>
        </a:p>
      </dgm:t>
    </dgm:pt>
    <dgm:pt modelId="{510AC10C-6872-4F2D-8FE9-EF1349D73742}" type="parTrans" cxnId="{47823527-03AC-4B17-9F5B-C8AA3A0D556E}">
      <dgm:prSet/>
      <dgm:spPr/>
      <dgm:t>
        <a:bodyPr/>
        <a:lstStyle/>
        <a:p>
          <a:endParaRPr lang="en-US"/>
        </a:p>
      </dgm:t>
    </dgm:pt>
    <dgm:pt modelId="{08E50223-6F22-4E13-9615-61E0703DEDE8}" type="sibTrans" cxnId="{47823527-03AC-4B17-9F5B-C8AA3A0D556E}">
      <dgm:prSet/>
      <dgm:spPr/>
      <dgm:t>
        <a:bodyPr/>
        <a:lstStyle/>
        <a:p>
          <a:endParaRPr lang="en-US"/>
        </a:p>
      </dgm:t>
    </dgm:pt>
    <dgm:pt modelId="{B5FF088E-3C17-4CEC-8A28-3F1EF42536AC}" type="pres">
      <dgm:prSet presAssocID="{FD07F7F9-E7EB-4982-A177-F478D3CB6303}" presName="Name0" presStyleCnt="0">
        <dgm:presLayoutVars>
          <dgm:dir/>
          <dgm:resizeHandles val="exact"/>
        </dgm:presLayoutVars>
      </dgm:prSet>
      <dgm:spPr/>
    </dgm:pt>
    <dgm:pt modelId="{E2A08211-B967-4A12-8134-168E7FCA98AF}" type="pres">
      <dgm:prSet presAssocID="{E342ACEF-DC93-4093-A1A6-5828F9E53D9A}" presName="node" presStyleLbl="node1" presStyleIdx="0" presStyleCnt="7">
        <dgm:presLayoutVars>
          <dgm:bulletEnabled val="1"/>
        </dgm:presLayoutVars>
      </dgm:prSet>
      <dgm:spPr/>
    </dgm:pt>
    <dgm:pt modelId="{3E673794-BBCD-4320-A27A-4B3E4EE56A4A}" type="pres">
      <dgm:prSet presAssocID="{F9E18F13-7BB9-473C-A81B-0EC30D01B0C6}" presName="sibTrans" presStyleLbl="sibTrans1D1" presStyleIdx="0" presStyleCnt="6"/>
      <dgm:spPr/>
    </dgm:pt>
    <dgm:pt modelId="{97D1EDC2-6245-40E8-B1D3-2DDA9C27A06F}" type="pres">
      <dgm:prSet presAssocID="{F9E18F13-7BB9-473C-A81B-0EC30D01B0C6}" presName="connectorText" presStyleLbl="sibTrans1D1" presStyleIdx="0" presStyleCnt="6"/>
      <dgm:spPr/>
    </dgm:pt>
    <dgm:pt modelId="{E3829FBF-28C5-49DF-B9F3-9778424AF031}" type="pres">
      <dgm:prSet presAssocID="{9819C54C-8777-4001-BC4B-D11217FCAE18}" presName="node" presStyleLbl="node1" presStyleIdx="1" presStyleCnt="7">
        <dgm:presLayoutVars>
          <dgm:bulletEnabled val="1"/>
        </dgm:presLayoutVars>
      </dgm:prSet>
      <dgm:spPr/>
    </dgm:pt>
    <dgm:pt modelId="{E6EB04CD-41D7-4D62-95A2-FE1097941A60}" type="pres">
      <dgm:prSet presAssocID="{909EB736-2137-47A4-9D02-25C70D582136}" presName="sibTrans" presStyleLbl="sibTrans1D1" presStyleIdx="1" presStyleCnt="6"/>
      <dgm:spPr/>
    </dgm:pt>
    <dgm:pt modelId="{2CC40893-5401-4FF2-B827-5F9348A8F5AC}" type="pres">
      <dgm:prSet presAssocID="{909EB736-2137-47A4-9D02-25C70D582136}" presName="connectorText" presStyleLbl="sibTrans1D1" presStyleIdx="1" presStyleCnt="6"/>
      <dgm:spPr/>
    </dgm:pt>
    <dgm:pt modelId="{07D2E3CC-D35B-4617-9501-32C69FCD3E9A}" type="pres">
      <dgm:prSet presAssocID="{99AF13F5-A6E7-4EFB-A9FD-85BB4B7463EB}" presName="node" presStyleLbl="node1" presStyleIdx="2" presStyleCnt="7">
        <dgm:presLayoutVars>
          <dgm:bulletEnabled val="1"/>
        </dgm:presLayoutVars>
      </dgm:prSet>
      <dgm:spPr/>
    </dgm:pt>
    <dgm:pt modelId="{B1DF0F99-C01C-4D5D-8F42-A2F5BDAC6C55}" type="pres">
      <dgm:prSet presAssocID="{17EA7332-D24B-426C-95F6-8E4A6A343825}" presName="sibTrans" presStyleLbl="sibTrans1D1" presStyleIdx="2" presStyleCnt="6"/>
      <dgm:spPr/>
    </dgm:pt>
    <dgm:pt modelId="{E801483E-6E9C-4D67-B168-D2EA7CDD3F47}" type="pres">
      <dgm:prSet presAssocID="{17EA7332-D24B-426C-95F6-8E4A6A343825}" presName="connectorText" presStyleLbl="sibTrans1D1" presStyleIdx="2" presStyleCnt="6"/>
      <dgm:spPr/>
    </dgm:pt>
    <dgm:pt modelId="{3534C32B-5344-4D05-B276-02584780B248}" type="pres">
      <dgm:prSet presAssocID="{C6A2E8AE-E6F8-414D-9802-7D3ACD6763C2}" presName="node" presStyleLbl="node1" presStyleIdx="3" presStyleCnt="7">
        <dgm:presLayoutVars>
          <dgm:bulletEnabled val="1"/>
        </dgm:presLayoutVars>
      </dgm:prSet>
      <dgm:spPr/>
    </dgm:pt>
    <dgm:pt modelId="{B1DC0570-2078-4E7B-BBDF-920CFD2FBB46}" type="pres">
      <dgm:prSet presAssocID="{FB51E316-EE81-41B4-8ABE-0EF3642A8029}" presName="sibTrans" presStyleLbl="sibTrans1D1" presStyleIdx="3" presStyleCnt="6"/>
      <dgm:spPr/>
    </dgm:pt>
    <dgm:pt modelId="{F74C30F9-B0AB-429D-9218-63711AAE501B}" type="pres">
      <dgm:prSet presAssocID="{FB51E316-EE81-41B4-8ABE-0EF3642A8029}" presName="connectorText" presStyleLbl="sibTrans1D1" presStyleIdx="3" presStyleCnt="6"/>
      <dgm:spPr/>
    </dgm:pt>
    <dgm:pt modelId="{CE6E76E8-0B3D-4433-9089-0ECE83CA7FD9}" type="pres">
      <dgm:prSet presAssocID="{288BFCD1-E318-4706-B64C-7DB4E38AEB6F}" presName="node" presStyleLbl="node1" presStyleIdx="4" presStyleCnt="7">
        <dgm:presLayoutVars>
          <dgm:bulletEnabled val="1"/>
        </dgm:presLayoutVars>
      </dgm:prSet>
      <dgm:spPr/>
    </dgm:pt>
    <dgm:pt modelId="{F4D2C8CE-6D5D-4131-B1CC-317041B9188F}" type="pres">
      <dgm:prSet presAssocID="{BA6C33FF-4ACC-4F4E-AF1D-09786082DB9D}" presName="sibTrans" presStyleLbl="sibTrans1D1" presStyleIdx="4" presStyleCnt="6"/>
      <dgm:spPr/>
    </dgm:pt>
    <dgm:pt modelId="{0AE40C3B-E84B-44C0-9E91-024002337C4A}" type="pres">
      <dgm:prSet presAssocID="{BA6C33FF-4ACC-4F4E-AF1D-09786082DB9D}" presName="connectorText" presStyleLbl="sibTrans1D1" presStyleIdx="4" presStyleCnt="6"/>
      <dgm:spPr/>
    </dgm:pt>
    <dgm:pt modelId="{951A764B-4882-4724-98CC-CFE63E9771E5}" type="pres">
      <dgm:prSet presAssocID="{4736923B-352C-43DA-A375-8AE90F2ECFB1}" presName="node" presStyleLbl="node1" presStyleIdx="5" presStyleCnt="7">
        <dgm:presLayoutVars>
          <dgm:bulletEnabled val="1"/>
        </dgm:presLayoutVars>
      </dgm:prSet>
      <dgm:spPr/>
    </dgm:pt>
    <dgm:pt modelId="{77B9FAFC-9DA4-4B82-A6B8-312D1CD81A58}" type="pres">
      <dgm:prSet presAssocID="{FD3FB939-E94D-4B77-9D7F-2F2265CDA9FD}" presName="sibTrans" presStyleLbl="sibTrans1D1" presStyleIdx="5" presStyleCnt="6"/>
      <dgm:spPr/>
    </dgm:pt>
    <dgm:pt modelId="{09BC9D22-1895-4BD9-88C6-57A9135DA945}" type="pres">
      <dgm:prSet presAssocID="{FD3FB939-E94D-4B77-9D7F-2F2265CDA9FD}" presName="connectorText" presStyleLbl="sibTrans1D1" presStyleIdx="5" presStyleCnt="6"/>
      <dgm:spPr/>
    </dgm:pt>
    <dgm:pt modelId="{A0348221-42AD-4BFF-9158-3F497B0CE17F}" type="pres">
      <dgm:prSet presAssocID="{0724C830-B9F9-4D01-A14A-C6B06D6DE259}" presName="node" presStyleLbl="node1" presStyleIdx="6" presStyleCnt="7">
        <dgm:presLayoutVars>
          <dgm:bulletEnabled val="1"/>
        </dgm:presLayoutVars>
      </dgm:prSet>
      <dgm:spPr/>
    </dgm:pt>
  </dgm:ptLst>
  <dgm:cxnLst>
    <dgm:cxn modelId="{D42C8002-60B3-41C6-847B-3CC82F7C39AE}" type="presOf" srcId="{909EB736-2137-47A4-9D02-25C70D582136}" destId="{E6EB04CD-41D7-4D62-95A2-FE1097941A60}" srcOrd="0" destOrd="0" presId="urn:microsoft.com/office/officeart/2016/7/layout/RepeatingBendingProcessNew"/>
    <dgm:cxn modelId="{ECE98B23-76B7-4869-BCE6-6D8AAB9D16BA}" srcId="{FD07F7F9-E7EB-4982-A177-F478D3CB6303}" destId="{9819C54C-8777-4001-BC4B-D11217FCAE18}" srcOrd="1" destOrd="0" parTransId="{DA4417DD-BA1D-409F-A147-E8FCA8CC2CD4}" sibTransId="{909EB736-2137-47A4-9D02-25C70D582136}"/>
    <dgm:cxn modelId="{1542A325-B923-43C1-B147-8B9A33649764}" srcId="{FD07F7F9-E7EB-4982-A177-F478D3CB6303}" destId="{288BFCD1-E318-4706-B64C-7DB4E38AEB6F}" srcOrd="4" destOrd="0" parTransId="{F9074835-A9D8-4CA0-AB2D-71A1CAD014A4}" sibTransId="{BA6C33FF-4ACC-4F4E-AF1D-09786082DB9D}"/>
    <dgm:cxn modelId="{47823527-03AC-4B17-9F5B-C8AA3A0D556E}" srcId="{FD07F7F9-E7EB-4982-A177-F478D3CB6303}" destId="{0724C830-B9F9-4D01-A14A-C6B06D6DE259}" srcOrd="6" destOrd="0" parTransId="{510AC10C-6872-4F2D-8FE9-EF1349D73742}" sibTransId="{08E50223-6F22-4E13-9615-61E0703DEDE8}"/>
    <dgm:cxn modelId="{6F6ACC33-00BD-4940-B11F-B14D4BCA6296}" srcId="{FD07F7F9-E7EB-4982-A177-F478D3CB6303}" destId="{E342ACEF-DC93-4093-A1A6-5828F9E53D9A}" srcOrd="0" destOrd="0" parTransId="{05217BC4-FB43-43CA-A913-5295B3DB0D39}" sibTransId="{F9E18F13-7BB9-473C-A81B-0EC30D01B0C6}"/>
    <dgm:cxn modelId="{56ED5934-63B9-4349-A845-6F1F7179F442}" type="presOf" srcId="{E342ACEF-DC93-4093-A1A6-5828F9E53D9A}" destId="{E2A08211-B967-4A12-8134-168E7FCA98AF}" srcOrd="0" destOrd="0" presId="urn:microsoft.com/office/officeart/2016/7/layout/RepeatingBendingProcessNew"/>
    <dgm:cxn modelId="{F6E79134-511D-499E-9D75-EB0B05F903D3}" type="presOf" srcId="{FB51E316-EE81-41B4-8ABE-0EF3642A8029}" destId="{F74C30F9-B0AB-429D-9218-63711AAE501B}" srcOrd="1" destOrd="0" presId="urn:microsoft.com/office/officeart/2016/7/layout/RepeatingBendingProcessNew"/>
    <dgm:cxn modelId="{54BCDC61-32BA-44DA-AB51-22A7F37A2D2C}" type="presOf" srcId="{FB51E316-EE81-41B4-8ABE-0EF3642A8029}" destId="{B1DC0570-2078-4E7B-BBDF-920CFD2FBB46}" srcOrd="0" destOrd="0" presId="urn:microsoft.com/office/officeart/2016/7/layout/RepeatingBendingProcessNew"/>
    <dgm:cxn modelId="{F28A5843-25AD-4D4B-BA7F-CAA1B501B781}" type="presOf" srcId="{17EA7332-D24B-426C-95F6-8E4A6A343825}" destId="{E801483E-6E9C-4D67-B168-D2EA7CDD3F47}" srcOrd="1" destOrd="0" presId="urn:microsoft.com/office/officeart/2016/7/layout/RepeatingBendingProcessNew"/>
    <dgm:cxn modelId="{0F127247-64AA-42A1-ACB9-4172BB956315}" srcId="{FD07F7F9-E7EB-4982-A177-F478D3CB6303}" destId="{C6A2E8AE-E6F8-414D-9802-7D3ACD6763C2}" srcOrd="3" destOrd="0" parTransId="{2E082384-0D57-4DBE-A212-C9AA8883D1F3}" sibTransId="{FB51E316-EE81-41B4-8ABE-0EF3642A8029}"/>
    <dgm:cxn modelId="{DBBB8248-D4EF-4070-9544-51D8D84A9D27}" type="presOf" srcId="{C6A2E8AE-E6F8-414D-9802-7D3ACD6763C2}" destId="{3534C32B-5344-4D05-B276-02584780B248}" srcOrd="0" destOrd="0" presId="urn:microsoft.com/office/officeart/2016/7/layout/RepeatingBendingProcessNew"/>
    <dgm:cxn modelId="{12DA1874-ECCB-479B-8DD8-B639B8D88F2A}" srcId="{FD07F7F9-E7EB-4982-A177-F478D3CB6303}" destId="{4736923B-352C-43DA-A375-8AE90F2ECFB1}" srcOrd="5" destOrd="0" parTransId="{279BE37D-8FD9-4B96-81B1-316092FB7893}" sibTransId="{FD3FB939-E94D-4B77-9D7F-2F2265CDA9FD}"/>
    <dgm:cxn modelId="{D9B1C858-F319-43E2-8F77-B1085CB705CD}" type="presOf" srcId="{99AF13F5-A6E7-4EFB-A9FD-85BB4B7463EB}" destId="{07D2E3CC-D35B-4617-9501-32C69FCD3E9A}" srcOrd="0" destOrd="0" presId="urn:microsoft.com/office/officeart/2016/7/layout/RepeatingBendingProcessNew"/>
    <dgm:cxn modelId="{61B13D81-B363-4394-B3F5-1AE048F98286}" type="presOf" srcId="{0724C830-B9F9-4D01-A14A-C6B06D6DE259}" destId="{A0348221-42AD-4BFF-9158-3F497B0CE17F}" srcOrd="0" destOrd="0" presId="urn:microsoft.com/office/officeart/2016/7/layout/RepeatingBendingProcessNew"/>
    <dgm:cxn modelId="{91A85E84-56E3-4D90-855F-990255136843}" type="presOf" srcId="{FD07F7F9-E7EB-4982-A177-F478D3CB6303}" destId="{B5FF088E-3C17-4CEC-8A28-3F1EF42536AC}" srcOrd="0" destOrd="0" presId="urn:microsoft.com/office/officeart/2016/7/layout/RepeatingBendingProcessNew"/>
    <dgm:cxn modelId="{7D281798-9A16-4EF1-AD70-9F00AF4D8629}" type="presOf" srcId="{BA6C33FF-4ACC-4F4E-AF1D-09786082DB9D}" destId="{0AE40C3B-E84B-44C0-9E91-024002337C4A}" srcOrd="1" destOrd="0" presId="urn:microsoft.com/office/officeart/2016/7/layout/RepeatingBendingProcessNew"/>
    <dgm:cxn modelId="{B2935EAA-C50E-4051-8096-92AB9975A002}" type="presOf" srcId="{F9E18F13-7BB9-473C-A81B-0EC30D01B0C6}" destId="{97D1EDC2-6245-40E8-B1D3-2DDA9C27A06F}" srcOrd="1" destOrd="0" presId="urn:microsoft.com/office/officeart/2016/7/layout/RepeatingBendingProcessNew"/>
    <dgm:cxn modelId="{E3722CB0-669E-411D-9690-7456A76E5DA3}" type="presOf" srcId="{9819C54C-8777-4001-BC4B-D11217FCAE18}" destId="{E3829FBF-28C5-49DF-B9F3-9778424AF031}" srcOrd="0" destOrd="0" presId="urn:microsoft.com/office/officeart/2016/7/layout/RepeatingBendingProcessNew"/>
    <dgm:cxn modelId="{CD17DDBF-6779-46A4-A5D7-2B15E0C41984}" type="presOf" srcId="{BA6C33FF-4ACC-4F4E-AF1D-09786082DB9D}" destId="{F4D2C8CE-6D5D-4131-B1CC-317041B9188F}" srcOrd="0" destOrd="0" presId="urn:microsoft.com/office/officeart/2016/7/layout/RepeatingBendingProcessNew"/>
    <dgm:cxn modelId="{D106B0C3-F68E-4140-BA58-6702403C67AA}" type="presOf" srcId="{FD3FB939-E94D-4B77-9D7F-2F2265CDA9FD}" destId="{77B9FAFC-9DA4-4B82-A6B8-312D1CD81A58}" srcOrd="0" destOrd="0" presId="urn:microsoft.com/office/officeart/2016/7/layout/RepeatingBendingProcessNew"/>
    <dgm:cxn modelId="{E5E1A2D5-F875-4F17-A65C-23B228E24D82}" type="presOf" srcId="{288BFCD1-E318-4706-B64C-7DB4E38AEB6F}" destId="{CE6E76E8-0B3D-4433-9089-0ECE83CA7FD9}" srcOrd="0" destOrd="0" presId="urn:microsoft.com/office/officeart/2016/7/layout/RepeatingBendingProcessNew"/>
    <dgm:cxn modelId="{E5D93CDD-AE3F-4CFC-AF9A-ADCCC6EC6245}" type="presOf" srcId="{909EB736-2137-47A4-9D02-25C70D582136}" destId="{2CC40893-5401-4FF2-B827-5F9348A8F5AC}" srcOrd="1" destOrd="0" presId="urn:microsoft.com/office/officeart/2016/7/layout/RepeatingBendingProcessNew"/>
    <dgm:cxn modelId="{31F60AE1-79C3-4B4F-A9BC-4E5A3F72FD01}" srcId="{FD07F7F9-E7EB-4982-A177-F478D3CB6303}" destId="{99AF13F5-A6E7-4EFB-A9FD-85BB4B7463EB}" srcOrd="2" destOrd="0" parTransId="{84480CBC-BDC0-4E24-9F9D-2E2E8CA8F9B5}" sibTransId="{17EA7332-D24B-426C-95F6-8E4A6A343825}"/>
    <dgm:cxn modelId="{31E4F1E3-82C3-43EB-B863-BDDC806529FF}" type="presOf" srcId="{FD3FB939-E94D-4B77-9D7F-2F2265CDA9FD}" destId="{09BC9D22-1895-4BD9-88C6-57A9135DA945}" srcOrd="1" destOrd="0" presId="urn:microsoft.com/office/officeart/2016/7/layout/RepeatingBendingProcessNew"/>
    <dgm:cxn modelId="{0B9299EA-48C4-438F-8418-F9D1C92E2137}" type="presOf" srcId="{F9E18F13-7BB9-473C-A81B-0EC30D01B0C6}" destId="{3E673794-BBCD-4320-A27A-4B3E4EE56A4A}" srcOrd="0" destOrd="0" presId="urn:microsoft.com/office/officeart/2016/7/layout/RepeatingBendingProcessNew"/>
    <dgm:cxn modelId="{92DA6FEF-6771-46E0-B143-F5070FC7F84B}" type="presOf" srcId="{17EA7332-D24B-426C-95F6-8E4A6A343825}" destId="{B1DF0F99-C01C-4D5D-8F42-A2F5BDAC6C55}" srcOrd="0" destOrd="0" presId="urn:microsoft.com/office/officeart/2016/7/layout/RepeatingBendingProcessNew"/>
    <dgm:cxn modelId="{14B318F3-D5E8-458E-AF1A-8567BF639D68}" type="presOf" srcId="{4736923B-352C-43DA-A375-8AE90F2ECFB1}" destId="{951A764B-4882-4724-98CC-CFE63E9771E5}" srcOrd="0" destOrd="0" presId="urn:microsoft.com/office/officeart/2016/7/layout/RepeatingBendingProcessNew"/>
    <dgm:cxn modelId="{EDB1BA22-C04F-4B20-A2A5-807E43D9413F}" type="presParOf" srcId="{B5FF088E-3C17-4CEC-8A28-3F1EF42536AC}" destId="{E2A08211-B967-4A12-8134-168E7FCA98AF}" srcOrd="0" destOrd="0" presId="urn:microsoft.com/office/officeart/2016/7/layout/RepeatingBendingProcessNew"/>
    <dgm:cxn modelId="{36F06354-4384-44B1-8320-BB758BF81F9C}" type="presParOf" srcId="{B5FF088E-3C17-4CEC-8A28-3F1EF42536AC}" destId="{3E673794-BBCD-4320-A27A-4B3E4EE56A4A}" srcOrd="1" destOrd="0" presId="urn:microsoft.com/office/officeart/2016/7/layout/RepeatingBendingProcessNew"/>
    <dgm:cxn modelId="{B41944D8-9CA3-4CE4-BA75-FDEBCE6FDD4F}" type="presParOf" srcId="{3E673794-BBCD-4320-A27A-4B3E4EE56A4A}" destId="{97D1EDC2-6245-40E8-B1D3-2DDA9C27A06F}" srcOrd="0" destOrd="0" presId="urn:microsoft.com/office/officeart/2016/7/layout/RepeatingBendingProcessNew"/>
    <dgm:cxn modelId="{E4B9F121-E5CB-4173-BBC7-A27C83D28D8A}" type="presParOf" srcId="{B5FF088E-3C17-4CEC-8A28-3F1EF42536AC}" destId="{E3829FBF-28C5-49DF-B9F3-9778424AF031}" srcOrd="2" destOrd="0" presId="urn:microsoft.com/office/officeart/2016/7/layout/RepeatingBendingProcessNew"/>
    <dgm:cxn modelId="{B8A3AAB1-1690-4FBB-8072-E59E075BC7BC}" type="presParOf" srcId="{B5FF088E-3C17-4CEC-8A28-3F1EF42536AC}" destId="{E6EB04CD-41D7-4D62-95A2-FE1097941A60}" srcOrd="3" destOrd="0" presId="urn:microsoft.com/office/officeart/2016/7/layout/RepeatingBendingProcessNew"/>
    <dgm:cxn modelId="{534D3BC7-ED8A-4F4D-A6F7-2A7E672FC21A}" type="presParOf" srcId="{E6EB04CD-41D7-4D62-95A2-FE1097941A60}" destId="{2CC40893-5401-4FF2-B827-5F9348A8F5AC}" srcOrd="0" destOrd="0" presId="urn:microsoft.com/office/officeart/2016/7/layout/RepeatingBendingProcessNew"/>
    <dgm:cxn modelId="{250E335B-749C-4E27-906A-AB65A66558AB}" type="presParOf" srcId="{B5FF088E-3C17-4CEC-8A28-3F1EF42536AC}" destId="{07D2E3CC-D35B-4617-9501-32C69FCD3E9A}" srcOrd="4" destOrd="0" presId="urn:microsoft.com/office/officeart/2016/7/layout/RepeatingBendingProcessNew"/>
    <dgm:cxn modelId="{C986C924-6C77-423C-8EA5-B83E54DE436A}" type="presParOf" srcId="{B5FF088E-3C17-4CEC-8A28-3F1EF42536AC}" destId="{B1DF0F99-C01C-4D5D-8F42-A2F5BDAC6C55}" srcOrd="5" destOrd="0" presId="urn:microsoft.com/office/officeart/2016/7/layout/RepeatingBendingProcessNew"/>
    <dgm:cxn modelId="{D7BB3A95-9477-42B0-BBAE-AC040CB525B3}" type="presParOf" srcId="{B1DF0F99-C01C-4D5D-8F42-A2F5BDAC6C55}" destId="{E801483E-6E9C-4D67-B168-D2EA7CDD3F47}" srcOrd="0" destOrd="0" presId="urn:microsoft.com/office/officeart/2016/7/layout/RepeatingBendingProcessNew"/>
    <dgm:cxn modelId="{7B4D3118-3C77-4D59-B8CE-95D0599962E7}" type="presParOf" srcId="{B5FF088E-3C17-4CEC-8A28-3F1EF42536AC}" destId="{3534C32B-5344-4D05-B276-02584780B248}" srcOrd="6" destOrd="0" presId="urn:microsoft.com/office/officeart/2016/7/layout/RepeatingBendingProcessNew"/>
    <dgm:cxn modelId="{9BFCD84C-ABD3-4BD9-8997-9057CA4D2AFF}" type="presParOf" srcId="{B5FF088E-3C17-4CEC-8A28-3F1EF42536AC}" destId="{B1DC0570-2078-4E7B-BBDF-920CFD2FBB46}" srcOrd="7" destOrd="0" presId="urn:microsoft.com/office/officeart/2016/7/layout/RepeatingBendingProcessNew"/>
    <dgm:cxn modelId="{55241106-19B2-46B6-93AF-C237CB7F2ACD}" type="presParOf" srcId="{B1DC0570-2078-4E7B-BBDF-920CFD2FBB46}" destId="{F74C30F9-B0AB-429D-9218-63711AAE501B}" srcOrd="0" destOrd="0" presId="urn:microsoft.com/office/officeart/2016/7/layout/RepeatingBendingProcessNew"/>
    <dgm:cxn modelId="{70B8BEC4-1318-4867-B2EB-2453E8E91A00}" type="presParOf" srcId="{B5FF088E-3C17-4CEC-8A28-3F1EF42536AC}" destId="{CE6E76E8-0B3D-4433-9089-0ECE83CA7FD9}" srcOrd="8" destOrd="0" presId="urn:microsoft.com/office/officeart/2016/7/layout/RepeatingBendingProcessNew"/>
    <dgm:cxn modelId="{30A0A654-7D01-4F6A-8FDE-4CFDBAA736AB}" type="presParOf" srcId="{B5FF088E-3C17-4CEC-8A28-3F1EF42536AC}" destId="{F4D2C8CE-6D5D-4131-B1CC-317041B9188F}" srcOrd="9" destOrd="0" presId="urn:microsoft.com/office/officeart/2016/7/layout/RepeatingBendingProcessNew"/>
    <dgm:cxn modelId="{A4039349-6A66-4FA7-A9AF-5086D4A7E11D}" type="presParOf" srcId="{F4D2C8CE-6D5D-4131-B1CC-317041B9188F}" destId="{0AE40C3B-E84B-44C0-9E91-024002337C4A}" srcOrd="0" destOrd="0" presId="urn:microsoft.com/office/officeart/2016/7/layout/RepeatingBendingProcessNew"/>
    <dgm:cxn modelId="{52328AB0-1C57-40FD-A981-2F4FAE329ED3}" type="presParOf" srcId="{B5FF088E-3C17-4CEC-8A28-3F1EF42536AC}" destId="{951A764B-4882-4724-98CC-CFE63E9771E5}" srcOrd="10" destOrd="0" presId="urn:microsoft.com/office/officeart/2016/7/layout/RepeatingBendingProcessNew"/>
    <dgm:cxn modelId="{BBE02DD6-E0DF-4631-BE86-4B3799673DB9}" type="presParOf" srcId="{B5FF088E-3C17-4CEC-8A28-3F1EF42536AC}" destId="{77B9FAFC-9DA4-4B82-A6B8-312D1CD81A58}" srcOrd="11" destOrd="0" presId="urn:microsoft.com/office/officeart/2016/7/layout/RepeatingBendingProcessNew"/>
    <dgm:cxn modelId="{4FD85036-32B2-4F08-BB8E-9E80BBB5C111}" type="presParOf" srcId="{77B9FAFC-9DA4-4B82-A6B8-312D1CD81A58}" destId="{09BC9D22-1895-4BD9-88C6-57A9135DA945}" srcOrd="0" destOrd="0" presId="urn:microsoft.com/office/officeart/2016/7/layout/RepeatingBendingProcessNew"/>
    <dgm:cxn modelId="{7C9B6EA0-93F4-48F0-BE13-D2A203757219}" type="presParOf" srcId="{B5FF088E-3C17-4CEC-8A28-3F1EF42536AC}" destId="{A0348221-42AD-4BFF-9158-3F497B0CE17F}"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F7F0AA-0E52-4515-8B46-CE820241BF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D64749-D386-4BFB-8336-466D640ED86F}">
      <dgm:prSet custT="1"/>
      <dgm:spPr/>
      <dgm:t>
        <a:bodyPr/>
        <a:lstStyle/>
        <a:p>
          <a:pPr algn="ctr"/>
          <a:r>
            <a:rPr lang="en-US" sz="3200" dirty="0"/>
            <a:t>This Element is Organized into Two (2) Principal Sections. </a:t>
          </a:r>
        </a:p>
      </dgm:t>
    </dgm:pt>
    <dgm:pt modelId="{87D13D50-9BA1-46F0-A187-095C85001EF0}" type="parTrans" cxnId="{D1241915-14AE-4C82-A83E-0AEEE357536F}">
      <dgm:prSet/>
      <dgm:spPr/>
      <dgm:t>
        <a:bodyPr/>
        <a:lstStyle/>
        <a:p>
          <a:endParaRPr lang="en-US"/>
        </a:p>
      </dgm:t>
    </dgm:pt>
    <dgm:pt modelId="{3504C115-1E89-4B1A-95B1-5F9079F362B6}" type="sibTrans" cxnId="{D1241915-14AE-4C82-A83E-0AEEE357536F}">
      <dgm:prSet/>
      <dgm:spPr/>
      <dgm:t>
        <a:bodyPr/>
        <a:lstStyle/>
        <a:p>
          <a:endParaRPr lang="en-US"/>
        </a:p>
      </dgm:t>
    </dgm:pt>
    <dgm:pt modelId="{FC4F2A21-39C3-4201-AE32-01BE31B5482F}">
      <dgm:prSet custT="1"/>
      <dgm:spPr/>
      <dgm:t>
        <a:bodyPr/>
        <a:lstStyle/>
        <a:p>
          <a:pPr>
            <a:buFont typeface="Wingdings" panose="05000000000000000000" pitchFamily="2" charset="2"/>
            <a:buChar char="Ø"/>
          </a:pPr>
          <a:r>
            <a:rPr lang="en-US" sz="2400" b="1" dirty="0"/>
            <a:t>The First Section </a:t>
          </a:r>
          <a:r>
            <a:rPr lang="en-US" sz="2400" dirty="0"/>
            <a:t>provides an inventory of existing intergovernmental coordination arrangements between the City of Boynton Beach and other governmental entities. </a:t>
          </a:r>
        </a:p>
      </dgm:t>
    </dgm:pt>
    <dgm:pt modelId="{61A4D6A3-326C-4E86-AFD2-42E146044677}" type="parTrans" cxnId="{B472B8E4-C142-4A15-A900-37210B08AB8B}">
      <dgm:prSet/>
      <dgm:spPr/>
      <dgm:t>
        <a:bodyPr/>
        <a:lstStyle/>
        <a:p>
          <a:endParaRPr lang="en-US"/>
        </a:p>
      </dgm:t>
    </dgm:pt>
    <dgm:pt modelId="{4E351E51-89D4-4C6B-B89E-A721C95DA3EA}" type="sibTrans" cxnId="{B472B8E4-C142-4A15-A900-37210B08AB8B}">
      <dgm:prSet/>
      <dgm:spPr/>
      <dgm:t>
        <a:bodyPr/>
        <a:lstStyle/>
        <a:p>
          <a:endParaRPr lang="en-US"/>
        </a:p>
      </dgm:t>
    </dgm:pt>
    <dgm:pt modelId="{664399B4-8D6A-4EAD-9E59-B137E77B071F}">
      <dgm:prSet custT="1"/>
      <dgm:spPr/>
      <dgm:t>
        <a:bodyPr/>
        <a:lstStyle/>
        <a:p>
          <a:pPr>
            <a:buFont typeface="Wingdings" panose="05000000000000000000" pitchFamily="2" charset="2"/>
            <a:buChar char="Ø"/>
          </a:pPr>
          <a:r>
            <a:rPr lang="en-US" sz="2400" b="1" dirty="0"/>
            <a:t>The Second Section </a:t>
          </a:r>
          <a:r>
            <a:rPr lang="en-US" sz="2400" dirty="0"/>
            <a:t>provides an analysis of these arrangements and their current effectiveness. </a:t>
          </a:r>
        </a:p>
      </dgm:t>
    </dgm:pt>
    <dgm:pt modelId="{A7CF1096-BCD7-404B-A678-8AC719E8C96D}" type="parTrans" cxnId="{949902B7-3539-4C9E-8182-9C46A1F9C2EF}">
      <dgm:prSet/>
      <dgm:spPr/>
      <dgm:t>
        <a:bodyPr/>
        <a:lstStyle/>
        <a:p>
          <a:endParaRPr lang="en-US"/>
        </a:p>
      </dgm:t>
    </dgm:pt>
    <dgm:pt modelId="{A918924F-AFF6-4105-9A10-C04B0EE12540}" type="sibTrans" cxnId="{949902B7-3539-4C9E-8182-9C46A1F9C2EF}">
      <dgm:prSet/>
      <dgm:spPr/>
      <dgm:t>
        <a:bodyPr/>
        <a:lstStyle/>
        <a:p>
          <a:endParaRPr lang="en-US"/>
        </a:p>
      </dgm:t>
    </dgm:pt>
    <dgm:pt modelId="{3F9C70DA-151E-46F6-A8EB-EF0E4C0FFC79}">
      <dgm:prSet custT="1"/>
      <dgm:spPr/>
      <dgm:t>
        <a:bodyPr/>
        <a:lstStyle/>
        <a:p>
          <a:pPr>
            <a:buFont typeface="Wingdings" panose="05000000000000000000" pitchFamily="2" charset="2"/>
            <a:buChar char="Ø"/>
          </a:pPr>
          <a:r>
            <a:rPr lang="en-US" sz="2400" dirty="0"/>
            <a:t>Overall: Coordination between Local, Regional, State, and Federal Agencies </a:t>
          </a:r>
        </a:p>
      </dgm:t>
    </dgm:pt>
    <dgm:pt modelId="{4FC56D39-F486-41D8-BEC2-B2D0437354FB}" type="parTrans" cxnId="{9A4FF107-1E58-4DD6-B349-8371E492737F}">
      <dgm:prSet/>
      <dgm:spPr/>
      <dgm:t>
        <a:bodyPr/>
        <a:lstStyle/>
        <a:p>
          <a:endParaRPr lang="en-US"/>
        </a:p>
      </dgm:t>
    </dgm:pt>
    <dgm:pt modelId="{6B78A0B0-69C0-4E82-9CEA-DF0C0B80B8DB}" type="sibTrans" cxnId="{9A4FF107-1E58-4DD6-B349-8371E492737F}">
      <dgm:prSet/>
      <dgm:spPr/>
      <dgm:t>
        <a:bodyPr/>
        <a:lstStyle/>
        <a:p>
          <a:endParaRPr lang="en-US"/>
        </a:p>
      </dgm:t>
    </dgm:pt>
    <dgm:pt modelId="{D6C56D89-602A-46A8-BF0E-17EF1BB98FAC}" type="pres">
      <dgm:prSet presAssocID="{C9F7F0AA-0E52-4515-8B46-CE820241BF83}" presName="linear" presStyleCnt="0">
        <dgm:presLayoutVars>
          <dgm:animLvl val="lvl"/>
          <dgm:resizeHandles val="exact"/>
        </dgm:presLayoutVars>
      </dgm:prSet>
      <dgm:spPr/>
    </dgm:pt>
    <dgm:pt modelId="{4028712A-D81F-44BF-B12F-86739BA3B419}" type="pres">
      <dgm:prSet presAssocID="{E9D64749-D386-4BFB-8336-466D640ED86F}" presName="parentText" presStyleLbl="node1" presStyleIdx="0" presStyleCnt="1">
        <dgm:presLayoutVars>
          <dgm:chMax val="0"/>
          <dgm:bulletEnabled val="1"/>
        </dgm:presLayoutVars>
      </dgm:prSet>
      <dgm:spPr/>
    </dgm:pt>
    <dgm:pt modelId="{308433F9-88C3-4B00-94C3-5CC432010F12}" type="pres">
      <dgm:prSet presAssocID="{E9D64749-D386-4BFB-8336-466D640ED86F}" presName="childText" presStyleLbl="revTx" presStyleIdx="0" presStyleCnt="1" custLinFactNeighborY="17101">
        <dgm:presLayoutVars>
          <dgm:bulletEnabled val="1"/>
        </dgm:presLayoutVars>
      </dgm:prSet>
      <dgm:spPr/>
    </dgm:pt>
  </dgm:ptLst>
  <dgm:cxnLst>
    <dgm:cxn modelId="{9A4FF107-1E58-4DD6-B349-8371E492737F}" srcId="{E9D64749-D386-4BFB-8336-466D640ED86F}" destId="{3F9C70DA-151E-46F6-A8EB-EF0E4C0FFC79}" srcOrd="2" destOrd="0" parTransId="{4FC56D39-F486-41D8-BEC2-B2D0437354FB}" sibTransId="{6B78A0B0-69C0-4E82-9CEA-DF0C0B80B8DB}"/>
    <dgm:cxn modelId="{D1241915-14AE-4C82-A83E-0AEEE357536F}" srcId="{C9F7F0AA-0E52-4515-8B46-CE820241BF83}" destId="{E9D64749-D386-4BFB-8336-466D640ED86F}" srcOrd="0" destOrd="0" parTransId="{87D13D50-9BA1-46F0-A187-095C85001EF0}" sibTransId="{3504C115-1E89-4B1A-95B1-5F9079F362B6}"/>
    <dgm:cxn modelId="{B833CF1D-A7DA-4201-889E-8EF1B080B845}" type="presOf" srcId="{C9F7F0AA-0E52-4515-8B46-CE820241BF83}" destId="{D6C56D89-602A-46A8-BF0E-17EF1BB98FAC}" srcOrd="0" destOrd="0" presId="urn:microsoft.com/office/officeart/2005/8/layout/vList2"/>
    <dgm:cxn modelId="{0027BD43-C258-4968-8C84-9FC4727CCDFD}" type="presOf" srcId="{3F9C70DA-151E-46F6-A8EB-EF0E4C0FFC79}" destId="{308433F9-88C3-4B00-94C3-5CC432010F12}" srcOrd="0" destOrd="2" presId="urn:microsoft.com/office/officeart/2005/8/layout/vList2"/>
    <dgm:cxn modelId="{949902B7-3539-4C9E-8182-9C46A1F9C2EF}" srcId="{E9D64749-D386-4BFB-8336-466D640ED86F}" destId="{664399B4-8D6A-4EAD-9E59-B137E77B071F}" srcOrd="1" destOrd="0" parTransId="{A7CF1096-BCD7-404B-A678-8AC719E8C96D}" sibTransId="{A918924F-AFF6-4105-9A10-C04B0EE12540}"/>
    <dgm:cxn modelId="{08BEF6BE-BAF0-4B20-BFB6-B6D3926DF0FF}" type="presOf" srcId="{FC4F2A21-39C3-4201-AE32-01BE31B5482F}" destId="{308433F9-88C3-4B00-94C3-5CC432010F12}" srcOrd="0" destOrd="0" presId="urn:microsoft.com/office/officeart/2005/8/layout/vList2"/>
    <dgm:cxn modelId="{491279BF-B76B-43E2-90D1-6CD9C117F221}" type="presOf" srcId="{E9D64749-D386-4BFB-8336-466D640ED86F}" destId="{4028712A-D81F-44BF-B12F-86739BA3B419}" srcOrd="0" destOrd="0" presId="urn:microsoft.com/office/officeart/2005/8/layout/vList2"/>
    <dgm:cxn modelId="{B472B8E4-C142-4A15-A900-37210B08AB8B}" srcId="{E9D64749-D386-4BFB-8336-466D640ED86F}" destId="{FC4F2A21-39C3-4201-AE32-01BE31B5482F}" srcOrd="0" destOrd="0" parTransId="{61A4D6A3-326C-4E86-AFD2-42E146044677}" sibTransId="{4E351E51-89D4-4C6B-B89E-A721C95DA3EA}"/>
    <dgm:cxn modelId="{9651FFEB-72DC-48BE-BBBD-1E3C5BF99556}" type="presOf" srcId="{664399B4-8D6A-4EAD-9E59-B137E77B071F}" destId="{308433F9-88C3-4B00-94C3-5CC432010F12}" srcOrd="0" destOrd="1" presId="urn:microsoft.com/office/officeart/2005/8/layout/vList2"/>
    <dgm:cxn modelId="{39C9E9DE-7ADC-433C-80ED-AE578C0C664F}" type="presParOf" srcId="{D6C56D89-602A-46A8-BF0E-17EF1BB98FAC}" destId="{4028712A-D81F-44BF-B12F-86739BA3B419}" srcOrd="0" destOrd="0" presId="urn:microsoft.com/office/officeart/2005/8/layout/vList2"/>
    <dgm:cxn modelId="{320BEB07-7018-40E7-94E4-2861CD908971}" type="presParOf" srcId="{D6C56D89-602A-46A8-BF0E-17EF1BB98FAC}" destId="{308433F9-88C3-4B00-94C3-5CC432010F1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7B86AD-2CD6-4B30-A7CC-F4406727D4D4}"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1A59A79A-27E1-434C-A60E-6B221CB4FE2D}">
      <dgm:prSet/>
      <dgm:spPr/>
      <dgm:t>
        <a:bodyPr/>
        <a:lstStyle/>
        <a:p>
          <a:pPr>
            <a:defRPr b="1"/>
          </a:pPr>
          <a:r>
            <a:rPr lang="en-US" b="1"/>
            <a:t>State Regulations:</a:t>
          </a:r>
          <a:endParaRPr lang="en-US"/>
        </a:p>
      </dgm:t>
    </dgm:pt>
    <dgm:pt modelId="{67839490-B89B-4A2C-84AB-903D84F1C0C5}" type="parTrans" cxnId="{7DCE0439-F251-4E30-8BC3-FA289A733545}">
      <dgm:prSet/>
      <dgm:spPr/>
      <dgm:t>
        <a:bodyPr/>
        <a:lstStyle/>
        <a:p>
          <a:endParaRPr lang="en-US"/>
        </a:p>
      </dgm:t>
    </dgm:pt>
    <dgm:pt modelId="{24D44095-688F-4CBD-BB21-209C46FE96EC}" type="sibTrans" cxnId="{7DCE0439-F251-4E30-8BC3-FA289A733545}">
      <dgm:prSet/>
      <dgm:spPr/>
      <dgm:t>
        <a:bodyPr/>
        <a:lstStyle/>
        <a:p>
          <a:endParaRPr lang="en-US"/>
        </a:p>
      </dgm:t>
    </dgm:pt>
    <dgm:pt modelId="{CAA206C0-2961-4340-BF8A-7CDD619EB0E2}">
      <dgm:prSet/>
      <dgm:spPr/>
      <dgm:t>
        <a:bodyPr/>
        <a:lstStyle/>
        <a:p>
          <a:r>
            <a:rPr lang="en-US" dirty="0"/>
            <a:t>Florida Statutes Chapter 163: describes the provisions required within the Intergovernmental Coordination Element of the local comprehensive plan</a:t>
          </a:r>
        </a:p>
      </dgm:t>
    </dgm:pt>
    <dgm:pt modelId="{8DBF2120-394D-4EAA-BF88-12FAAB451CB0}" type="parTrans" cxnId="{AD68756E-4EA1-4C68-B436-E41B733EA851}">
      <dgm:prSet/>
      <dgm:spPr/>
      <dgm:t>
        <a:bodyPr/>
        <a:lstStyle/>
        <a:p>
          <a:endParaRPr lang="en-US"/>
        </a:p>
      </dgm:t>
    </dgm:pt>
    <dgm:pt modelId="{43C43416-9BFA-4697-81C3-CB8B67185565}" type="sibTrans" cxnId="{AD68756E-4EA1-4C68-B436-E41B733EA851}">
      <dgm:prSet/>
      <dgm:spPr/>
      <dgm:t>
        <a:bodyPr/>
        <a:lstStyle/>
        <a:p>
          <a:endParaRPr lang="en-US"/>
        </a:p>
      </dgm:t>
    </dgm:pt>
    <dgm:pt modelId="{A54838B8-DBB8-457B-A3E9-A554277F1597}">
      <dgm:prSet/>
      <dgm:spPr/>
      <dgm:t>
        <a:bodyPr/>
        <a:lstStyle/>
        <a:p>
          <a:r>
            <a:rPr lang="en-US"/>
            <a:t>Florida Statutes Chapter 187: Comprehensive Plan, contains many policies which impact intergovernmental coordination, including land use, public facilities, transportation, government efficiency, and plan implementation.  </a:t>
          </a:r>
        </a:p>
      </dgm:t>
    </dgm:pt>
    <dgm:pt modelId="{81633105-93FD-4693-9313-6E3FBFD4A087}" type="parTrans" cxnId="{2336C51F-2429-46E5-A6BD-1017F8B66B78}">
      <dgm:prSet/>
      <dgm:spPr/>
      <dgm:t>
        <a:bodyPr/>
        <a:lstStyle/>
        <a:p>
          <a:endParaRPr lang="en-US"/>
        </a:p>
      </dgm:t>
    </dgm:pt>
    <dgm:pt modelId="{6C4FD786-07F4-445A-B18B-FF7F84267B5E}" type="sibTrans" cxnId="{2336C51F-2429-46E5-A6BD-1017F8B66B78}">
      <dgm:prSet/>
      <dgm:spPr/>
      <dgm:t>
        <a:bodyPr/>
        <a:lstStyle/>
        <a:p>
          <a:endParaRPr lang="en-US"/>
        </a:p>
      </dgm:t>
    </dgm:pt>
    <dgm:pt modelId="{D50D914E-F89D-4EF1-975F-F1840F39E4CD}">
      <dgm:prSet/>
      <dgm:spPr/>
      <dgm:t>
        <a:bodyPr/>
        <a:lstStyle/>
        <a:p>
          <a:pPr>
            <a:defRPr b="1"/>
          </a:pPr>
          <a:r>
            <a:rPr lang="en-US" b="1"/>
            <a:t>Other Agreements: </a:t>
          </a:r>
          <a:endParaRPr lang="en-US"/>
        </a:p>
      </dgm:t>
    </dgm:pt>
    <dgm:pt modelId="{8629B060-9EB1-4580-85D5-0E37FEEF0118}" type="parTrans" cxnId="{840A012B-82C7-4686-88CE-C51AE259631B}">
      <dgm:prSet/>
      <dgm:spPr/>
      <dgm:t>
        <a:bodyPr/>
        <a:lstStyle/>
        <a:p>
          <a:endParaRPr lang="en-US"/>
        </a:p>
      </dgm:t>
    </dgm:pt>
    <dgm:pt modelId="{41CAE7E9-5B1D-4F61-891E-7765767D06BA}" type="sibTrans" cxnId="{840A012B-82C7-4686-88CE-C51AE259631B}">
      <dgm:prSet/>
      <dgm:spPr/>
      <dgm:t>
        <a:bodyPr/>
        <a:lstStyle/>
        <a:p>
          <a:endParaRPr lang="en-US"/>
        </a:p>
      </dgm:t>
    </dgm:pt>
    <dgm:pt modelId="{D2B51B7F-A05A-460E-8D86-45EA77FA9504}">
      <dgm:prSet/>
      <dgm:spPr/>
      <dgm:t>
        <a:bodyPr/>
        <a:lstStyle/>
        <a:p>
          <a:r>
            <a:rPr lang="en-US" b="1"/>
            <a:t>Interlocal Agreements: </a:t>
          </a:r>
          <a:r>
            <a:rPr lang="en-US"/>
            <a:t>Allow governments to cooperate with one another in the performance of tasks, thereby reducing a duplication of services and possibly increasing cost efficiency. </a:t>
          </a:r>
        </a:p>
      </dgm:t>
    </dgm:pt>
    <dgm:pt modelId="{63E938EA-36CA-43FA-98AB-27A80781942A}" type="parTrans" cxnId="{0AEEBB93-F00C-4087-803A-AD228A8BFA7F}">
      <dgm:prSet/>
      <dgm:spPr/>
      <dgm:t>
        <a:bodyPr/>
        <a:lstStyle/>
        <a:p>
          <a:endParaRPr lang="en-US"/>
        </a:p>
      </dgm:t>
    </dgm:pt>
    <dgm:pt modelId="{CBB50B09-4566-41B1-9E8E-81D60CECD856}" type="sibTrans" cxnId="{0AEEBB93-F00C-4087-803A-AD228A8BFA7F}">
      <dgm:prSet/>
      <dgm:spPr/>
      <dgm:t>
        <a:bodyPr/>
        <a:lstStyle/>
        <a:p>
          <a:endParaRPr lang="en-US"/>
        </a:p>
      </dgm:t>
    </dgm:pt>
    <dgm:pt modelId="{3F01D61F-4371-46A5-B424-0621F4C42A34}">
      <dgm:prSet/>
      <dgm:spPr/>
      <dgm:t>
        <a:bodyPr/>
        <a:lstStyle/>
        <a:p>
          <a:r>
            <a:rPr lang="en-US" b="1"/>
            <a:t>Mutual-Aid Agreements: </a:t>
          </a:r>
          <a:r>
            <a:rPr lang="en-US"/>
            <a:t>Mutual-aid agreements are in existence to assist the member entities in road maintenance, aid to libraries; water interconnects in times of need, dredging, public safety services, and social services.</a:t>
          </a:r>
        </a:p>
      </dgm:t>
    </dgm:pt>
    <dgm:pt modelId="{0681515F-BFEF-4F0D-A938-1CDC9710C79E}" type="parTrans" cxnId="{2CA6EC47-FD03-468C-9600-46F359A1E782}">
      <dgm:prSet/>
      <dgm:spPr/>
      <dgm:t>
        <a:bodyPr/>
        <a:lstStyle/>
        <a:p>
          <a:endParaRPr lang="en-US"/>
        </a:p>
      </dgm:t>
    </dgm:pt>
    <dgm:pt modelId="{E30AEA29-35D6-47D4-B679-D16E902F7FA3}" type="sibTrans" cxnId="{2CA6EC47-FD03-468C-9600-46F359A1E782}">
      <dgm:prSet/>
      <dgm:spPr/>
      <dgm:t>
        <a:bodyPr/>
        <a:lstStyle/>
        <a:p>
          <a:endParaRPr lang="en-US"/>
        </a:p>
      </dgm:t>
    </dgm:pt>
    <dgm:pt modelId="{DE9F4099-2369-4D8B-84A6-E4EB49A554FA}" type="pres">
      <dgm:prSet presAssocID="{197B86AD-2CD6-4B30-A7CC-F4406727D4D4}" presName="root" presStyleCnt="0">
        <dgm:presLayoutVars>
          <dgm:dir/>
          <dgm:resizeHandles val="exact"/>
        </dgm:presLayoutVars>
      </dgm:prSet>
      <dgm:spPr/>
    </dgm:pt>
    <dgm:pt modelId="{17243088-43E2-4587-97D4-61BC0FFD347E}" type="pres">
      <dgm:prSet presAssocID="{1A59A79A-27E1-434C-A60E-6B221CB4FE2D}" presName="compNode" presStyleCnt="0"/>
      <dgm:spPr/>
    </dgm:pt>
    <dgm:pt modelId="{DC69E786-95AE-4C22-B87B-04D9EC2E9823}" type="pres">
      <dgm:prSet presAssocID="{1A59A79A-27E1-434C-A60E-6B221CB4FE2D}"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Judge"/>
        </a:ext>
      </dgm:extLst>
    </dgm:pt>
    <dgm:pt modelId="{3023F2BD-DE22-401F-BAE9-DCE03CB3F0C3}" type="pres">
      <dgm:prSet presAssocID="{1A59A79A-27E1-434C-A60E-6B221CB4FE2D}" presName="iconSpace" presStyleCnt="0"/>
      <dgm:spPr/>
    </dgm:pt>
    <dgm:pt modelId="{375D2AA0-6E75-4570-BA79-E8FBEED45729}" type="pres">
      <dgm:prSet presAssocID="{1A59A79A-27E1-434C-A60E-6B221CB4FE2D}" presName="parTx" presStyleLbl="revTx" presStyleIdx="0" presStyleCnt="4">
        <dgm:presLayoutVars>
          <dgm:chMax val="0"/>
          <dgm:chPref val="0"/>
        </dgm:presLayoutVars>
      </dgm:prSet>
      <dgm:spPr/>
    </dgm:pt>
    <dgm:pt modelId="{DCA310BE-F1C0-4093-9229-B98912AFEB56}" type="pres">
      <dgm:prSet presAssocID="{1A59A79A-27E1-434C-A60E-6B221CB4FE2D}" presName="txSpace" presStyleCnt="0"/>
      <dgm:spPr/>
    </dgm:pt>
    <dgm:pt modelId="{A6F063BC-9D8E-422E-8991-F06899C4EC5A}" type="pres">
      <dgm:prSet presAssocID="{1A59A79A-27E1-434C-A60E-6B221CB4FE2D}" presName="desTx" presStyleLbl="revTx" presStyleIdx="1" presStyleCnt="4">
        <dgm:presLayoutVars/>
      </dgm:prSet>
      <dgm:spPr/>
    </dgm:pt>
    <dgm:pt modelId="{41342366-5024-4D50-8D30-86574DB01C69}" type="pres">
      <dgm:prSet presAssocID="{24D44095-688F-4CBD-BB21-209C46FE96EC}" presName="sibTrans" presStyleCnt="0"/>
      <dgm:spPr/>
    </dgm:pt>
    <dgm:pt modelId="{427059E5-C575-40AF-A584-BC470E1A4D74}" type="pres">
      <dgm:prSet presAssocID="{D50D914E-F89D-4EF1-975F-F1840F39E4CD}" presName="compNode" presStyleCnt="0"/>
      <dgm:spPr/>
    </dgm:pt>
    <dgm:pt modelId="{2617BB3E-DD58-45E2-9E00-564C07B3F7D6}" type="pres">
      <dgm:prSet presAssocID="{D50D914E-F89D-4EF1-975F-F1840F39E4C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FFCD6A4-D61A-47EF-B083-3A0C5AA50BF0}" type="pres">
      <dgm:prSet presAssocID="{D50D914E-F89D-4EF1-975F-F1840F39E4CD}" presName="iconSpace" presStyleCnt="0"/>
      <dgm:spPr/>
    </dgm:pt>
    <dgm:pt modelId="{9F1A7FDB-A5DE-4994-8EEF-93AA4C5226E7}" type="pres">
      <dgm:prSet presAssocID="{D50D914E-F89D-4EF1-975F-F1840F39E4CD}" presName="parTx" presStyleLbl="revTx" presStyleIdx="2" presStyleCnt="4">
        <dgm:presLayoutVars>
          <dgm:chMax val="0"/>
          <dgm:chPref val="0"/>
        </dgm:presLayoutVars>
      </dgm:prSet>
      <dgm:spPr/>
    </dgm:pt>
    <dgm:pt modelId="{F8852DA1-A6E2-4E38-B8DD-83C690268FF8}" type="pres">
      <dgm:prSet presAssocID="{D50D914E-F89D-4EF1-975F-F1840F39E4CD}" presName="txSpace" presStyleCnt="0"/>
      <dgm:spPr/>
    </dgm:pt>
    <dgm:pt modelId="{243AF764-7DC7-465E-9FCD-85C6A1DC57E6}" type="pres">
      <dgm:prSet presAssocID="{D50D914E-F89D-4EF1-975F-F1840F39E4CD}" presName="desTx" presStyleLbl="revTx" presStyleIdx="3" presStyleCnt="4">
        <dgm:presLayoutVars/>
      </dgm:prSet>
      <dgm:spPr/>
    </dgm:pt>
  </dgm:ptLst>
  <dgm:cxnLst>
    <dgm:cxn modelId="{2336C51F-2429-46E5-A6BD-1017F8B66B78}" srcId="{1A59A79A-27E1-434C-A60E-6B221CB4FE2D}" destId="{A54838B8-DBB8-457B-A3E9-A554277F1597}" srcOrd="1" destOrd="0" parTransId="{81633105-93FD-4693-9313-6E3FBFD4A087}" sibTransId="{6C4FD786-07F4-445A-B18B-FF7F84267B5E}"/>
    <dgm:cxn modelId="{840A012B-82C7-4686-88CE-C51AE259631B}" srcId="{197B86AD-2CD6-4B30-A7CC-F4406727D4D4}" destId="{D50D914E-F89D-4EF1-975F-F1840F39E4CD}" srcOrd="1" destOrd="0" parTransId="{8629B060-9EB1-4580-85D5-0E37FEEF0118}" sibTransId="{41CAE7E9-5B1D-4F61-891E-7765767D06BA}"/>
    <dgm:cxn modelId="{D7AE572D-C5A8-4BE2-92A8-6897B7F80695}" type="presOf" srcId="{CAA206C0-2961-4340-BF8A-7CDD619EB0E2}" destId="{A6F063BC-9D8E-422E-8991-F06899C4EC5A}" srcOrd="0" destOrd="0" presId="urn:microsoft.com/office/officeart/2018/2/layout/IconLabelDescriptionList"/>
    <dgm:cxn modelId="{7DCE0439-F251-4E30-8BC3-FA289A733545}" srcId="{197B86AD-2CD6-4B30-A7CC-F4406727D4D4}" destId="{1A59A79A-27E1-434C-A60E-6B221CB4FE2D}" srcOrd="0" destOrd="0" parTransId="{67839490-B89B-4A2C-84AB-903D84F1C0C5}" sibTransId="{24D44095-688F-4CBD-BB21-209C46FE96EC}"/>
    <dgm:cxn modelId="{2CA6EC47-FD03-468C-9600-46F359A1E782}" srcId="{D50D914E-F89D-4EF1-975F-F1840F39E4CD}" destId="{3F01D61F-4371-46A5-B424-0621F4C42A34}" srcOrd="1" destOrd="0" parTransId="{0681515F-BFEF-4F0D-A938-1CDC9710C79E}" sibTransId="{E30AEA29-35D6-47D4-B679-D16E902F7FA3}"/>
    <dgm:cxn modelId="{164E206B-2071-4CD3-89B8-8799F8D6275B}" type="presOf" srcId="{D2B51B7F-A05A-460E-8D86-45EA77FA9504}" destId="{243AF764-7DC7-465E-9FCD-85C6A1DC57E6}" srcOrd="0" destOrd="0" presId="urn:microsoft.com/office/officeart/2018/2/layout/IconLabelDescriptionList"/>
    <dgm:cxn modelId="{AD68756E-4EA1-4C68-B436-E41B733EA851}" srcId="{1A59A79A-27E1-434C-A60E-6B221CB4FE2D}" destId="{CAA206C0-2961-4340-BF8A-7CDD619EB0E2}" srcOrd="0" destOrd="0" parTransId="{8DBF2120-394D-4EAA-BF88-12FAAB451CB0}" sibTransId="{43C43416-9BFA-4697-81C3-CB8B67185565}"/>
    <dgm:cxn modelId="{4A3DA654-113B-4442-8B38-D60DE36009C9}" type="presOf" srcId="{A54838B8-DBB8-457B-A3E9-A554277F1597}" destId="{A6F063BC-9D8E-422E-8991-F06899C4EC5A}" srcOrd="0" destOrd="1" presId="urn:microsoft.com/office/officeart/2018/2/layout/IconLabelDescriptionList"/>
    <dgm:cxn modelId="{0AEEBB93-F00C-4087-803A-AD228A8BFA7F}" srcId="{D50D914E-F89D-4EF1-975F-F1840F39E4CD}" destId="{D2B51B7F-A05A-460E-8D86-45EA77FA9504}" srcOrd="0" destOrd="0" parTransId="{63E938EA-36CA-43FA-98AB-27A80781942A}" sibTransId="{CBB50B09-4566-41B1-9E8E-81D60CECD856}"/>
    <dgm:cxn modelId="{3677359D-2372-483B-9152-BF8492358CFB}" type="presOf" srcId="{1A59A79A-27E1-434C-A60E-6B221CB4FE2D}" destId="{375D2AA0-6E75-4570-BA79-E8FBEED45729}" srcOrd="0" destOrd="0" presId="urn:microsoft.com/office/officeart/2018/2/layout/IconLabelDescriptionList"/>
    <dgm:cxn modelId="{8938B8C4-D380-4D76-B7C7-45C97A8B9080}" type="presOf" srcId="{3F01D61F-4371-46A5-B424-0621F4C42A34}" destId="{243AF764-7DC7-465E-9FCD-85C6A1DC57E6}" srcOrd="0" destOrd="1" presId="urn:microsoft.com/office/officeart/2018/2/layout/IconLabelDescriptionList"/>
    <dgm:cxn modelId="{B07083E6-511F-44DF-8FC2-A5384EFB611F}" type="presOf" srcId="{D50D914E-F89D-4EF1-975F-F1840F39E4CD}" destId="{9F1A7FDB-A5DE-4994-8EEF-93AA4C5226E7}" srcOrd="0" destOrd="0" presId="urn:microsoft.com/office/officeart/2018/2/layout/IconLabelDescriptionList"/>
    <dgm:cxn modelId="{BF1ADEE8-DFFC-4BC6-9EB2-8CFAFA3A496D}" type="presOf" srcId="{197B86AD-2CD6-4B30-A7CC-F4406727D4D4}" destId="{DE9F4099-2369-4D8B-84A6-E4EB49A554FA}" srcOrd="0" destOrd="0" presId="urn:microsoft.com/office/officeart/2018/2/layout/IconLabelDescriptionList"/>
    <dgm:cxn modelId="{872EC8F7-7F1F-4C99-9928-2B6FA839CC84}" type="presParOf" srcId="{DE9F4099-2369-4D8B-84A6-E4EB49A554FA}" destId="{17243088-43E2-4587-97D4-61BC0FFD347E}" srcOrd="0" destOrd="0" presId="urn:microsoft.com/office/officeart/2018/2/layout/IconLabelDescriptionList"/>
    <dgm:cxn modelId="{FEE0EFC5-D4A1-4D8B-A078-FEB5F8352617}" type="presParOf" srcId="{17243088-43E2-4587-97D4-61BC0FFD347E}" destId="{DC69E786-95AE-4C22-B87B-04D9EC2E9823}" srcOrd="0" destOrd="0" presId="urn:microsoft.com/office/officeart/2018/2/layout/IconLabelDescriptionList"/>
    <dgm:cxn modelId="{7B216FEC-164E-4A75-9E19-DA81014019A6}" type="presParOf" srcId="{17243088-43E2-4587-97D4-61BC0FFD347E}" destId="{3023F2BD-DE22-401F-BAE9-DCE03CB3F0C3}" srcOrd="1" destOrd="0" presId="urn:microsoft.com/office/officeart/2018/2/layout/IconLabelDescriptionList"/>
    <dgm:cxn modelId="{E7F0D2B2-66B4-4433-9AAC-E22F9238E2AB}" type="presParOf" srcId="{17243088-43E2-4587-97D4-61BC0FFD347E}" destId="{375D2AA0-6E75-4570-BA79-E8FBEED45729}" srcOrd="2" destOrd="0" presId="urn:microsoft.com/office/officeart/2018/2/layout/IconLabelDescriptionList"/>
    <dgm:cxn modelId="{09342C26-A2B4-43E5-8A2E-8BE1FE8001ED}" type="presParOf" srcId="{17243088-43E2-4587-97D4-61BC0FFD347E}" destId="{DCA310BE-F1C0-4093-9229-B98912AFEB56}" srcOrd="3" destOrd="0" presId="urn:microsoft.com/office/officeart/2018/2/layout/IconLabelDescriptionList"/>
    <dgm:cxn modelId="{17F358CC-C130-4AEE-8646-422EB37093C9}" type="presParOf" srcId="{17243088-43E2-4587-97D4-61BC0FFD347E}" destId="{A6F063BC-9D8E-422E-8991-F06899C4EC5A}" srcOrd="4" destOrd="0" presId="urn:microsoft.com/office/officeart/2018/2/layout/IconLabelDescriptionList"/>
    <dgm:cxn modelId="{2E18C8A7-62B6-4632-B85E-2506527C3A95}" type="presParOf" srcId="{DE9F4099-2369-4D8B-84A6-E4EB49A554FA}" destId="{41342366-5024-4D50-8D30-86574DB01C69}" srcOrd="1" destOrd="0" presId="urn:microsoft.com/office/officeart/2018/2/layout/IconLabelDescriptionList"/>
    <dgm:cxn modelId="{4D91C705-BD84-4FAC-9481-7130E25845FA}" type="presParOf" srcId="{DE9F4099-2369-4D8B-84A6-E4EB49A554FA}" destId="{427059E5-C575-40AF-A584-BC470E1A4D74}" srcOrd="2" destOrd="0" presId="urn:microsoft.com/office/officeart/2018/2/layout/IconLabelDescriptionList"/>
    <dgm:cxn modelId="{311FF11C-C642-42E0-B0CB-3CF68B3AFB1C}" type="presParOf" srcId="{427059E5-C575-40AF-A584-BC470E1A4D74}" destId="{2617BB3E-DD58-45E2-9E00-564C07B3F7D6}" srcOrd="0" destOrd="0" presId="urn:microsoft.com/office/officeart/2018/2/layout/IconLabelDescriptionList"/>
    <dgm:cxn modelId="{A8879E4E-EFB3-4D2F-8D4F-A7C62D549513}" type="presParOf" srcId="{427059E5-C575-40AF-A584-BC470E1A4D74}" destId="{DFFCD6A4-D61A-47EF-B083-3A0C5AA50BF0}" srcOrd="1" destOrd="0" presId="urn:microsoft.com/office/officeart/2018/2/layout/IconLabelDescriptionList"/>
    <dgm:cxn modelId="{FB6DD324-BB82-4347-A6B9-41BA256E0FB6}" type="presParOf" srcId="{427059E5-C575-40AF-A584-BC470E1A4D74}" destId="{9F1A7FDB-A5DE-4994-8EEF-93AA4C5226E7}" srcOrd="2" destOrd="0" presId="urn:microsoft.com/office/officeart/2018/2/layout/IconLabelDescriptionList"/>
    <dgm:cxn modelId="{2B87076A-0CE8-4F45-A7EB-628D0272FC3D}" type="presParOf" srcId="{427059E5-C575-40AF-A584-BC470E1A4D74}" destId="{F8852DA1-A6E2-4E38-B8DD-83C690268FF8}" srcOrd="3" destOrd="0" presId="urn:microsoft.com/office/officeart/2018/2/layout/IconLabelDescriptionList"/>
    <dgm:cxn modelId="{BB66FB5B-00CD-40BA-9E48-F788CD6B0DF8}" type="presParOf" srcId="{427059E5-C575-40AF-A584-BC470E1A4D74}" destId="{243AF764-7DC7-465E-9FCD-85C6A1DC57E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0488FA-6716-41F1-85E7-B69DCCFF797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84804C-EE51-4C2A-894D-CAF6F0517C2C}">
      <dgm:prSet custT="1"/>
      <dgm:spPr/>
      <dgm:t>
        <a:bodyPr/>
        <a:lstStyle/>
        <a:p>
          <a:r>
            <a:rPr lang="en-US" sz="1500" b="1" dirty="0"/>
            <a:t>Challenges:</a:t>
          </a:r>
          <a:endParaRPr lang="en-US" sz="1500" dirty="0"/>
        </a:p>
      </dgm:t>
    </dgm:pt>
    <dgm:pt modelId="{44F90D24-BF77-4DBE-9570-DFE04FFBDEE1}" type="parTrans" cxnId="{679DA870-7CBB-433B-AB73-C10EB6ABDED8}">
      <dgm:prSet/>
      <dgm:spPr/>
      <dgm:t>
        <a:bodyPr/>
        <a:lstStyle/>
        <a:p>
          <a:endParaRPr lang="en-US" sz="2400"/>
        </a:p>
      </dgm:t>
    </dgm:pt>
    <dgm:pt modelId="{E48A1183-C781-4316-BCDD-468B3A1F84F1}" type="sibTrans" cxnId="{679DA870-7CBB-433B-AB73-C10EB6ABDED8}">
      <dgm:prSet/>
      <dgm:spPr/>
      <dgm:t>
        <a:bodyPr/>
        <a:lstStyle/>
        <a:p>
          <a:endParaRPr lang="en-US" sz="2400"/>
        </a:p>
      </dgm:t>
    </dgm:pt>
    <dgm:pt modelId="{819E2FA6-2EA1-4E49-BDBC-9C3C141B3AA2}">
      <dgm:prSet custT="1"/>
      <dgm:spPr/>
      <dgm:t>
        <a:bodyPr/>
        <a:lstStyle/>
        <a:p>
          <a:r>
            <a:rPr lang="en-US" sz="1600" dirty="0"/>
            <a:t>Housing affordability</a:t>
          </a:r>
        </a:p>
      </dgm:t>
    </dgm:pt>
    <dgm:pt modelId="{3E536234-DBE0-4F06-BE92-15951D025022}" type="parTrans" cxnId="{199809C7-9926-4025-84B6-58C93454E885}">
      <dgm:prSet/>
      <dgm:spPr/>
      <dgm:t>
        <a:bodyPr/>
        <a:lstStyle/>
        <a:p>
          <a:endParaRPr lang="en-US" sz="2400"/>
        </a:p>
      </dgm:t>
    </dgm:pt>
    <dgm:pt modelId="{1BE52F99-EF8A-4123-91F3-BB74257EE1CD}" type="sibTrans" cxnId="{199809C7-9926-4025-84B6-58C93454E885}">
      <dgm:prSet/>
      <dgm:spPr/>
      <dgm:t>
        <a:bodyPr/>
        <a:lstStyle/>
        <a:p>
          <a:endParaRPr lang="en-US" sz="2400"/>
        </a:p>
      </dgm:t>
    </dgm:pt>
    <dgm:pt modelId="{2B9B98B8-142F-4ABF-9743-FC867F473789}">
      <dgm:prSet custT="1"/>
      <dgm:spPr/>
      <dgm:t>
        <a:bodyPr/>
        <a:lstStyle/>
        <a:p>
          <a:r>
            <a:rPr lang="en-US" sz="1600" dirty="0"/>
            <a:t>Workforce alignment</a:t>
          </a:r>
        </a:p>
      </dgm:t>
    </dgm:pt>
    <dgm:pt modelId="{20D1F1B7-8293-4B67-B604-E24CECE07D07}" type="parTrans" cxnId="{5FBC2C76-AA73-40F2-A004-E2B78A76CA59}">
      <dgm:prSet/>
      <dgm:spPr/>
      <dgm:t>
        <a:bodyPr/>
        <a:lstStyle/>
        <a:p>
          <a:endParaRPr lang="en-US" sz="2400"/>
        </a:p>
      </dgm:t>
    </dgm:pt>
    <dgm:pt modelId="{60F7114B-41D4-41FF-A1D2-1A0F5DDCA80B}" type="sibTrans" cxnId="{5FBC2C76-AA73-40F2-A004-E2B78A76CA59}">
      <dgm:prSet/>
      <dgm:spPr/>
      <dgm:t>
        <a:bodyPr/>
        <a:lstStyle/>
        <a:p>
          <a:endParaRPr lang="en-US" sz="2400"/>
        </a:p>
      </dgm:t>
    </dgm:pt>
    <dgm:pt modelId="{42D5F34F-F8CF-4DA1-9F8E-737C7E3A8824}">
      <dgm:prSet custT="1"/>
      <dgm:spPr/>
      <dgm:t>
        <a:bodyPr/>
        <a:lstStyle/>
        <a:p>
          <a:r>
            <a:rPr lang="en-US" sz="1600" dirty="0"/>
            <a:t>Infrastructure needs</a:t>
          </a:r>
        </a:p>
      </dgm:t>
    </dgm:pt>
    <dgm:pt modelId="{FF2CDA07-49D1-440B-A580-1E32C3A04A09}" type="parTrans" cxnId="{933B27F6-E607-41CD-8637-676DDA94E1B3}">
      <dgm:prSet/>
      <dgm:spPr/>
      <dgm:t>
        <a:bodyPr/>
        <a:lstStyle/>
        <a:p>
          <a:endParaRPr lang="en-US" sz="2400"/>
        </a:p>
      </dgm:t>
    </dgm:pt>
    <dgm:pt modelId="{945D6586-D30F-4EAC-BAA8-C5BBC115542A}" type="sibTrans" cxnId="{933B27F6-E607-41CD-8637-676DDA94E1B3}">
      <dgm:prSet/>
      <dgm:spPr/>
      <dgm:t>
        <a:bodyPr/>
        <a:lstStyle/>
        <a:p>
          <a:endParaRPr lang="en-US" sz="2400"/>
        </a:p>
      </dgm:t>
    </dgm:pt>
    <dgm:pt modelId="{868618E3-0495-4DE8-99EC-9D86853EF984}">
      <dgm:prSet custT="1"/>
      <dgm:spPr/>
      <dgm:t>
        <a:bodyPr/>
        <a:lstStyle/>
        <a:p>
          <a:r>
            <a:rPr lang="en-US" sz="1600" dirty="0"/>
            <a:t>Climate resilience</a:t>
          </a:r>
        </a:p>
      </dgm:t>
    </dgm:pt>
    <dgm:pt modelId="{1EB575CA-8932-4091-9CD7-318BD748B599}" type="parTrans" cxnId="{A60CC661-CEE6-4ED3-AB75-58B5B4D2430C}">
      <dgm:prSet/>
      <dgm:spPr/>
      <dgm:t>
        <a:bodyPr/>
        <a:lstStyle/>
        <a:p>
          <a:endParaRPr lang="en-US" sz="2400"/>
        </a:p>
      </dgm:t>
    </dgm:pt>
    <dgm:pt modelId="{10215D42-BB9B-4967-9046-7380A980CFCA}" type="sibTrans" cxnId="{A60CC661-CEE6-4ED3-AB75-58B5B4D2430C}">
      <dgm:prSet/>
      <dgm:spPr/>
      <dgm:t>
        <a:bodyPr/>
        <a:lstStyle/>
        <a:p>
          <a:endParaRPr lang="en-US" sz="2400"/>
        </a:p>
      </dgm:t>
    </dgm:pt>
    <dgm:pt modelId="{36F8C873-503F-4D58-84C6-3F71A375E446}">
      <dgm:prSet custT="1"/>
      <dgm:spPr/>
      <dgm:t>
        <a:bodyPr/>
        <a:lstStyle/>
        <a:p>
          <a:r>
            <a:rPr lang="en-US" sz="1500" b="1" dirty="0"/>
            <a:t>Opportunities:</a:t>
          </a:r>
          <a:endParaRPr lang="en-US" sz="1500" dirty="0"/>
        </a:p>
      </dgm:t>
    </dgm:pt>
    <dgm:pt modelId="{797B3992-3138-4FCD-AFB0-8A0DC9D5A4ED}" type="parTrans" cxnId="{6CBEAEA4-E86D-4273-9B77-4093DC95F613}">
      <dgm:prSet/>
      <dgm:spPr/>
      <dgm:t>
        <a:bodyPr/>
        <a:lstStyle/>
        <a:p>
          <a:endParaRPr lang="en-US" sz="2400"/>
        </a:p>
      </dgm:t>
    </dgm:pt>
    <dgm:pt modelId="{2C9886FF-7981-45B9-A105-8F3663816330}" type="sibTrans" cxnId="{6CBEAEA4-E86D-4273-9B77-4093DC95F613}">
      <dgm:prSet/>
      <dgm:spPr/>
      <dgm:t>
        <a:bodyPr/>
        <a:lstStyle/>
        <a:p>
          <a:endParaRPr lang="en-US" sz="2400"/>
        </a:p>
      </dgm:t>
    </dgm:pt>
    <dgm:pt modelId="{770ACFA4-DBAD-4FF3-8588-786E1A2AEE42}">
      <dgm:prSet custT="1"/>
      <dgm:spPr/>
      <dgm:t>
        <a:bodyPr/>
        <a:lstStyle/>
        <a:p>
          <a:r>
            <a:rPr lang="en-US" sz="1600" dirty="0"/>
            <a:t>Infill housing &amp; mixed-income redevelopment</a:t>
          </a:r>
        </a:p>
      </dgm:t>
    </dgm:pt>
    <dgm:pt modelId="{9153A104-709F-4F72-AAD8-36086DC36221}" type="parTrans" cxnId="{87E3FE0C-8599-4381-B65E-CB968DCA1A8E}">
      <dgm:prSet/>
      <dgm:spPr/>
      <dgm:t>
        <a:bodyPr/>
        <a:lstStyle/>
        <a:p>
          <a:endParaRPr lang="en-US" sz="2400"/>
        </a:p>
      </dgm:t>
    </dgm:pt>
    <dgm:pt modelId="{44B2D6AB-C4E9-4006-A9EC-02A18107C0AF}" type="sibTrans" cxnId="{87E3FE0C-8599-4381-B65E-CB968DCA1A8E}">
      <dgm:prSet/>
      <dgm:spPr/>
      <dgm:t>
        <a:bodyPr/>
        <a:lstStyle/>
        <a:p>
          <a:endParaRPr lang="en-US" sz="2400"/>
        </a:p>
      </dgm:t>
    </dgm:pt>
    <dgm:pt modelId="{67246BD3-21D6-4BD2-8A26-D050BA2FE384}">
      <dgm:prSet custT="1"/>
      <dgm:spPr/>
      <dgm:t>
        <a:bodyPr/>
        <a:lstStyle/>
        <a:p>
          <a:r>
            <a:rPr lang="en-US" sz="1600" dirty="0"/>
            <a:t>Expand workforce training</a:t>
          </a:r>
        </a:p>
      </dgm:t>
    </dgm:pt>
    <dgm:pt modelId="{754731A3-4E25-42FC-A885-43F3F300A000}" type="parTrans" cxnId="{438FF530-45B5-4765-BEA7-4999DFBAF2D6}">
      <dgm:prSet/>
      <dgm:spPr/>
      <dgm:t>
        <a:bodyPr/>
        <a:lstStyle/>
        <a:p>
          <a:endParaRPr lang="en-US" sz="2400"/>
        </a:p>
      </dgm:t>
    </dgm:pt>
    <dgm:pt modelId="{7AE7D9BB-C9DB-4717-A2CF-6CDFCE9F547A}" type="sibTrans" cxnId="{438FF530-45B5-4765-BEA7-4999DFBAF2D6}">
      <dgm:prSet/>
      <dgm:spPr/>
      <dgm:t>
        <a:bodyPr/>
        <a:lstStyle/>
        <a:p>
          <a:endParaRPr lang="en-US" sz="2400"/>
        </a:p>
      </dgm:t>
    </dgm:pt>
    <dgm:pt modelId="{9B568F0C-98A8-42EF-8B1C-9748701DECC5}">
      <dgm:prSet custT="1"/>
      <dgm:spPr/>
      <dgm:t>
        <a:bodyPr/>
        <a:lstStyle/>
        <a:p>
          <a:r>
            <a:rPr lang="en-US" sz="1600" dirty="0"/>
            <a:t>Invest in digital &amp; mobility systems</a:t>
          </a:r>
        </a:p>
      </dgm:t>
    </dgm:pt>
    <dgm:pt modelId="{92291135-DE01-462B-B95B-5613A85A18EA}" type="parTrans" cxnId="{B8866F7E-C54B-4C8A-B6F1-DF13D15ADC0A}">
      <dgm:prSet/>
      <dgm:spPr/>
      <dgm:t>
        <a:bodyPr/>
        <a:lstStyle/>
        <a:p>
          <a:endParaRPr lang="en-US" sz="2400"/>
        </a:p>
      </dgm:t>
    </dgm:pt>
    <dgm:pt modelId="{03DB30A9-15B0-4592-A6D0-FEEC947E4680}" type="sibTrans" cxnId="{B8866F7E-C54B-4C8A-B6F1-DF13D15ADC0A}">
      <dgm:prSet/>
      <dgm:spPr/>
      <dgm:t>
        <a:bodyPr/>
        <a:lstStyle/>
        <a:p>
          <a:endParaRPr lang="en-US" sz="2400"/>
        </a:p>
      </dgm:t>
    </dgm:pt>
    <dgm:pt modelId="{085A761D-7A08-47D0-90F2-C53E99BBC7C6}">
      <dgm:prSet custT="1"/>
      <dgm:spPr/>
      <dgm:t>
        <a:bodyPr/>
        <a:lstStyle/>
        <a:p>
          <a:r>
            <a:rPr lang="en-US" sz="1600" dirty="0"/>
            <a:t>Additional office space and employment opportunities</a:t>
          </a:r>
        </a:p>
      </dgm:t>
    </dgm:pt>
    <dgm:pt modelId="{CB7DDF57-AF5E-4842-A462-FFCC770DE1A5}" type="parTrans" cxnId="{54D81E2D-D208-437F-BF2B-3D1C09D8A777}">
      <dgm:prSet/>
      <dgm:spPr/>
      <dgm:t>
        <a:bodyPr/>
        <a:lstStyle/>
        <a:p>
          <a:endParaRPr lang="en-US" sz="2400"/>
        </a:p>
      </dgm:t>
    </dgm:pt>
    <dgm:pt modelId="{B25EA69F-6B91-4C83-901A-2CD6CC45B50B}" type="sibTrans" cxnId="{54D81E2D-D208-437F-BF2B-3D1C09D8A777}">
      <dgm:prSet/>
      <dgm:spPr/>
      <dgm:t>
        <a:bodyPr/>
        <a:lstStyle/>
        <a:p>
          <a:endParaRPr lang="en-US" sz="2400"/>
        </a:p>
      </dgm:t>
    </dgm:pt>
    <dgm:pt modelId="{D4EAEF63-4CCF-4D16-9F31-96939A396161}" type="pres">
      <dgm:prSet presAssocID="{250488FA-6716-41F1-85E7-B69DCCFF7977}" presName="vert0" presStyleCnt="0">
        <dgm:presLayoutVars>
          <dgm:dir/>
          <dgm:animOne val="branch"/>
          <dgm:animLvl val="lvl"/>
        </dgm:presLayoutVars>
      </dgm:prSet>
      <dgm:spPr/>
    </dgm:pt>
    <dgm:pt modelId="{EA616CBB-BFD5-4FC3-B42B-5E4BD10CD7D6}" type="pres">
      <dgm:prSet presAssocID="{B184804C-EE51-4C2A-894D-CAF6F0517C2C}" presName="thickLine" presStyleLbl="alignNode1" presStyleIdx="0" presStyleCnt="2"/>
      <dgm:spPr/>
    </dgm:pt>
    <dgm:pt modelId="{441811B1-E29B-475F-A2F7-4BB4C83824F3}" type="pres">
      <dgm:prSet presAssocID="{B184804C-EE51-4C2A-894D-CAF6F0517C2C}" presName="horz1" presStyleCnt="0"/>
      <dgm:spPr/>
    </dgm:pt>
    <dgm:pt modelId="{425329BE-3D1C-4860-B019-D0D92D67B09A}" type="pres">
      <dgm:prSet presAssocID="{B184804C-EE51-4C2A-894D-CAF6F0517C2C}" presName="tx1" presStyleLbl="revTx" presStyleIdx="0" presStyleCnt="10"/>
      <dgm:spPr/>
    </dgm:pt>
    <dgm:pt modelId="{5E571BCA-C092-4CA1-AE5D-5DA411FAB9F0}" type="pres">
      <dgm:prSet presAssocID="{B184804C-EE51-4C2A-894D-CAF6F0517C2C}" presName="vert1" presStyleCnt="0"/>
      <dgm:spPr/>
    </dgm:pt>
    <dgm:pt modelId="{540B61B7-FEFB-4DAF-99CC-4A291EC8D692}" type="pres">
      <dgm:prSet presAssocID="{819E2FA6-2EA1-4E49-BDBC-9C3C141B3AA2}" presName="vertSpace2a" presStyleCnt="0"/>
      <dgm:spPr/>
    </dgm:pt>
    <dgm:pt modelId="{21FE5F32-A677-4C0C-9B91-67C93FF13C46}" type="pres">
      <dgm:prSet presAssocID="{819E2FA6-2EA1-4E49-BDBC-9C3C141B3AA2}" presName="horz2" presStyleCnt="0"/>
      <dgm:spPr/>
    </dgm:pt>
    <dgm:pt modelId="{5A40CDA3-16AE-420D-B398-E9F86139FB37}" type="pres">
      <dgm:prSet presAssocID="{819E2FA6-2EA1-4E49-BDBC-9C3C141B3AA2}" presName="horzSpace2" presStyleCnt="0"/>
      <dgm:spPr/>
    </dgm:pt>
    <dgm:pt modelId="{638D3291-56D8-4494-9A36-7C0BF7DFC617}" type="pres">
      <dgm:prSet presAssocID="{819E2FA6-2EA1-4E49-BDBC-9C3C141B3AA2}" presName="tx2" presStyleLbl="revTx" presStyleIdx="1" presStyleCnt="10"/>
      <dgm:spPr/>
    </dgm:pt>
    <dgm:pt modelId="{95F908EE-C822-4BF3-820B-4CE5056E269B}" type="pres">
      <dgm:prSet presAssocID="{819E2FA6-2EA1-4E49-BDBC-9C3C141B3AA2}" presName="vert2" presStyleCnt="0"/>
      <dgm:spPr/>
    </dgm:pt>
    <dgm:pt modelId="{4BD23BD6-2649-4A4B-8F97-CE06E8FD6A5C}" type="pres">
      <dgm:prSet presAssocID="{819E2FA6-2EA1-4E49-BDBC-9C3C141B3AA2}" presName="thinLine2b" presStyleLbl="callout" presStyleIdx="0" presStyleCnt="8"/>
      <dgm:spPr/>
    </dgm:pt>
    <dgm:pt modelId="{1BD08D9E-84D4-432F-AC42-A7084054AD32}" type="pres">
      <dgm:prSet presAssocID="{819E2FA6-2EA1-4E49-BDBC-9C3C141B3AA2}" presName="vertSpace2b" presStyleCnt="0"/>
      <dgm:spPr/>
    </dgm:pt>
    <dgm:pt modelId="{093A7071-49D6-4F75-9784-EC571921ADE8}" type="pres">
      <dgm:prSet presAssocID="{2B9B98B8-142F-4ABF-9743-FC867F473789}" presName="horz2" presStyleCnt="0"/>
      <dgm:spPr/>
    </dgm:pt>
    <dgm:pt modelId="{DBA79732-A82B-4E71-8A3A-48D8770BC632}" type="pres">
      <dgm:prSet presAssocID="{2B9B98B8-142F-4ABF-9743-FC867F473789}" presName="horzSpace2" presStyleCnt="0"/>
      <dgm:spPr/>
    </dgm:pt>
    <dgm:pt modelId="{C71B120D-3F45-46BE-BF5A-C82DDB474299}" type="pres">
      <dgm:prSet presAssocID="{2B9B98B8-142F-4ABF-9743-FC867F473789}" presName="tx2" presStyleLbl="revTx" presStyleIdx="2" presStyleCnt="10"/>
      <dgm:spPr/>
    </dgm:pt>
    <dgm:pt modelId="{9BF47C27-BD70-4098-8942-8FE1E4CD56D8}" type="pres">
      <dgm:prSet presAssocID="{2B9B98B8-142F-4ABF-9743-FC867F473789}" presName="vert2" presStyleCnt="0"/>
      <dgm:spPr/>
    </dgm:pt>
    <dgm:pt modelId="{F0834FA9-5008-49A2-B480-5ADE7AEFB9FD}" type="pres">
      <dgm:prSet presAssocID="{2B9B98B8-142F-4ABF-9743-FC867F473789}" presName="thinLine2b" presStyleLbl="callout" presStyleIdx="1" presStyleCnt="8"/>
      <dgm:spPr/>
    </dgm:pt>
    <dgm:pt modelId="{EEF4A96D-9BA2-4755-A5AF-D81E12349576}" type="pres">
      <dgm:prSet presAssocID="{2B9B98B8-142F-4ABF-9743-FC867F473789}" presName="vertSpace2b" presStyleCnt="0"/>
      <dgm:spPr/>
    </dgm:pt>
    <dgm:pt modelId="{4208CDD2-2213-42AF-BE3F-BC608E503CB5}" type="pres">
      <dgm:prSet presAssocID="{42D5F34F-F8CF-4DA1-9F8E-737C7E3A8824}" presName="horz2" presStyleCnt="0"/>
      <dgm:spPr/>
    </dgm:pt>
    <dgm:pt modelId="{F94BBBA8-62AD-4660-B046-65484623E4BA}" type="pres">
      <dgm:prSet presAssocID="{42D5F34F-F8CF-4DA1-9F8E-737C7E3A8824}" presName="horzSpace2" presStyleCnt="0"/>
      <dgm:spPr/>
    </dgm:pt>
    <dgm:pt modelId="{41C0CCE2-AF18-4AC9-87A2-2EEC62D95655}" type="pres">
      <dgm:prSet presAssocID="{42D5F34F-F8CF-4DA1-9F8E-737C7E3A8824}" presName="tx2" presStyleLbl="revTx" presStyleIdx="3" presStyleCnt="10"/>
      <dgm:spPr/>
    </dgm:pt>
    <dgm:pt modelId="{E5D1DCF4-70B2-4242-BCFB-9710C66AC13E}" type="pres">
      <dgm:prSet presAssocID="{42D5F34F-F8CF-4DA1-9F8E-737C7E3A8824}" presName="vert2" presStyleCnt="0"/>
      <dgm:spPr/>
    </dgm:pt>
    <dgm:pt modelId="{AEE34E00-165D-4DF9-893D-DFE232F04E39}" type="pres">
      <dgm:prSet presAssocID="{42D5F34F-F8CF-4DA1-9F8E-737C7E3A8824}" presName="thinLine2b" presStyleLbl="callout" presStyleIdx="2" presStyleCnt="8"/>
      <dgm:spPr/>
    </dgm:pt>
    <dgm:pt modelId="{9FC593A4-1A35-4AC3-80F6-3782110EDFCE}" type="pres">
      <dgm:prSet presAssocID="{42D5F34F-F8CF-4DA1-9F8E-737C7E3A8824}" presName="vertSpace2b" presStyleCnt="0"/>
      <dgm:spPr/>
    </dgm:pt>
    <dgm:pt modelId="{CABEA871-3177-4D3C-8948-29FDFBD5460B}" type="pres">
      <dgm:prSet presAssocID="{868618E3-0495-4DE8-99EC-9D86853EF984}" presName="horz2" presStyleCnt="0"/>
      <dgm:spPr/>
    </dgm:pt>
    <dgm:pt modelId="{9052D94A-2988-41A2-97E7-A9B264F1A121}" type="pres">
      <dgm:prSet presAssocID="{868618E3-0495-4DE8-99EC-9D86853EF984}" presName="horzSpace2" presStyleCnt="0"/>
      <dgm:spPr/>
    </dgm:pt>
    <dgm:pt modelId="{9686F09B-0654-4E18-9A38-5EBF314DB984}" type="pres">
      <dgm:prSet presAssocID="{868618E3-0495-4DE8-99EC-9D86853EF984}" presName="tx2" presStyleLbl="revTx" presStyleIdx="4" presStyleCnt="10"/>
      <dgm:spPr/>
    </dgm:pt>
    <dgm:pt modelId="{54A9FBC8-5C97-4D7B-BB16-3084BCD75187}" type="pres">
      <dgm:prSet presAssocID="{868618E3-0495-4DE8-99EC-9D86853EF984}" presName="vert2" presStyleCnt="0"/>
      <dgm:spPr/>
    </dgm:pt>
    <dgm:pt modelId="{647B0813-148A-4297-B765-BBFFEA252B7A}" type="pres">
      <dgm:prSet presAssocID="{868618E3-0495-4DE8-99EC-9D86853EF984}" presName="thinLine2b" presStyleLbl="callout" presStyleIdx="3" presStyleCnt="8"/>
      <dgm:spPr/>
    </dgm:pt>
    <dgm:pt modelId="{E4E7E92F-9591-4DC4-9188-7410360FFC0E}" type="pres">
      <dgm:prSet presAssocID="{868618E3-0495-4DE8-99EC-9D86853EF984}" presName="vertSpace2b" presStyleCnt="0"/>
      <dgm:spPr/>
    </dgm:pt>
    <dgm:pt modelId="{06C5CB60-53D9-4FC1-8C68-5EFAB462A006}" type="pres">
      <dgm:prSet presAssocID="{36F8C873-503F-4D58-84C6-3F71A375E446}" presName="thickLine" presStyleLbl="alignNode1" presStyleIdx="1" presStyleCnt="2"/>
      <dgm:spPr/>
    </dgm:pt>
    <dgm:pt modelId="{032EC0B5-462E-4B83-8D6F-2F7A4C4EC964}" type="pres">
      <dgm:prSet presAssocID="{36F8C873-503F-4D58-84C6-3F71A375E446}" presName="horz1" presStyleCnt="0"/>
      <dgm:spPr/>
    </dgm:pt>
    <dgm:pt modelId="{01AB5817-E75A-40C1-9303-8B7BEC32E664}" type="pres">
      <dgm:prSet presAssocID="{36F8C873-503F-4D58-84C6-3F71A375E446}" presName="tx1" presStyleLbl="revTx" presStyleIdx="5" presStyleCnt="10"/>
      <dgm:spPr/>
    </dgm:pt>
    <dgm:pt modelId="{8409CCAA-4CBC-49D5-B407-4647805BAEE7}" type="pres">
      <dgm:prSet presAssocID="{36F8C873-503F-4D58-84C6-3F71A375E446}" presName="vert1" presStyleCnt="0"/>
      <dgm:spPr/>
    </dgm:pt>
    <dgm:pt modelId="{FCCA64A7-388A-4F1C-9FCD-CC993FB48FC0}" type="pres">
      <dgm:prSet presAssocID="{770ACFA4-DBAD-4FF3-8588-786E1A2AEE42}" presName="vertSpace2a" presStyleCnt="0"/>
      <dgm:spPr/>
    </dgm:pt>
    <dgm:pt modelId="{CEFDDC85-D7EA-4747-84E7-3BB0B38CEC8C}" type="pres">
      <dgm:prSet presAssocID="{770ACFA4-DBAD-4FF3-8588-786E1A2AEE42}" presName="horz2" presStyleCnt="0"/>
      <dgm:spPr/>
    </dgm:pt>
    <dgm:pt modelId="{F59FBE90-8FED-438E-A326-831534259069}" type="pres">
      <dgm:prSet presAssocID="{770ACFA4-DBAD-4FF3-8588-786E1A2AEE42}" presName="horzSpace2" presStyleCnt="0"/>
      <dgm:spPr/>
    </dgm:pt>
    <dgm:pt modelId="{6F13AC2B-DF1E-4CD9-8362-81F167EA9CF5}" type="pres">
      <dgm:prSet presAssocID="{770ACFA4-DBAD-4FF3-8588-786E1A2AEE42}" presName="tx2" presStyleLbl="revTx" presStyleIdx="6" presStyleCnt="10"/>
      <dgm:spPr/>
    </dgm:pt>
    <dgm:pt modelId="{12E2C688-6CC1-4137-92FE-9ED80CC68696}" type="pres">
      <dgm:prSet presAssocID="{770ACFA4-DBAD-4FF3-8588-786E1A2AEE42}" presName="vert2" presStyleCnt="0"/>
      <dgm:spPr/>
    </dgm:pt>
    <dgm:pt modelId="{2B6E946A-34AA-40B4-8F91-AB80BEF44191}" type="pres">
      <dgm:prSet presAssocID="{770ACFA4-DBAD-4FF3-8588-786E1A2AEE42}" presName="thinLine2b" presStyleLbl="callout" presStyleIdx="4" presStyleCnt="8"/>
      <dgm:spPr/>
    </dgm:pt>
    <dgm:pt modelId="{74E3EAFF-E18F-479A-AE25-306C05AF7575}" type="pres">
      <dgm:prSet presAssocID="{770ACFA4-DBAD-4FF3-8588-786E1A2AEE42}" presName="vertSpace2b" presStyleCnt="0"/>
      <dgm:spPr/>
    </dgm:pt>
    <dgm:pt modelId="{496747DD-1099-41A3-8A9B-B6CF7B91BE77}" type="pres">
      <dgm:prSet presAssocID="{67246BD3-21D6-4BD2-8A26-D050BA2FE384}" presName="horz2" presStyleCnt="0"/>
      <dgm:spPr/>
    </dgm:pt>
    <dgm:pt modelId="{F19854D5-BF16-4214-95F8-BB5EF1DFD52F}" type="pres">
      <dgm:prSet presAssocID="{67246BD3-21D6-4BD2-8A26-D050BA2FE384}" presName="horzSpace2" presStyleCnt="0"/>
      <dgm:spPr/>
    </dgm:pt>
    <dgm:pt modelId="{29343AF7-747D-46A9-BE42-668DA523989B}" type="pres">
      <dgm:prSet presAssocID="{67246BD3-21D6-4BD2-8A26-D050BA2FE384}" presName="tx2" presStyleLbl="revTx" presStyleIdx="7" presStyleCnt="10"/>
      <dgm:spPr/>
    </dgm:pt>
    <dgm:pt modelId="{92690079-E341-43AC-BEED-126A57D87EF3}" type="pres">
      <dgm:prSet presAssocID="{67246BD3-21D6-4BD2-8A26-D050BA2FE384}" presName="vert2" presStyleCnt="0"/>
      <dgm:spPr/>
    </dgm:pt>
    <dgm:pt modelId="{6A5D4D76-33F3-4C36-B9C6-B9498D6B38F9}" type="pres">
      <dgm:prSet presAssocID="{67246BD3-21D6-4BD2-8A26-D050BA2FE384}" presName="thinLine2b" presStyleLbl="callout" presStyleIdx="5" presStyleCnt="8"/>
      <dgm:spPr/>
    </dgm:pt>
    <dgm:pt modelId="{EAC7A87F-C95D-4FB6-B47A-B11E75658571}" type="pres">
      <dgm:prSet presAssocID="{67246BD3-21D6-4BD2-8A26-D050BA2FE384}" presName="vertSpace2b" presStyleCnt="0"/>
      <dgm:spPr/>
    </dgm:pt>
    <dgm:pt modelId="{BF065AAF-CDE2-4CE9-BF74-8DCC478D8003}" type="pres">
      <dgm:prSet presAssocID="{9B568F0C-98A8-42EF-8B1C-9748701DECC5}" presName="horz2" presStyleCnt="0"/>
      <dgm:spPr/>
    </dgm:pt>
    <dgm:pt modelId="{F09A407B-186D-4D48-87D4-B4F709365B7A}" type="pres">
      <dgm:prSet presAssocID="{9B568F0C-98A8-42EF-8B1C-9748701DECC5}" presName="horzSpace2" presStyleCnt="0"/>
      <dgm:spPr/>
    </dgm:pt>
    <dgm:pt modelId="{DD72E253-9B38-43C4-9AD6-83BCB8DC412C}" type="pres">
      <dgm:prSet presAssocID="{9B568F0C-98A8-42EF-8B1C-9748701DECC5}" presName="tx2" presStyleLbl="revTx" presStyleIdx="8" presStyleCnt="10"/>
      <dgm:spPr/>
    </dgm:pt>
    <dgm:pt modelId="{FC7FEC67-380F-4495-8412-11C30C2A811A}" type="pres">
      <dgm:prSet presAssocID="{9B568F0C-98A8-42EF-8B1C-9748701DECC5}" presName="vert2" presStyleCnt="0"/>
      <dgm:spPr/>
    </dgm:pt>
    <dgm:pt modelId="{85EB6826-BB17-4FC4-AE6E-27AC1B27E18E}" type="pres">
      <dgm:prSet presAssocID="{9B568F0C-98A8-42EF-8B1C-9748701DECC5}" presName="thinLine2b" presStyleLbl="callout" presStyleIdx="6" presStyleCnt="8"/>
      <dgm:spPr/>
    </dgm:pt>
    <dgm:pt modelId="{18BD7973-9C9A-44AD-8B43-68D36E1F7F98}" type="pres">
      <dgm:prSet presAssocID="{9B568F0C-98A8-42EF-8B1C-9748701DECC5}" presName="vertSpace2b" presStyleCnt="0"/>
      <dgm:spPr/>
    </dgm:pt>
    <dgm:pt modelId="{88B7F306-6AAE-4674-B0DC-E8DCA20CE400}" type="pres">
      <dgm:prSet presAssocID="{085A761D-7A08-47D0-90F2-C53E99BBC7C6}" presName="horz2" presStyleCnt="0"/>
      <dgm:spPr/>
    </dgm:pt>
    <dgm:pt modelId="{79150F20-447C-4ECD-8153-98AC76AE57DD}" type="pres">
      <dgm:prSet presAssocID="{085A761D-7A08-47D0-90F2-C53E99BBC7C6}" presName="horzSpace2" presStyleCnt="0"/>
      <dgm:spPr/>
    </dgm:pt>
    <dgm:pt modelId="{15D8B0F9-65A6-4060-B458-DFA7D7995D13}" type="pres">
      <dgm:prSet presAssocID="{085A761D-7A08-47D0-90F2-C53E99BBC7C6}" presName="tx2" presStyleLbl="revTx" presStyleIdx="9" presStyleCnt="10"/>
      <dgm:spPr/>
    </dgm:pt>
    <dgm:pt modelId="{A0FFE1AC-CEF0-471A-8EC9-BB8BE44EA328}" type="pres">
      <dgm:prSet presAssocID="{085A761D-7A08-47D0-90F2-C53E99BBC7C6}" presName="vert2" presStyleCnt="0"/>
      <dgm:spPr/>
    </dgm:pt>
    <dgm:pt modelId="{95755F90-13E0-42C4-8FF5-24D489AEE5DA}" type="pres">
      <dgm:prSet presAssocID="{085A761D-7A08-47D0-90F2-C53E99BBC7C6}" presName="thinLine2b" presStyleLbl="callout" presStyleIdx="7" presStyleCnt="8"/>
      <dgm:spPr/>
    </dgm:pt>
    <dgm:pt modelId="{3BA76575-31C6-4A0A-90FC-69E020912732}" type="pres">
      <dgm:prSet presAssocID="{085A761D-7A08-47D0-90F2-C53E99BBC7C6}" presName="vertSpace2b" presStyleCnt="0"/>
      <dgm:spPr/>
    </dgm:pt>
  </dgm:ptLst>
  <dgm:cxnLst>
    <dgm:cxn modelId="{87E3FE0C-8599-4381-B65E-CB968DCA1A8E}" srcId="{36F8C873-503F-4D58-84C6-3F71A375E446}" destId="{770ACFA4-DBAD-4FF3-8588-786E1A2AEE42}" srcOrd="0" destOrd="0" parTransId="{9153A104-709F-4F72-AAD8-36086DC36221}" sibTransId="{44B2D6AB-C4E9-4006-A9EC-02A18107C0AF}"/>
    <dgm:cxn modelId="{0582C70F-2312-4A8B-AE68-807201E0888A}" type="presOf" srcId="{9B568F0C-98A8-42EF-8B1C-9748701DECC5}" destId="{DD72E253-9B38-43C4-9AD6-83BCB8DC412C}" srcOrd="0" destOrd="0" presId="urn:microsoft.com/office/officeart/2008/layout/LinedList"/>
    <dgm:cxn modelId="{A749BA29-A638-45A4-85B3-4257995189C1}" type="presOf" srcId="{770ACFA4-DBAD-4FF3-8588-786E1A2AEE42}" destId="{6F13AC2B-DF1E-4CD9-8362-81F167EA9CF5}" srcOrd="0" destOrd="0" presId="urn:microsoft.com/office/officeart/2008/layout/LinedList"/>
    <dgm:cxn modelId="{77A2B12C-C3D5-4C0C-9309-B2E086180BDD}" type="presOf" srcId="{250488FA-6716-41F1-85E7-B69DCCFF7977}" destId="{D4EAEF63-4CCF-4D16-9F31-96939A396161}" srcOrd="0" destOrd="0" presId="urn:microsoft.com/office/officeart/2008/layout/LinedList"/>
    <dgm:cxn modelId="{54D81E2D-D208-437F-BF2B-3D1C09D8A777}" srcId="{36F8C873-503F-4D58-84C6-3F71A375E446}" destId="{085A761D-7A08-47D0-90F2-C53E99BBC7C6}" srcOrd="3" destOrd="0" parTransId="{CB7DDF57-AF5E-4842-A462-FFCC770DE1A5}" sibTransId="{B25EA69F-6B91-4C83-901A-2CD6CC45B50B}"/>
    <dgm:cxn modelId="{438FF530-45B5-4765-BEA7-4999DFBAF2D6}" srcId="{36F8C873-503F-4D58-84C6-3F71A375E446}" destId="{67246BD3-21D6-4BD2-8A26-D050BA2FE384}" srcOrd="1" destOrd="0" parTransId="{754731A3-4E25-42FC-A885-43F3F300A000}" sibTransId="{7AE7D9BB-C9DB-4717-A2CF-6CDFCE9F547A}"/>
    <dgm:cxn modelId="{52EAF35D-9529-45B9-9975-EBDB6C15E4C4}" type="presOf" srcId="{819E2FA6-2EA1-4E49-BDBC-9C3C141B3AA2}" destId="{638D3291-56D8-4494-9A36-7C0BF7DFC617}" srcOrd="0" destOrd="0" presId="urn:microsoft.com/office/officeart/2008/layout/LinedList"/>
    <dgm:cxn modelId="{A60CC661-CEE6-4ED3-AB75-58B5B4D2430C}" srcId="{B184804C-EE51-4C2A-894D-CAF6F0517C2C}" destId="{868618E3-0495-4DE8-99EC-9D86853EF984}" srcOrd="3" destOrd="0" parTransId="{1EB575CA-8932-4091-9CD7-318BD748B599}" sibTransId="{10215D42-BB9B-4967-9046-7380A980CFCA}"/>
    <dgm:cxn modelId="{7B6DFE6E-7F61-45A0-8014-7F88CB9FEE2C}" type="presOf" srcId="{B184804C-EE51-4C2A-894D-CAF6F0517C2C}" destId="{425329BE-3D1C-4860-B019-D0D92D67B09A}" srcOrd="0" destOrd="0" presId="urn:microsoft.com/office/officeart/2008/layout/LinedList"/>
    <dgm:cxn modelId="{10C6074F-CC3D-44A9-A09A-5D8A29EF557B}" type="presOf" srcId="{085A761D-7A08-47D0-90F2-C53E99BBC7C6}" destId="{15D8B0F9-65A6-4060-B458-DFA7D7995D13}" srcOrd="0" destOrd="0" presId="urn:microsoft.com/office/officeart/2008/layout/LinedList"/>
    <dgm:cxn modelId="{9E35B94F-C377-4812-9BD2-1DA4447117C2}" type="presOf" srcId="{868618E3-0495-4DE8-99EC-9D86853EF984}" destId="{9686F09B-0654-4E18-9A38-5EBF314DB984}" srcOrd="0" destOrd="0" presId="urn:microsoft.com/office/officeart/2008/layout/LinedList"/>
    <dgm:cxn modelId="{679DA870-7CBB-433B-AB73-C10EB6ABDED8}" srcId="{250488FA-6716-41F1-85E7-B69DCCFF7977}" destId="{B184804C-EE51-4C2A-894D-CAF6F0517C2C}" srcOrd="0" destOrd="0" parTransId="{44F90D24-BF77-4DBE-9570-DFE04FFBDEE1}" sibTransId="{E48A1183-C781-4316-BCDD-468B3A1F84F1}"/>
    <dgm:cxn modelId="{5FBC2C76-AA73-40F2-A004-E2B78A76CA59}" srcId="{B184804C-EE51-4C2A-894D-CAF6F0517C2C}" destId="{2B9B98B8-142F-4ABF-9743-FC867F473789}" srcOrd="1" destOrd="0" parTransId="{20D1F1B7-8293-4B67-B604-E24CECE07D07}" sibTransId="{60F7114B-41D4-41FF-A1D2-1A0F5DDCA80B}"/>
    <dgm:cxn modelId="{B8866F7E-C54B-4C8A-B6F1-DF13D15ADC0A}" srcId="{36F8C873-503F-4D58-84C6-3F71A375E446}" destId="{9B568F0C-98A8-42EF-8B1C-9748701DECC5}" srcOrd="2" destOrd="0" parTransId="{92291135-DE01-462B-B95B-5613A85A18EA}" sibTransId="{03DB30A9-15B0-4592-A6D0-FEEC947E4680}"/>
    <dgm:cxn modelId="{6CBEAEA4-E86D-4273-9B77-4093DC95F613}" srcId="{250488FA-6716-41F1-85E7-B69DCCFF7977}" destId="{36F8C873-503F-4D58-84C6-3F71A375E446}" srcOrd="1" destOrd="0" parTransId="{797B3992-3138-4FCD-AFB0-8A0DC9D5A4ED}" sibTransId="{2C9886FF-7981-45B9-A105-8F3663816330}"/>
    <dgm:cxn modelId="{B720A5A9-94C8-4788-976A-F139633C4DAA}" type="presOf" srcId="{67246BD3-21D6-4BD2-8A26-D050BA2FE384}" destId="{29343AF7-747D-46A9-BE42-668DA523989B}" srcOrd="0" destOrd="0" presId="urn:microsoft.com/office/officeart/2008/layout/LinedList"/>
    <dgm:cxn modelId="{0D2753B4-703C-4D60-8D66-A6C27A35B22C}" type="presOf" srcId="{2B9B98B8-142F-4ABF-9743-FC867F473789}" destId="{C71B120D-3F45-46BE-BF5A-C82DDB474299}" srcOrd="0" destOrd="0" presId="urn:microsoft.com/office/officeart/2008/layout/LinedList"/>
    <dgm:cxn modelId="{199809C7-9926-4025-84B6-58C93454E885}" srcId="{B184804C-EE51-4C2A-894D-CAF6F0517C2C}" destId="{819E2FA6-2EA1-4E49-BDBC-9C3C141B3AA2}" srcOrd="0" destOrd="0" parTransId="{3E536234-DBE0-4F06-BE92-15951D025022}" sibTransId="{1BE52F99-EF8A-4123-91F3-BB74257EE1CD}"/>
    <dgm:cxn modelId="{1856A5E3-2C19-4CF7-BCFE-725C2D7221B1}" type="presOf" srcId="{42D5F34F-F8CF-4DA1-9F8E-737C7E3A8824}" destId="{41C0CCE2-AF18-4AC9-87A2-2EEC62D95655}" srcOrd="0" destOrd="0" presId="urn:microsoft.com/office/officeart/2008/layout/LinedList"/>
    <dgm:cxn modelId="{933B27F6-E607-41CD-8637-676DDA94E1B3}" srcId="{B184804C-EE51-4C2A-894D-CAF6F0517C2C}" destId="{42D5F34F-F8CF-4DA1-9F8E-737C7E3A8824}" srcOrd="2" destOrd="0" parTransId="{FF2CDA07-49D1-440B-A580-1E32C3A04A09}" sibTransId="{945D6586-D30F-4EAC-BAA8-C5BBC115542A}"/>
    <dgm:cxn modelId="{B8EB40FD-41EA-4AAC-8FC1-269CC14C3776}" type="presOf" srcId="{36F8C873-503F-4D58-84C6-3F71A375E446}" destId="{01AB5817-E75A-40C1-9303-8B7BEC32E664}" srcOrd="0" destOrd="0" presId="urn:microsoft.com/office/officeart/2008/layout/LinedList"/>
    <dgm:cxn modelId="{78A2F9A1-6037-4A87-8078-A01828E6DEDD}" type="presParOf" srcId="{D4EAEF63-4CCF-4D16-9F31-96939A396161}" destId="{EA616CBB-BFD5-4FC3-B42B-5E4BD10CD7D6}" srcOrd="0" destOrd="0" presId="urn:microsoft.com/office/officeart/2008/layout/LinedList"/>
    <dgm:cxn modelId="{B8C23209-1868-4BFE-ACC3-B393112FB1C1}" type="presParOf" srcId="{D4EAEF63-4CCF-4D16-9F31-96939A396161}" destId="{441811B1-E29B-475F-A2F7-4BB4C83824F3}" srcOrd="1" destOrd="0" presId="urn:microsoft.com/office/officeart/2008/layout/LinedList"/>
    <dgm:cxn modelId="{A1B6F7F8-357A-4662-A878-4814BFE10138}" type="presParOf" srcId="{441811B1-E29B-475F-A2F7-4BB4C83824F3}" destId="{425329BE-3D1C-4860-B019-D0D92D67B09A}" srcOrd="0" destOrd="0" presId="urn:microsoft.com/office/officeart/2008/layout/LinedList"/>
    <dgm:cxn modelId="{9FC3F1B3-0E82-40DB-978C-81BAF38B3C14}" type="presParOf" srcId="{441811B1-E29B-475F-A2F7-4BB4C83824F3}" destId="{5E571BCA-C092-4CA1-AE5D-5DA411FAB9F0}" srcOrd="1" destOrd="0" presId="urn:microsoft.com/office/officeart/2008/layout/LinedList"/>
    <dgm:cxn modelId="{E7763EEF-5729-4FD1-98F3-516E4FABF315}" type="presParOf" srcId="{5E571BCA-C092-4CA1-AE5D-5DA411FAB9F0}" destId="{540B61B7-FEFB-4DAF-99CC-4A291EC8D692}" srcOrd="0" destOrd="0" presId="urn:microsoft.com/office/officeart/2008/layout/LinedList"/>
    <dgm:cxn modelId="{10F9413F-8DD8-4F02-BB85-8020F6F5DDBB}" type="presParOf" srcId="{5E571BCA-C092-4CA1-AE5D-5DA411FAB9F0}" destId="{21FE5F32-A677-4C0C-9B91-67C93FF13C46}" srcOrd="1" destOrd="0" presId="urn:microsoft.com/office/officeart/2008/layout/LinedList"/>
    <dgm:cxn modelId="{E0CB6954-3416-4286-BA85-60220F173CF0}" type="presParOf" srcId="{21FE5F32-A677-4C0C-9B91-67C93FF13C46}" destId="{5A40CDA3-16AE-420D-B398-E9F86139FB37}" srcOrd="0" destOrd="0" presId="urn:microsoft.com/office/officeart/2008/layout/LinedList"/>
    <dgm:cxn modelId="{A9F4BE67-D507-4273-9060-DA3DCB01E083}" type="presParOf" srcId="{21FE5F32-A677-4C0C-9B91-67C93FF13C46}" destId="{638D3291-56D8-4494-9A36-7C0BF7DFC617}" srcOrd="1" destOrd="0" presId="urn:microsoft.com/office/officeart/2008/layout/LinedList"/>
    <dgm:cxn modelId="{4B13F344-44E8-4B94-9C99-D931CC999B98}" type="presParOf" srcId="{21FE5F32-A677-4C0C-9B91-67C93FF13C46}" destId="{95F908EE-C822-4BF3-820B-4CE5056E269B}" srcOrd="2" destOrd="0" presId="urn:microsoft.com/office/officeart/2008/layout/LinedList"/>
    <dgm:cxn modelId="{E2674652-0440-49B9-A87E-D4820539A28F}" type="presParOf" srcId="{5E571BCA-C092-4CA1-AE5D-5DA411FAB9F0}" destId="{4BD23BD6-2649-4A4B-8F97-CE06E8FD6A5C}" srcOrd="2" destOrd="0" presId="urn:microsoft.com/office/officeart/2008/layout/LinedList"/>
    <dgm:cxn modelId="{A54A28D8-1C6C-48E0-8BF0-6FBF6BF078F5}" type="presParOf" srcId="{5E571BCA-C092-4CA1-AE5D-5DA411FAB9F0}" destId="{1BD08D9E-84D4-432F-AC42-A7084054AD32}" srcOrd="3" destOrd="0" presId="urn:microsoft.com/office/officeart/2008/layout/LinedList"/>
    <dgm:cxn modelId="{068A2528-E8BB-44DF-AC34-2D35A26C9955}" type="presParOf" srcId="{5E571BCA-C092-4CA1-AE5D-5DA411FAB9F0}" destId="{093A7071-49D6-4F75-9784-EC571921ADE8}" srcOrd="4" destOrd="0" presId="urn:microsoft.com/office/officeart/2008/layout/LinedList"/>
    <dgm:cxn modelId="{F1C9F740-2213-49AD-BCA4-23F0B46C65D8}" type="presParOf" srcId="{093A7071-49D6-4F75-9784-EC571921ADE8}" destId="{DBA79732-A82B-4E71-8A3A-48D8770BC632}" srcOrd="0" destOrd="0" presId="urn:microsoft.com/office/officeart/2008/layout/LinedList"/>
    <dgm:cxn modelId="{8739F9A7-417A-4F0E-A716-FC41A4DA33D6}" type="presParOf" srcId="{093A7071-49D6-4F75-9784-EC571921ADE8}" destId="{C71B120D-3F45-46BE-BF5A-C82DDB474299}" srcOrd="1" destOrd="0" presId="urn:microsoft.com/office/officeart/2008/layout/LinedList"/>
    <dgm:cxn modelId="{F209D770-8E73-40A2-82DF-21C700FCFC37}" type="presParOf" srcId="{093A7071-49D6-4F75-9784-EC571921ADE8}" destId="{9BF47C27-BD70-4098-8942-8FE1E4CD56D8}" srcOrd="2" destOrd="0" presId="urn:microsoft.com/office/officeart/2008/layout/LinedList"/>
    <dgm:cxn modelId="{0A847845-87E5-4902-9304-47C30638F843}" type="presParOf" srcId="{5E571BCA-C092-4CA1-AE5D-5DA411FAB9F0}" destId="{F0834FA9-5008-49A2-B480-5ADE7AEFB9FD}" srcOrd="5" destOrd="0" presId="urn:microsoft.com/office/officeart/2008/layout/LinedList"/>
    <dgm:cxn modelId="{DC640115-2261-4E5D-980B-BE921663C622}" type="presParOf" srcId="{5E571BCA-C092-4CA1-AE5D-5DA411FAB9F0}" destId="{EEF4A96D-9BA2-4755-A5AF-D81E12349576}" srcOrd="6" destOrd="0" presId="urn:microsoft.com/office/officeart/2008/layout/LinedList"/>
    <dgm:cxn modelId="{E42F5B40-DE94-4404-91DD-023F300B46B6}" type="presParOf" srcId="{5E571BCA-C092-4CA1-AE5D-5DA411FAB9F0}" destId="{4208CDD2-2213-42AF-BE3F-BC608E503CB5}" srcOrd="7" destOrd="0" presId="urn:microsoft.com/office/officeart/2008/layout/LinedList"/>
    <dgm:cxn modelId="{38B37D29-B053-4BDE-BA13-9B8F358A6C0B}" type="presParOf" srcId="{4208CDD2-2213-42AF-BE3F-BC608E503CB5}" destId="{F94BBBA8-62AD-4660-B046-65484623E4BA}" srcOrd="0" destOrd="0" presId="urn:microsoft.com/office/officeart/2008/layout/LinedList"/>
    <dgm:cxn modelId="{208DCF00-9EA4-4D58-ABB4-A722AC4FF23E}" type="presParOf" srcId="{4208CDD2-2213-42AF-BE3F-BC608E503CB5}" destId="{41C0CCE2-AF18-4AC9-87A2-2EEC62D95655}" srcOrd="1" destOrd="0" presId="urn:microsoft.com/office/officeart/2008/layout/LinedList"/>
    <dgm:cxn modelId="{08C157C6-B961-4B90-8DEB-F82480DBA912}" type="presParOf" srcId="{4208CDD2-2213-42AF-BE3F-BC608E503CB5}" destId="{E5D1DCF4-70B2-4242-BCFB-9710C66AC13E}" srcOrd="2" destOrd="0" presId="urn:microsoft.com/office/officeart/2008/layout/LinedList"/>
    <dgm:cxn modelId="{0F66842B-0BA9-4105-8CCD-0C4877C8DC4C}" type="presParOf" srcId="{5E571BCA-C092-4CA1-AE5D-5DA411FAB9F0}" destId="{AEE34E00-165D-4DF9-893D-DFE232F04E39}" srcOrd="8" destOrd="0" presId="urn:microsoft.com/office/officeart/2008/layout/LinedList"/>
    <dgm:cxn modelId="{C7BFAF15-3186-4353-846B-537C46810461}" type="presParOf" srcId="{5E571BCA-C092-4CA1-AE5D-5DA411FAB9F0}" destId="{9FC593A4-1A35-4AC3-80F6-3782110EDFCE}" srcOrd="9" destOrd="0" presId="urn:microsoft.com/office/officeart/2008/layout/LinedList"/>
    <dgm:cxn modelId="{1BA9E7DB-2D83-434F-BB49-F1B32D3EFF07}" type="presParOf" srcId="{5E571BCA-C092-4CA1-AE5D-5DA411FAB9F0}" destId="{CABEA871-3177-4D3C-8948-29FDFBD5460B}" srcOrd="10" destOrd="0" presId="urn:microsoft.com/office/officeart/2008/layout/LinedList"/>
    <dgm:cxn modelId="{C24DCF31-522C-4B9E-8427-E17C1650D278}" type="presParOf" srcId="{CABEA871-3177-4D3C-8948-29FDFBD5460B}" destId="{9052D94A-2988-41A2-97E7-A9B264F1A121}" srcOrd="0" destOrd="0" presId="urn:microsoft.com/office/officeart/2008/layout/LinedList"/>
    <dgm:cxn modelId="{2B112D5D-5B3E-415E-949F-ECECC872B9DB}" type="presParOf" srcId="{CABEA871-3177-4D3C-8948-29FDFBD5460B}" destId="{9686F09B-0654-4E18-9A38-5EBF314DB984}" srcOrd="1" destOrd="0" presId="urn:microsoft.com/office/officeart/2008/layout/LinedList"/>
    <dgm:cxn modelId="{EDB28943-10F7-4068-A405-C62BAB5931DF}" type="presParOf" srcId="{CABEA871-3177-4D3C-8948-29FDFBD5460B}" destId="{54A9FBC8-5C97-4D7B-BB16-3084BCD75187}" srcOrd="2" destOrd="0" presId="urn:microsoft.com/office/officeart/2008/layout/LinedList"/>
    <dgm:cxn modelId="{01E3790D-5B3A-4FE7-A0B2-E8F0560F41DA}" type="presParOf" srcId="{5E571BCA-C092-4CA1-AE5D-5DA411FAB9F0}" destId="{647B0813-148A-4297-B765-BBFFEA252B7A}" srcOrd="11" destOrd="0" presId="urn:microsoft.com/office/officeart/2008/layout/LinedList"/>
    <dgm:cxn modelId="{3C4E5CFA-93C0-44EF-8EDB-7F1C749BD01E}" type="presParOf" srcId="{5E571BCA-C092-4CA1-AE5D-5DA411FAB9F0}" destId="{E4E7E92F-9591-4DC4-9188-7410360FFC0E}" srcOrd="12" destOrd="0" presId="urn:microsoft.com/office/officeart/2008/layout/LinedList"/>
    <dgm:cxn modelId="{DACAE043-1917-4B57-80E3-75EDA47CD700}" type="presParOf" srcId="{D4EAEF63-4CCF-4D16-9F31-96939A396161}" destId="{06C5CB60-53D9-4FC1-8C68-5EFAB462A006}" srcOrd="2" destOrd="0" presId="urn:microsoft.com/office/officeart/2008/layout/LinedList"/>
    <dgm:cxn modelId="{544C1333-F683-4E91-AC55-662356F5D7B2}" type="presParOf" srcId="{D4EAEF63-4CCF-4D16-9F31-96939A396161}" destId="{032EC0B5-462E-4B83-8D6F-2F7A4C4EC964}" srcOrd="3" destOrd="0" presId="urn:microsoft.com/office/officeart/2008/layout/LinedList"/>
    <dgm:cxn modelId="{9C4653F6-C488-447D-877D-BD800D48F6CD}" type="presParOf" srcId="{032EC0B5-462E-4B83-8D6F-2F7A4C4EC964}" destId="{01AB5817-E75A-40C1-9303-8B7BEC32E664}" srcOrd="0" destOrd="0" presId="urn:microsoft.com/office/officeart/2008/layout/LinedList"/>
    <dgm:cxn modelId="{D87E6E7E-EDDE-45AD-8ABF-55E6DAB7AB1B}" type="presParOf" srcId="{032EC0B5-462E-4B83-8D6F-2F7A4C4EC964}" destId="{8409CCAA-4CBC-49D5-B407-4647805BAEE7}" srcOrd="1" destOrd="0" presId="urn:microsoft.com/office/officeart/2008/layout/LinedList"/>
    <dgm:cxn modelId="{18D4F866-C1A0-407D-BC57-3E96C1D4DE78}" type="presParOf" srcId="{8409CCAA-4CBC-49D5-B407-4647805BAEE7}" destId="{FCCA64A7-388A-4F1C-9FCD-CC993FB48FC0}" srcOrd="0" destOrd="0" presId="urn:microsoft.com/office/officeart/2008/layout/LinedList"/>
    <dgm:cxn modelId="{4F769DBA-8A58-4A90-9836-CC862CE3E5BF}" type="presParOf" srcId="{8409CCAA-4CBC-49D5-B407-4647805BAEE7}" destId="{CEFDDC85-D7EA-4747-84E7-3BB0B38CEC8C}" srcOrd="1" destOrd="0" presId="urn:microsoft.com/office/officeart/2008/layout/LinedList"/>
    <dgm:cxn modelId="{849F4D8D-3552-44AD-8D50-0BBD5C049814}" type="presParOf" srcId="{CEFDDC85-D7EA-4747-84E7-3BB0B38CEC8C}" destId="{F59FBE90-8FED-438E-A326-831534259069}" srcOrd="0" destOrd="0" presId="urn:microsoft.com/office/officeart/2008/layout/LinedList"/>
    <dgm:cxn modelId="{8997DB2D-2926-4E20-80D0-A7937A1A31F1}" type="presParOf" srcId="{CEFDDC85-D7EA-4747-84E7-3BB0B38CEC8C}" destId="{6F13AC2B-DF1E-4CD9-8362-81F167EA9CF5}" srcOrd="1" destOrd="0" presId="urn:microsoft.com/office/officeart/2008/layout/LinedList"/>
    <dgm:cxn modelId="{800CBD8D-FC08-4EC0-B71B-5E4FFF471ED8}" type="presParOf" srcId="{CEFDDC85-D7EA-4747-84E7-3BB0B38CEC8C}" destId="{12E2C688-6CC1-4137-92FE-9ED80CC68696}" srcOrd="2" destOrd="0" presId="urn:microsoft.com/office/officeart/2008/layout/LinedList"/>
    <dgm:cxn modelId="{6E959D47-C6E9-4E69-9AD3-A92E5AE3F726}" type="presParOf" srcId="{8409CCAA-4CBC-49D5-B407-4647805BAEE7}" destId="{2B6E946A-34AA-40B4-8F91-AB80BEF44191}" srcOrd="2" destOrd="0" presId="urn:microsoft.com/office/officeart/2008/layout/LinedList"/>
    <dgm:cxn modelId="{512FE6A7-27A4-4129-A0BF-470F6637BF87}" type="presParOf" srcId="{8409CCAA-4CBC-49D5-B407-4647805BAEE7}" destId="{74E3EAFF-E18F-479A-AE25-306C05AF7575}" srcOrd="3" destOrd="0" presId="urn:microsoft.com/office/officeart/2008/layout/LinedList"/>
    <dgm:cxn modelId="{F94E321F-FF33-4ECD-AF5C-1524DDF8CCFB}" type="presParOf" srcId="{8409CCAA-4CBC-49D5-B407-4647805BAEE7}" destId="{496747DD-1099-41A3-8A9B-B6CF7B91BE77}" srcOrd="4" destOrd="0" presId="urn:microsoft.com/office/officeart/2008/layout/LinedList"/>
    <dgm:cxn modelId="{D019C046-5069-4A9E-BB8F-2F4FEA3EA30C}" type="presParOf" srcId="{496747DD-1099-41A3-8A9B-B6CF7B91BE77}" destId="{F19854D5-BF16-4214-95F8-BB5EF1DFD52F}" srcOrd="0" destOrd="0" presId="urn:microsoft.com/office/officeart/2008/layout/LinedList"/>
    <dgm:cxn modelId="{8B87B25B-D270-4D78-BA94-BAA5780C251F}" type="presParOf" srcId="{496747DD-1099-41A3-8A9B-B6CF7B91BE77}" destId="{29343AF7-747D-46A9-BE42-668DA523989B}" srcOrd="1" destOrd="0" presId="urn:microsoft.com/office/officeart/2008/layout/LinedList"/>
    <dgm:cxn modelId="{6CDC6E1E-4878-4278-B0EA-AE73AC949F13}" type="presParOf" srcId="{496747DD-1099-41A3-8A9B-B6CF7B91BE77}" destId="{92690079-E341-43AC-BEED-126A57D87EF3}" srcOrd="2" destOrd="0" presId="urn:microsoft.com/office/officeart/2008/layout/LinedList"/>
    <dgm:cxn modelId="{E7725E15-715A-4A46-B030-76A9D1828DE6}" type="presParOf" srcId="{8409CCAA-4CBC-49D5-B407-4647805BAEE7}" destId="{6A5D4D76-33F3-4C36-B9C6-B9498D6B38F9}" srcOrd="5" destOrd="0" presId="urn:microsoft.com/office/officeart/2008/layout/LinedList"/>
    <dgm:cxn modelId="{B241712C-E63B-4F3D-A6CE-E0FC7B546580}" type="presParOf" srcId="{8409CCAA-4CBC-49D5-B407-4647805BAEE7}" destId="{EAC7A87F-C95D-4FB6-B47A-B11E75658571}" srcOrd="6" destOrd="0" presId="urn:microsoft.com/office/officeart/2008/layout/LinedList"/>
    <dgm:cxn modelId="{419320DF-D812-452C-B8F0-9854380A6C67}" type="presParOf" srcId="{8409CCAA-4CBC-49D5-B407-4647805BAEE7}" destId="{BF065AAF-CDE2-4CE9-BF74-8DCC478D8003}" srcOrd="7" destOrd="0" presId="urn:microsoft.com/office/officeart/2008/layout/LinedList"/>
    <dgm:cxn modelId="{7B18A057-6D3E-42EB-A483-005BBD5A2231}" type="presParOf" srcId="{BF065AAF-CDE2-4CE9-BF74-8DCC478D8003}" destId="{F09A407B-186D-4D48-87D4-B4F709365B7A}" srcOrd="0" destOrd="0" presId="urn:microsoft.com/office/officeart/2008/layout/LinedList"/>
    <dgm:cxn modelId="{992795CE-BDFF-4A76-A79A-27E477AB9E30}" type="presParOf" srcId="{BF065AAF-CDE2-4CE9-BF74-8DCC478D8003}" destId="{DD72E253-9B38-43C4-9AD6-83BCB8DC412C}" srcOrd="1" destOrd="0" presId="urn:microsoft.com/office/officeart/2008/layout/LinedList"/>
    <dgm:cxn modelId="{B5189476-C9EA-4B4E-9CCF-B50F89F9BA01}" type="presParOf" srcId="{BF065AAF-CDE2-4CE9-BF74-8DCC478D8003}" destId="{FC7FEC67-380F-4495-8412-11C30C2A811A}" srcOrd="2" destOrd="0" presId="urn:microsoft.com/office/officeart/2008/layout/LinedList"/>
    <dgm:cxn modelId="{54CE7C42-4D80-4532-86BB-3677047B51F2}" type="presParOf" srcId="{8409CCAA-4CBC-49D5-B407-4647805BAEE7}" destId="{85EB6826-BB17-4FC4-AE6E-27AC1B27E18E}" srcOrd="8" destOrd="0" presId="urn:microsoft.com/office/officeart/2008/layout/LinedList"/>
    <dgm:cxn modelId="{C9F92C2E-EB59-44FA-A573-27381DC1B2D1}" type="presParOf" srcId="{8409CCAA-4CBC-49D5-B407-4647805BAEE7}" destId="{18BD7973-9C9A-44AD-8B43-68D36E1F7F98}" srcOrd="9" destOrd="0" presId="urn:microsoft.com/office/officeart/2008/layout/LinedList"/>
    <dgm:cxn modelId="{07CCC8F2-682D-40A3-B0EC-AD2DED43F0CD}" type="presParOf" srcId="{8409CCAA-4CBC-49D5-B407-4647805BAEE7}" destId="{88B7F306-6AAE-4674-B0DC-E8DCA20CE400}" srcOrd="10" destOrd="0" presId="urn:microsoft.com/office/officeart/2008/layout/LinedList"/>
    <dgm:cxn modelId="{45593091-49B5-4CDA-A1D9-A45EDE9C9758}" type="presParOf" srcId="{88B7F306-6AAE-4674-B0DC-E8DCA20CE400}" destId="{79150F20-447C-4ECD-8153-98AC76AE57DD}" srcOrd="0" destOrd="0" presId="urn:microsoft.com/office/officeart/2008/layout/LinedList"/>
    <dgm:cxn modelId="{C887444C-D4AC-4350-B98C-8B025BC70227}" type="presParOf" srcId="{88B7F306-6AAE-4674-B0DC-E8DCA20CE400}" destId="{15D8B0F9-65A6-4060-B458-DFA7D7995D13}" srcOrd="1" destOrd="0" presId="urn:microsoft.com/office/officeart/2008/layout/LinedList"/>
    <dgm:cxn modelId="{962EA6D1-6624-4EAA-A839-FC4C6911F2B3}" type="presParOf" srcId="{88B7F306-6AAE-4674-B0DC-E8DCA20CE400}" destId="{A0FFE1AC-CEF0-471A-8EC9-BB8BE44EA328}" srcOrd="2" destOrd="0" presId="urn:microsoft.com/office/officeart/2008/layout/LinedList"/>
    <dgm:cxn modelId="{4ADD1CAA-D684-49A1-85AB-E3BBB15CF56F}" type="presParOf" srcId="{8409CCAA-4CBC-49D5-B407-4647805BAEE7}" destId="{95755F90-13E0-42C4-8FF5-24D489AEE5DA}" srcOrd="11" destOrd="0" presId="urn:microsoft.com/office/officeart/2008/layout/LinedList"/>
    <dgm:cxn modelId="{7923E8BF-E966-400C-8094-BCCEEC6A322A}" type="presParOf" srcId="{8409CCAA-4CBC-49D5-B407-4647805BAEE7}" destId="{3BA76575-31C6-4A0A-90FC-69E02091273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73794-BBCD-4320-A27A-4B3E4EE56A4A}">
      <dsp:nvSpPr>
        <dsp:cNvPr id="0" name=""/>
        <dsp:cNvSpPr/>
      </dsp:nvSpPr>
      <dsp:spPr>
        <a:xfrm>
          <a:off x="3134462" y="546359"/>
          <a:ext cx="421755" cy="91440"/>
        </a:xfrm>
        <a:custGeom>
          <a:avLst/>
          <a:gdLst/>
          <a:ahLst/>
          <a:cxnLst/>
          <a:rect l="0" t="0" r="0" b="0"/>
          <a:pathLst>
            <a:path>
              <a:moveTo>
                <a:pt x="0" y="45720"/>
              </a:moveTo>
              <a:lnTo>
                <a:pt x="42175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4031" y="589817"/>
        <a:ext cx="22617" cy="4523"/>
      </dsp:txXfrm>
    </dsp:sp>
    <dsp:sp modelId="{E2A08211-B967-4A12-8134-168E7FCA98AF}">
      <dsp:nvSpPr>
        <dsp:cNvPr id="0" name=""/>
        <dsp:cNvSpPr/>
      </dsp:nvSpPr>
      <dsp:spPr>
        <a:xfrm>
          <a:off x="1169498" y="2050"/>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dirty="0"/>
            <a:t>1. Maintain air and water quality</a:t>
          </a:r>
        </a:p>
      </dsp:txBody>
      <dsp:txXfrm>
        <a:off x="1169498" y="2050"/>
        <a:ext cx="1966763" cy="1180058"/>
      </dsp:txXfrm>
    </dsp:sp>
    <dsp:sp modelId="{E6EB04CD-41D7-4D62-95A2-FE1097941A60}">
      <dsp:nvSpPr>
        <dsp:cNvPr id="0" name=""/>
        <dsp:cNvSpPr/>
      </dsp:nvSpPr>
      <dsp:spPr>
        <a:xfrm>
          <a:off x="5553582" y="546359"/>
          <a:ext cx="421755" cy="91440"/>
        </a:xfrm>
        <a:custGeom>
          <a:avLst/>
          <a:gdLst/>
          <a:ahLst/>
          <a:cxnLst/>
          <a:rect l="0" t="0" r="0" b="0"/>
          <a:pathLst>
            <a:path>
              <a:moveTo>
                <a:pt x="0" y="45720"/>
              </a:moveTo>
              <a:lnTo>
                <a:pt x="42175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53151" y="589817"/>
        <a:ext cx="22617" cy="4523"/>
      </dsp:txXfrm>
    </dsp:sp>
    <dsp:sp modelId="{E3829FBF-28C5-49DF-B9F3-9778424AF031}">
      <dsp:nvSpPr>
        <dsp:cNvPr id="0" name=""/>
        <dsp:cNvSpPr/>
      </dsp:nvSpPr>
      <dsp:spPr>
        <a:xfrm>
          <a:off x="3588618" y="2050"/>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a:t>2. Protect groundwater and wellfields</a:t>
          </a:r>
        </a:p>
      </dsp:txBody>
      <dsp:txXfrm>
        <a:off x="3588618" y="2050"/>
        <a:ext cx="1966763" cy="1180058"/>
      </dsp:txXfrm>
    </dsp:sp>
    <dsp:sp modelId="{B1DF0F99-C01C-4D5D-8F42-A2F5BDAC6C55}">
      <dsp:nvSpPr>
        <dsp:cNvPr id="0" name=""/>
        <dsp:cNvSpPr/>
      </dsp:nvSpPr>
      <dsp:spPr>
        <a:xfrm>
          <a:off x="2152880" y="1180308"/>
          <a:ext cx="4838239" cy="421755"/>
        </a:xfrm>
        <a:custGeom>
          <a:avLst/>
          <a:gdLst/>
          <a:ahLst/>
          <a:cxnLst/>
          <a:rect l="0" t="0" r="0" b="0"/>
          <a:pathLst>
            <a:path>
              <a:moveTo>
                <a:pt x="4838239" y="0"/>
              </a:moveTo>
              <a:lnTo>
                <a:pt x="4838239" y="227977"/>
              </a:lnTo>
              <a:lnTo>
                <a:pt x="0" y="227977"/>
              </a:lnTo>
              <a:lnTo>
                <a:pt x="0" y="421755"/>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50517" y="1388924"/>
        <a:ext cx="242966" cy="4523"/>
      </dsp:txXfrm>
    </dsp:sp>
    <dsp:sp modelId="{07D2E3CC-D35B-4617-9501-32C69FCD3E9A}">
      <dsp:nvSpPr>
        <dsp:cNvPr id="0" name=""/>
        <dsp:cNvSpPr/>
      </dsp:nvSpPr>
      <dsp:spPr>
        <a:xfrm>
          <a:off x="6007738" y="2050"/>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a:t>3. Reduce stormwater pollutants</a:t>
          </a:r>
        </a:p>
      </dsp:txBody>
      <dsp:txXfrm>
        <a:off x="6007738" y="2050"/>
        <a:ext cx="1966763" cy="1180058"/>
      </dsp:txXfrm>
    </dsp:sp>
    <dsp:sp modelId="{B1DC0570-2078-4E7B-BBDF-920CFD2FBB46}">
      <dsp:nvSpPr>
        <dsp:cNvPr id="0" name=""/>
        <dsp:cNvSpPr/>
      </dsp:nvSpPr>
      <dsp:spPr>
        <a:xfrm>
          <a:off x="3134462" y="2178773"/>
          <a:ext cx="421755" cy="91440"/>
        </a:xfrm>
        <a:custGeom>
          <a:avLst/>
          <a:gdLst/>
          <a:ahLst/>
          <a:cxnLst/>
          <a:rect l="0" t="0" r="0" b="0"/>
          <a:pathLst>
            <a:path>
              <a:moveTo>
                <a:pt x="0" y="45720"/>
              </a:moveTo>
              <a:lnTo>
                <a:pt x="42175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4031" y="2222231"/>
        <a:ext cx="22617" cy="4523"/>
      </dsp:txXfrm>
    </dsp:sp>
    <dsp:sp modelId="{3534C32B-5344-4D05-B276-02584780B248}">
      <dsp:nvSpPr>
        <dsp:cNvPr id="0" name=""/>
        <dsp:cNvSpPr/>
      </dsp:nvSpPr>
      <dsp:spPr>
        <a:xfrm>
          <a:off x="1169498" y="1634464"/>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a:t>4. Eliminate ocean wastewater discharges</a:t>
          </a:r>
        </a:p>
      </dsp:txBody>
      <dsp:txXfrm>
        <a:off x="1169498" y="1634464"/>
        <a:ext cx="1966763" cy="1180058"/>
      </dsp:txXfrm>
    </dsp:sp>
    <dsp:sp modelId="{F4D2C8CE-6D5D-4131-B1CC-317041B9188F}">
      <dsp:nvSpPr>
        <dsp:cNvPr id="0" name=""/>
        <dsp:cNvSpPr/>
      </dsp:nvSpPr>
      <dsp:spPr>
        <a:xfrm>
          <a:off x="5553582" y="2178773"/>
          <a:ext cx="421755" cy="91440"/>
        </a:xfrm>
        <a:custGeom>
          <a:avLst/>
          <a:gdLst/>
          <a:ahLst/>
          <a:cxnLst/>
          <a:rect l="0" t="0" r="0" b="0"/>
          <a:pathLst>
            <a:path>
              <a:moveTo>
                <a:pt x="0" y="45720"/>
              </a:moveTo>
              <a:lnTo>
                <a:pt x="42175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53151" y="2222231"/>
        <a:ext cx="22617" cy="4523"/>
      </dsp:txXfrm>
    </dsp:sp>
    <dsp:sp modelId="{CE6E76E8-0B3D-4433-9089-0ECE83CA7FD9}">
      <dsp:nvSpPr>
        <dsp:cNvPr id="0" name=""/>
        <dsp:cNvSpPr/>
      </dsp:nvSpPr>
      <dsp:spPr>
        <a:xfrm>
          <a:off x="3588618" y="1634464"/>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a:t>5. Preserve native ecosystems and wildlife</a:t>
          </a:r>
        </a:p>
      </dsp:txBody>
      <dsp:txXfrm>
        <a:off x="3588618" y="1634464"/>
        <a:ext cx="1966763" cy="1180058"/>
      </dsp:txXfrm>
    </dsp:sp>
    <dsp:sp modelId="{77B9FAFC-9DA4-4B82-A6B8-312D1CD81A58}">
      <dsp:nvSpPr>
        <dsp:cNvPr id="0" name=""/>
        <dsp:cNvSpPr/>
      </dsp:nvSpPr>
      <dsp:spPr>
        <a:xfrm>
          <a:off x="2152880" y="2812722"/>
          <a:ext cx="4838239" cy="421755"/>
        </a:xfrm>
        <a:custGeom>
          <a:avLst/>
          <a:gdLst/>
          <a:ahLst/>
          <a:cxnLst/>
          <a:rect l="0" t="0" r="0" b="0"/>
          <a:pathLst>
            <a:path>
              <a:moveTo>
                <a:pt x="4838239" y="0"/>
              </a:moveTo>
              <a:lnTo>
                <a:pt x="4838239" y="227977"/>
              </a:lnTo>
              <a:lnTo>
                <a:pt x="0" y="227977"/>
              </a:lnTo>
              <a:lnTo>
                <a:pt x="0" y="421755"/>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50517" y="3021338"/>
        <a:ext cx="242966" cy="4523"/>
      </dsp:txXfrm>
    </dsp:sp>
    <dsp:sp modelId="{951A764B-4882-4724-98CC-CFE63E9771E5}">
      <dsp:nvSpPr>
        <dsp:cNvPr id="0" name=""/>
        <dsp:cNvSpPr/>
      </dsp:nvSpPr>
      <dsp:spPr>
        <a:xfrm>
          <a:off x="6007738" y="1634464"/>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a:t>6. Encourage water and energy conservation</a:t>
          </a:r>
        </a:p>
      </dsp:txBody>
      <dsp:txXfrm>
        <a:off x="6007738" y="1634464"/>
        <a:ext cx="1966763" cy="1180058"/>
      </dsp:txXfrm>
    </dsp:sp>
    <dsp:sp modelId="{A0348221-42AD-4BFF-9158-3F497B0CE17F}">
      <dsp:nvSpPr>
        <dsp:cNvPr id="0" name=""/>
        <dsp:cNvSpPr/>
      </dsp:nvSpPr>
      <dsp:spPr>
        <a:xfrm>
          <a:off x="1169498" y="3266878"/>
          <a:ext cx="1966763" cy="11800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73" tIns="101161" rIns="96373" bIns="101161" numCol="1" spcCol="1270" anchor="ctr" anchorCtr="0">
          <a:noAutofit/>
        </a:bodyPr>
        <a:lstStyle/>
        <a:p>
          <a:pPr marL="0" lvl="0" indent="0" algn="ctr" defTabSz="755650">
            <a:lnSpc>
              <a:spcPct val="90000"/>
            </a:lnSpc>
            <a:spcBef>
              <a:spcPct val="0"/>
            </a:spcBef>
            <a:spcAft>
              <a:spcPct val="35000"/>
            </a:spcAft>
            <a:buNone/>
          </a:pPr>
          <a:r>
            <a:rPr lang="en-US" sz="1700" kern="1200" dirty="0"/>
            <a:t>7. Minimize flooding and erosion</a:t>
          </a:r>
        </a:p>
      </dsp:txBody>
      <dsp:txXfrm>
        <a:off x="1169498" y="3266878"/>
        <a:ext cx="1966763" cy="1180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8712A-D81F-44BF-B12F-86739BA3B419}">
      <dsp:nvSpPr>
        <dsp:cNvPr id="0" name=""/>
        <dsp:cNvSpPr/>
      </dsp:nvSpPr>
      <dsp:spPr>
        <a:xfrm>
          <a:off x="0" y="415541"/>
          <a:ext cx="8001000" cy="12928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This Element is Organized into Two (2) Principal Sections. </a:t>
          </a:r>
        </a:p>
      </dsp:txBody>
      <dsp:txXfrm>
        <a:off x="63112" y="478653"/>
        <a:ext cx="7874776" cy="1166626"/>
      </dsp:txXfrm>
    </dsp:sp>
    <dsp:sp modelId="{308433F9-88C3-4B00-94C3-5CC432010F12}">
      <dsp:nvSpPr>
        <dsp:cNvPr id="0" name=""/>
        <dsp:cNvSpPr/>
      </dsp:nvSpPr>
      <dsp:spPr>
        <a:xfrm>
          <a:off x="0" y="1929481"/>
          <a:ext cx="8001000" cy="289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30480" rIns="170688" bIns="30480" numCol="1" spcCol="1270" anchor="t" anchorCtr="0">
          <a:noAutofit/>
        </a:bodyPr>
        <a:lstStyle/>
        <a:p>
          <a:pPr marL="228600" lvl="1" indent="-228600" algn="l" defTabSz="1066800">
            <a:lnSpc>
              <a:spcPct val="90000"/>
            </a:lnSpc>
            <a:spcBef>
              <a:spcPct val="0"/>
            </a:spcBef>
            <a:spcAft>
              <a:spcPct val="20000"/>
            </a:spcAft>
            <a:buFont typeface="Wingdings" panose="05000000000000000000" pitchFamily="2" charset="2"/>
            <a:buChar char="Ø"/>
          </a:pPr>
          <a:r>
            <a:rPr lang="en-US" sz="2400" b="1" kern="1200" dirty="0"/>
            <a:t>The First Section </a:t>
          </a:r>
          <a:r>
            <a:rPr lang="en-US" sz="2400" kern="1200" dirty="0"/>
            <a:t>provides an inventory of existing intergovernmental coordination arrangements between the City of Boynton Beach and other governmental entities. </a:t>
          </a:r>
        </a:p>
        <a:p>
          <a:pPr marL="228600" lvl="1" indent="-228600" algn="l" defTabSz="1066800">
            <a:lnSpc>
              <a:spcPct val="90000"/>
            </a:lnSpc>
            <a:spcBef>
              <a:spcPct val="0"/>
            </a:spcBef>
            <a:spcAft>
              <a:spcPct val="20000"/>
            </a:spcAft>
            <a:buFont typeface="Wingdings" panose="05000000000000000000" pitchFamily="2" charset="2"/>
            <a:buChar char="Ø"/>
          </a:pPr>
          <a:r>
            <a:rPr lang="en-US" sz="2400" b="1" kern="1200" dirty="0"/>
            <a:t>The Second Section </a:t>
          </a:r>
          <a:r>
            <a:rPr lang="en-US" sz="2400" kern="1200" dirty="0"/>
            <a:t>provides an analysis of these arrangements and their current effectiveness. </a:t>
          </a:r>
        </a:p>
        <a:p>
          <a:pPr marL="228600" lvl="1" indent="-228600" algn="l" defTabSz="1066800">
            <a:lnSpc>
              <a:spcPct val="90000"/>
            </a:lnSpc>
            <a:spcBef>
              <a:spcPct val="0"/>
            </a:spcBef>
            <a:spcAft>
              <a:spcPct val="20000"/>
            </a:spcAft>
            <a:buFont typeface="Wingdings" panose="05000000000000000000" pitchFamily="2" charset="2"/>
            <a:buChar char="Ø"/>
          </a:pPr>
          <a:r>
            <a:rPr lang="en-US" sz="2400" kern="1200" dirty="0"/>
            <a:t>Overall: Coordination between Local, Regional, State, and Federal Agencies </a:t>
          </a:r>
        </a:p>
      </dsp:txBody>
      <dsp:txXfrm>
        <a:off x="0" y="1929481"/>
        <a:ext cx="8001000" cy="2892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E786-95AE-4C22-B87B-04D9EC2E9823}">
      <dsp:nvSpPr>
        <dsp:cNvPr id="0" name=""/>
        <dsp:cNvSpPr/>
      </dsp:nvSpPr>
      <dsp:spPr>
        <a:xfrm>
          <a:off x="10045" y="0"/>
          <a:ext cx="1265891" cy="108967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D2AA0-6E75-4570-BA79-E8FBEED45729}">
      <dsp:nvSpPr>
        <dsp:cNvPr id="0" name=""/>
        <dsp:cNvSpPr/>
      </dsp:nvSpPr>
      <dsp:spPr>
        <a:xfrm>
          <a:off x="10045" y="1250627"/>
          <a:ext cx="3616831" cy="46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90000"/>
            </a:lnSpc>
            <a:spcBef>
              <a:spcPct val="0"/>
            </a:spcBef>
            <a:spcAft>
              <a:spcPct val="35000"/>
            </a:spcAft>
            <a:buNone/>
            <a:defRPr b="1"/>
          </a:pPr>
          <a:r>
            <a:rPr lang="en-US" sz="3300" b="1" kern="1200"/>
            <a:t>State Regulations:</a:t>
          </a:r>
          <a:endParaRPr lang="en-US" sz="3300" kern="1200"/>
        </a:p>
      </dsp:txBody>
      <dsp:txXfrm>
        <a:off x="10045" y="1250627"/>
        <a:ext cx="3616831" cy="467004"/>
      </dsp:txXfrm>
    </dsp:sp>
    <dsp:sp modelId="{A6F063BC-9D8E-422E-8991-F06899C4EC5A}">
      <dsp:nvSpPr>
        <dsp:cNvPr id="0" name=""/>
        <dsp:cNvSpPr/>
      </dsp:nvSpPr>
      <dsp:spPr>
        <a:xfrm>
          <a:off x="10045" y="1792492"/>
          <a:ext cx="3616831" cy="2560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Florida Statutes Chapter 163: describes the provisions required within the Intergovernmental Coordination Element of the local comprehensive plan</a:t>
          </a:r>
        </a:p>
        <a:p>
          <a:pPr marL="0" lvl="0" indent="0" algn="l" defTabSz="755650">
            <a:lnSpc>
              <a:spcPct val="90000"/>
            </a:lnSpc>
            <a:spcBef>
              <a:spcPct val="0"/>
            </a:spcBef>
            <a:spcAft>
              <a:spcPct val="35000"/>
            </a:spcAft>
            <a:buNone/>
          </a:pPr>
          <a:r>
            <a:rPr lang="en-US" sz="1700" kern="1200"/>
            <a:t>Florida Statutes Chapter 187: Comprehensive Plan, contains many policies which impact intergovernmental coordination, including land use, public facilities, transportation, government efficiency, and plan implementation.  </a:t>
          </a:r>
        </a:p>
      </dsp:txBody>
      <dsp:txXfrm>
        <a:off x="10045" y="1792492"/>
        <a:ext cx="3616831" cy="2560051"/>
      </dsp:txXfrm>
    </dsp:sp>
    <dsp:sp modelId="{2617BB3E-DD58-45E2-9E00-564C07B3F7D6}">
      <dsp:nvSpPr>
        <dsp:cNvPr id="0" name=""/>
        <dsp:cNvSpPr/>
      </dsp:nvSpPr>
      <dsp:spPr>
        <a:xfrm>
          <a:off x="4259822" y="0"/>
          <a:ext cx="1265891" cy="108967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1A7FDB-A5DE-4994-8EEF-93AA4C5226E7}">
      <dsp:nvSpPr>
        <dsp:cNvPr id="0" name=""/>
        <dsp:cNvSpPr/>
      </dsp:nvSpPr>
      <dsp:spPr>
        <a:xfrm>
          <a:off x="4259822" y="1250627"/>
          <a:ext cx="3616831" cy="46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90000"/>
            </a:lnSpc>
            <a:spcBef>
              <a:spcPct val="0"/>
            </a:spcBef>
            <a:spcAft>
              <a:spcPct val="35000"/>
            </a:spcAft>
            <a:buNone/>
            <a:defRPr b="1"/>
          </a:pPr>
          <a:r>
            <a:rPr lang="en-US" sz="3300" b="1" kern="1200"/>
            <a:t>Other Agreements: </a:t>
          </a:r>
          <a:endParaRPr lang="en-US" sz="3300" kern="1200"/>
        </a:p>
      </dsp:txBody>
      <dsp:txXfrm>
        <a:off x="4259822" y="1250627"/>
        <a:ext cx="3616831" cy="467004"/>
      </dsp:txXfrm>
    </dsp:sp>
    <dsp:sp modelId="{243AF764-7DC7-465E-9FCD-85C6A1DC57E6}">
      <dsp:nvSpPr>
        <dsp:cNvPr id="0" name=""/>
        <dsp:cNvSpPr/>
      </dsp:nvSpPr>
      <dsp:spPr>
        <a:xfrm>
          <a:off x="4259822" y="1792492"/>
          <a:ext cx="3616831" cy="2560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b="1" kern="1200"/>
            <a:t>Interlocal Agreements: </a:t>
          </a:r>
          <a:r>
            <a:rPr lang="en-US" sz="1700" kern="1200"/>
            <a:t>Allow governments to cooperate with one another in the performance of tasks, thereby reducing a duplication of services and possibly increasing cost efficiency. </a:t>
          </a:r>
        </a:p>
        <a:p>
          <a:pPr marL="0" lvl="0" indent="0" algn="l" defTabSz="755650">
            <a:lnSpc>
              <a:spcPct val="90000"/>
            </a:lnSpc>
            <a:spcBef>
              <a:spcPct val="0"/>
            </a:spcBef>
            <a:spcAft>
              <a:spcPct val="35000"/>
            </a:spcAft>
            <a:buNone/>
          </a:pPr>
          <a:r>
            <a:rPr lang="en-US" sz="1700" b="1" kern="1200"/>
            <a:t>Mutual-Aid Agreements: </a:t>
          </a:r>
          <a:r>
            <a:rPr lang="en-US" sz="1700" kern="1200"/>
            <a:t>Mutual-aid agreements are in existence to assist the member entities in road maintenance, aid to libraries; water interconnects in times of need, dredging, public safety services, and social services.</a:t>
          </a:r>
        </a:p>
      </dsp:txBody>
      <dsp:txXfrm>
        <a:off x="4259822" y="1792492"/>
        <a:ext cx="3616831" cy="2560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16CBB-BFD5-4FC3-B42B-5E4BD10CD7D6}">
      <dsp:nvSpPr>
        <dsp:cNvPr id="0" name=""/>
        <dsp:cNvSpPr/>
      </dsp:nvSpPr>
      <dsp:spPr>
        <a:xfrm>
          <a:off x="0" y="0"/>
          <a:ext cx="690143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5329BE-3D1C-4860-B019-D0D92D67B09A}">
      <dsp:nvSpPr>
        <dsp:cNvPr id="0" name=""/>
        <dsp:cNvSpPr/>
      </dsp:nvSpPr>
      <dsp:spPr>
        <a:xfrm>
          <a:off x="0" y="0"/>
          <a:ext cx="1380286" cy="2159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Challenges:</a:t>
          </a:r>
          <a:endParaRPr lang="en-US" sz="1500" kern="1200" dirty="0"/>
        </a:p>
      </dsp:txBody>
      <dsp:txXfrm>
        <a:off x="0" y="0"/>
        <a:ext cx="1380286" cy="2159654"/>
      </dsp:txXfrm>
    </dsp:sp>
    <dsp:sp modelId="{638D3291-56D8-4494-9A36-7C0BF7DFC617}">
      <dsp:nvSpPr>
        <dsp:cNvPr id="0" name=""/>
        <dsp:cNvSpPr/>
      </dsp:nvSpPr>
      <dsp:spPr>
        <a:xfrm>
          <a:off x="1483807" y="25387"/>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Housing affordability</a:t>
          </a:r>
        </a:p>
      </dsp:txBody>
      <dsp:txXfrm>
        <a:off x="1483807" y="25387"/>
        <a:ext cx="5417622" cy="507750"/>
      </dsp:txXfrm>
    </dsp:sp>
    <dsp:sp modelId="{4BD23BD6-2649-4A4B-8F97-CE06E8FD6A5C}">
      <dsp:nvSpPr>
        <dsp:cNvPr id="0" name=""/>
        <dsp:cNvSpPr/>
      </dsp:nvSpPr>
      <dsp:spPr>
        <a:xfrm>
          <a:off x="1380286" y="533138"/>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B120D-3F45-46BE-BF5A-C82DDB474299}">
      <dsp:nvSpPr>
        <dsp:cNvPr id="0" name=""/>
        <dsp:cNvSpPr/>
      </dsp:nvSpPr>
      <dsp:spPr>
        <a:xfrm>
          <a:off x="1483807" y="558525"/>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Workforce alignment</a:t>
          </a:r>
        </a:p>
      </dsp:txBody>
      <dsp:txXfrm>
        <a:off x="1483807" y="558525"/>
        <a:ext cx="5417622" cy="507750"/>
      </dsp:txXfrm>
    </dsp:sp>
    <dsp:sp modelId="{F0834FA9-5008-49A2-B480-5ADE7AEFB9FD}">
      <dsp:nvSpPr>
        <dsp:cNvPr id="0" name=""/>
        <dsp:cNvSpPr/>
      </dsp:nvSpPr>
      <dsp:spPr>
        <a:xfrm>
          <a:off x="1380286" y="1066276"/>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C0CCE2-AF18-4AC9-87A2-2EEC62D95655}">
      <dsp:nvSpPr>
        <dsp:cNvPr id="0" name=""/>
        <dsp:cNvSpPr/>
      </dsp:nvSpPr>
      <dsp:spPr>
        <a:xfrm>
          <a:off x="1483807" y="1091664"/>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Infrastructure needs</a:t>
          </a:r>
        </a:p>
      </dsp:txBody>
      <dsp:txXfrm>
        <a:off x="1483807" y="1091664"/>
        <a:ext cx="5417622" cy="507750"/>
      </dsp:txXfrm>
    </dsp:sp>
    <dsp:sp modelId="{AEE34E00-165D-4DF9-893D-DFE232F04E39}">
      <dsp:nvSpPr>
        <dsp:cNvPr id="0" name=""/>
        <dsp:cNvSpPr/>
      </dsp:nvSpPr>
      <dsp:spPr>
        <a:xfrm>
          <a:off x="1380286" y="1599415"/>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86F09B-0654-4E18-9A38-5EBF314DB984}">
      <dsp:nvSpPr>
        <dsp:cNvPr id="0" name=""/>
        <dsp:cNvSpPr/>
      </dsp:nvSpPr>
      <dsp:spPr>
        <a:xfrm>
          <a:off x="1483807" y="1624802"/>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Climate resilience</a:t>
          </a:r>
        </a:p>
      </dsp:txBody>
      <dsp:txXfrm>
        <a:off x="1483807" y="1624802"/>
        <a:ext cx="5417622" cy="507750"/>
      </dsp:txXfrm>
    </dsp:sp>
    <dsp:sp modelId="{647B0813-148A-4297-B765-BBFFEA252B7A}">
      <dsp:nvSpPr>
        <dsp:cNvPr id="0" name=""/>
        <dsp:cNvSpPr/>
      </dsp:nvSpPr>
      <dsp:spPr>
        <a:xfrm>
          <a:off x="1380286" y="2132553"/>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5CB60-53D9-4FC1-8C68-5EFAB462A006}">
      <dsp:nvSpPr>
        <dsp:cNvPr id="0" name=""/>
        <dsp:cNvSpPr/>
      </dsp:nvSpPr>
      <dsp:spPr>
        <a:xfrm>
          <a:off x="0" y="2159654"/>
          <a:ext cx="690143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B5817-E75A-40C1-9303-8B7BEC32E664}">
      <dsp:nvSpPr>
        <dsp:cNvPr id="0" name=""/>
        <dsp:cNvSpPr/>
      </dsp:nvSpPr>
      <dsp:spPr>
        <a:xfrm>
          <a:off x="0" y="2159654"/>
          <a:ext cx="1380286" cy="2159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Opportunities:</a:t>
          </a:r>
          <a:endParaRPr lang="en-US" sz="1500" kern="1200" dirty="0"/>
        </a:p>
      </dsp:txBody>
      <dsp:txXfrm>
        <a:off x="0" y="2159654"/>
        <a:ext cx="1380286" cy="2159654"/>
      </dsp:txXfrm>
    </dsp:sp>
    <dsp:sp modelId="{6F13AC2B-DF1E-4CD9-8362-81F167EA9CF5}">
      <dsp:nvSpPr>
        <dsp:cNvPr id="0" name=""/>
        <dsp:cNvSpPr/>
      </dsp:nvSpPr>
      <dsp:spPr>
        <a:xfrm>
          <a:off x="1483807" y="2185042"/>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Infill housing &amp; mixed-income redevelopment</a:t>
          </a:r>
        </a:p>
      </dsp:txBody>
      <dsp:txXfrm>
        <a:off x="1483807" y="2185042"/>
        <a:ext cx="5417622" cy="507750"/>
      </dsp:txXfrm>
    </dsp:sp>
    <dsp:sp modelId="{2B6E946A-34AA-40B4-8F91-AB80BEF44191}">
      <dsp:nvSpPr>
        <dsp:cNvPr id="0" name=""/>
        <dsp:cNvSpPr/>
      </dsp:nvSpPr>
      <dsp:spPr>
        <a:xfrm>
          <a:off x="1380286" y="2692792"/>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43AF7-747D-46A9-BE42-668DA523989B}">
      <dsp:nvSpPr>
        <dsp:cNvPr id="0" name=""/>
        <dsp:cNvSpPr/>
      </dsp:nvSpPr>
      <dsp:spPr>
        <a:xfrm>
          <a:off x="1483807" y="2718180"/>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Expand workforce training</a:t>
          </a:r>
        </a:p>
      </dsp:txBody>
      <dsp:txXfrm>
        <a:off x="1483807" y="2718180"/>
        <a:ext cx="5417622" cy="507750"/>
      </dsp:txXfrm>
    </dsp:sp>
    <dsp:sp modelId="{6A5D4D76-33F3-4C36-B9C6-B9498D6B38F9}">
      <dsp:nvSpPr>
        <dsp:cNvPr id="0" name=""/>
        <dsp:cNvSpPr/>
      </dsp:nvSpPr>
      <dsp:spPr>
        <a:xfrm>
          <a:off x="1380286" y="3225931"/>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2E253-9B38-43C4-9AD6-83BCB8DC412C}">
      <dsp:nvSpPr>
        <dsp:cNvPr id="0" name=""/>
        <dsp:cNvSpPr/>
      </dsp:nvSpPr>
      <dsp:spPr>
        <a:xfrm>
          <a:off x="1483807" y="3251318"/>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Invest in digital &amp; mobility systems</a:t>
          </a:r>
        </a:p>
      </dsp:txBody>
      <dsp:txXfrm>
        <a:off x="1483807" y="3251318"/>
        <a:ext cx="5417622" cy="507750"/>
      </dsp:txXfrm>
    </dsp:sp>
    <dsp:sp modelId="{85EB6826-BB17-4FC4-AE6E-27AC1B27E18E}">
      <dsp:nvSpPr>
        <dsp:cNvPr id="0" name=""/>
        <dsp:cNvSpPr/>
      </dsp:nvSpPr>
      <dsp:spPr>
        <a:xfrm>
          <a:off x="1380286" y="3759069"/>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D8B0F9-65A6-4060-B458-DFA7D7995D13}">
      <dsp:nvSpPr>
        <dsp:cNvPr id="0" name=""/>
        <dsp:cNvSpPr/>
      </dsp:nvSpPr>
      <dsp:spPr>
        <a:xfrm>
          <a:off x="1483807" y="3784457"/>
          <a:ext cx="5417622" cy="5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Additional office space and employment opportunities</a:t>
          </a:r>
        </a:p>
      </dsp:txBody>
      <dsp:txXfrm>
        <a:off x="1483807" y="3784457"/>
        <a:ext cx="5417622" cy="507750"/>
      </dsp:txXfrm>
    </dsp:sp>
    <dsp:sp modelId="{95755F90-13E0-42C4-8FF5-24D489AEE5DA}">
      <dsp:nvSpPr>
        <dsp:cNvPr id="0" name=""/>
        <dsp:cNvSpPr/>
      </dsp:nvSpPr>
      <dsp:spPr>
        <a:xfrm>
          <a:off x="1380286" y="4292207"/>
          <a:ext cx="5521144"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388"/>
          </a:xfrm>
          <a:prstGeom prst="rect">
            <a:avLst/>
          </a:prstGeom>
        </p:spPr>
        <p:txBody>
          <a:bodyPr vert="horz" lIns="94838" tIns="47419" rIns="94838" bIns="47419" rtlCol="0"/>
          <a:lstStyle>
            <a:lvl1pPr algn="l">
              <a:defRPr sz="1200"/>
            </a:lvl1pPr>
          </a:lstStyle>
          <a:p>
            <a:endParaRPr lang="en-US" dirty="0"/>
          </a:p>
        </p:txBody>
      </p:sp>
      <p:sp>
        <p:nvSpPr>
          <p:cNvPr id="3" name="Date Placeholder 2"/>
          <p:cNvSpPr>
            <a:spLocks noGrp="1"/>
          </p:cNvSpPr>
          <p:nvPr>
            <p:ph type="dt" sz="quarter" idx="1"/>
          </p:nvPr>
        </p:nvSpPr>
        <p:spPr>
          <a:xfrm>
            <a:off x="4143589" y="1"/>
            <a:ext cx="3169920" cy="480388"/>
          </a:xfrm>
          <a:prstGeom prst="rect">
            <a:avLst/>
          </a:prstGeom>
        </p:spPr>
        <p:txBody>
          <a:bodyPr vert="horz" lIns="94838" tIns="47419" rIns="94838" bIns="47419" rtlCol="0"/>
          <a:lstStyle>
            <a:lvl1pPr algn="r">
              <a:defRPr sz="1200"/>
            </a:lvl1pPr>
          </a:lstStyle>
          <a:p>
            <a:fld id="{821E005F-4A64-42E2-8E86-3EE8DA8E1718}" type="datetimeFigureOut">
              <a:rPr lang="en-US" smtClean="0"/>
              <a:pPr/>
              <a:t>4/3/2026</a:t>
            </a:fld>
            <a:endParaRPr lang="en-US" dirty="0"/>
          </a:p>
        </p:txBody>
      </p:sp>
      <p:sp>
        <p:nvSpPr>
          <p:cNvPr id="4" name="Footer Placeholder 3"/>
          <p:cNvSpPr>
            <a:spLocks noGrp="1"/>
          </p:cNvSpPr>
          <p:nvPr>
            <p:ph type="ftr" sz="quarter" idx="2"/>
          </p:nvPr>
        </p:nvSpPr>
        <p:spPr>
          <a:xfrm>
            <a:off x="0" y="9119173"/>
            <a:ext cx="3169920" cy="480388"/>
          </a:xfrm>
          <a:prstGeom prst="rect">
            <a:avLst/>
          </a:prstGeom>
        </p:spPr>
        <p:txBody>
          <a:bodyPr vert="horz" lIns="94838" tIns="47419" rIns="94838" bIns="474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173"/>
            <a:ext cx="3169920" cy="480388"/>
          </a:xfrm>
          <a:prstGeom prst="rect">
            <a:avLst/>
          </a:prstGeom>
        </p:spPr>
        <p:txBody>
          <a:bodyPr vert="horz" lIns="94838" tIns="47419" rIns="94838" bIns="47419" rtlCol="0" anchor="b"/>
          <a:lstStyle>
            <a:lvl1pPr algn="r">
              <a:defRPr sz="1200"/>
            </a:lvl1pPr>
          </a:lstStyle>
          <a:p>
            <a:fld id="{7D6639E5-B88A-4629-BFD2-E070F36A9594}" type="slidenum">
              <a:rPr lang="en-US" smtClean="0"/>
              <a:pPr/>
              <a:t>‹#›</a:t>
            </a:fld>
            <a:endParaRPr lang="en-US" dirty="0"/>
          </a:p>
        </p:txBody>
      </p:sp>
    </p:spTree>
    <p:extLst>
      <p:ext uri="{BB962C8B-B14F-4D97-AF65-F5344CB8AC3E}">
        <p14:creationId xmlns:p14="http://schemas.microsoft.com/office/powerpoint/2010/main" val="2647625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2027"/>
          </a:xfrm>
          <a:prstGeom prst="rect">
            <a:avLst/>
          </a:prstGeom>
        </p:spPr>
        <p:txBody>
          <a:bodyPr vert="horz" lIns="94838" tIns="47419" rIns="94838" bIns="47419" rtlCol="0"/>
          <a:lstStyle>
            <a:lvl1pPr algn="l">
              <a:defRPr sz="1200"/>
            </a:lvl1pPr>
          </a:lstStyle>
          <a:p>
            <a:endParaRPr lang="en-US"/>
          </a:p>
        </p:txBody>
      </p:sp>
      <p:sp>
        <p:nvSpPr>
          <p:cNvPr id="3" name="Date Placeholder 2"/>
          <p:cNvSpPr>
            <a:spLocks noGrp="1"/>
          </p:cNvSpPr>
          <p:nvPr>
            <p:ph type="dt" idx="1"/>
          </p:nvPr>
        </p:nvSpPr>
        <p:spPr>
          <a:xfrm>
            <a:off x="4143589" y="2"/>
            <a:ext cx="3169920" cy="482027"/>
          </a:xfrm>
          <a:prstGeom prst="rect">
            <a:avLst/>
          </a:prstGeom>
        </p:spPr>
        <p:txBody>
          <a:bodyPr vert="horz" lIns="94838" tIns="47419" rIns="94838" bIns="47419" rtlCol="0"/>
          <a:lstStyle>
            <a:lvl1pPr algn="r">
              <a:defRPr sz="1200"/>
            </a:lvl1pPr>
          </a:lstStyle>
          <a:p>
            <a:fld id="{A8B77DF5-EAB1-4C64-BDFC-B0226B6625B1}" type="datetimeFigureOut">
              <a:rPr lang="en-US" smtClean="0"/>
              <a:t>4/3/2026</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4838" tIns="47419" rIns="94838" bIns="47419" rtlCol="0" anchor="ctr"/>
          <a:lstStyle/>
          <a:p>
            <a:endParaRPr lang="en-US"/>
          </a:p>
        </p:txBody>
      </p:sp>
      <p:sp>
        <p:nvSpPr>
          <p:cNvPr id="5" name="Notes Placeholder 4"/>
          <p:cNvSpPr>
            <a:spLocks noGrp="1"/>
          </p:cNvSpPr>
          <p:nvPr>
            <p:ph type="body" sz="quarter" idx="3"/>
          </p:nvPr>
        </p:nvSpPr>
        <p:spPr>
          <a:xfrm>
            <a:off x="731520" y="4620252"/>
            <a:ext cx="5852160" cy="3780800"/>
          </a:xfrm>
          <a:prstGeom prst="rect">
            <a:avLst/>
          </a:prstGeom>
        </p:spPr>
        <p:txBody>
          <a:bodyPr vert="horz" lIns="94838" tIns="47419" rIns="94838" bIns="474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5"/>
            <a:ext cx="3169920" cy="482027"/>
          </a:xfrm>
          <a:prstGeom prst="rect">
            <a:avLst/>
          </a:prstGeom>
        </p:spPr>
        <p:txBody>
          <a:bodyPr vert="horz" lIns="94838" tIns="47419" rIns="94838" bIns="47419"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175"/>
            <a:ext cx="3169920" cy="482027"/>
          </a:xfrm>
          <a:prstGeom prst="rect">
            <a:avLst/>
          </a:prstGeom>
        </p:spPr>
        <p:txBody>
          <a:bodyPr vert="horz" lIns="94838" tIns="47419" rIns="94838" bIns="47419" rtlCol="0" anchor="b"/>
          <a:lstStyle>
            <a:lvl1pPr algn="r">
              <a:defRPr sz="1200"/>
            </a:lvl1pPr>
          </a:lstStyle>
          <a:p>
            <a:fld id="{89DCB956-4723-4215-B71C-75F7540DA024}" type="slidenum">
              <a:rPr lang="en-US" smtClean="0"/>
              <a:t>‹#›</a:t>
            </a:fld>
            <a:endParaRPr lang="en-US"/>
          </a:p>
        </p:txBody>
      </p:sp>
    </p:spTree>
    <p:extLst>
      <p:ext uri="{BB962C8B-B14F-4D97-AF65-F5344CB8AC3E}">
        <p14:creationId xmlns:p14="http://schemas.microsoft.com/office/powerpoint/2010/main" val="1080606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2</a:t>
            </a:fld>
            <a:endParaRPr lang="en-US"/>
          </a:p>
        </p:txBody>
      </p:sp>
    </p:spTree>
    <p:extLst>
      <p:ext uri="{BB962C8B-B14F-4D97-AF65-F5344CB8AC3E}">
        <p14:creationId xmlns:p14="http://schemas.microsoft.com/office/powerpoint/2010/main" val="275445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6.2.5: Residential areas shall be adequately buffered from incompatible nonresidential uses and provide sensitive transitions between neighborhoods to eliminate any adverse effects to residents.</a:t>
            </a:r>
            <a:endParaRPr lang="en-US" dirty="0"/>
          </a:p>
          <a:p>
            <a:r>
              <a:rPr lang="en-US" dirty="0"/>
              <a:t> </a:t>
            </a:r>
          </a:p>
          <a:p>
            <a:r>
              <a:rPr lang="en-US" u="sng" dirty="0"/>
              <a:t>Policy 6.8.6: Require new development, both private and public, to respect and respond to existing physical characteristics — buildings, streetscapes, open spaces, etc. — that contribute to the overall character and livability of the neighborhood.</a:t>
            </a:r>
            <a:endParaRPr lang="en-US" dirty="0"/>
          </a:p>
          <a:p>
            <a:r>
              <a:rPr lang="en-US" dirty="0"/>
              <a:t> </a:t>
            </a:r>
          </a:p>
          <a:p>
            <a:r>
              <a:rPr lang="en-US" u="sng" dirty="0"/>
              <a:t>Policy 6.8.7: The City to encourages the structural and aesthetic improvement of existing homes in need of enhancements.</a:t>
            </a:r>
            <a:endParaRPr lang="en-US" dirty="0"/>
          </a:p>
          <a:p>
            <a:endParaRPr lang="en-US" dirty="0"/>
          </a:p>
          <a:p>
            <a:r>
              <a:rPr lang="en-US" u="sng" dirty="0"/>
              <a:t>Policy 6.9.8: Support a variety of housing to reflect the needs of all households, including both rental and ownership opportunities for single people, couples, families, seniors, persons with disabilities and multi-generational families.</a:t>
            </a:r>
            <a:endParaRPr lang="en-US" dirty="0"/>
          </a:p>
          <a:p>
            <a:endParaRPr lang="en-US" dirty="0"/>
          </a:p>
          <a:p>
            <a:r>
              <a:rPr lang="en-US" u="sng" dirty="0"/>
              <a:t>Policy 6.2.1.1: The City shall prepare written guidelines and rules for the creation and adoption of Neighborhood Plans, ensuring consistency with the Comprehensive Plan and Housing Element. Guidelines shall include:</a:t>
            </a:r>
            <a:endParaRPr lang="en-US" dirty="0"/>
          </a:p>
          <a:p>
            <a:r>
              <a:rPr lang="en-US" dirty="0"/>
              <a:t> </a:t>
            </a:r>
          </a:p>
          <a:p>
            <a:pPr marL="296408" indent="-296408">
              <a:buFont typeface="Arial" panose="020B0604020202020204" pitchFamily="34" charset="0"/>
              <a:buChar char="•"/>
            </a:pPr>
            <a:r>
              <a:rPr lang="en-US" u="sng" dirty="0"/>
              <a:t>Preparation of neighborhood plans jointly by City staff (Neighborhood Services, Planning &amp; Zoning, and Housing programs) and neighborhood residents.</a:t>
            </a:r>
            <a:endParaRPr lang="en-US" dirty="0"/>
          </a:p>
          <a:p>
            <a:r>
              <a:rPr lang="en-US" dirty="0"/>
              <a:t> </a:t>
            </a:r>
          </a:p>
          <a:p>
            <a:pPr marL="296408" indent="-296408">
              <a:buFont typeface="Arial" panose="020B0604020202020204" pitchFamily="34" charset="0"/>
              <a:buChar char="•"/>
            </a:pPr>
            <a:r>
              <a:rPr lang="en-US" u="sng" dirty="0"/>
              <a:t>Prioritization of neighborhoods experiencing disinvestment, aging housing stock, infrastructure deficiencies, or incompatibility pressures, consistent with the Housing Element’s identification of at-risk areas. </a:t>
            </a:r>
            <a:endParaRPr lang="en-US" dirty="0"/>
          </a:p>
          <a:p>
            <a:r>
              <a:rPr lang="en-US" dirty="0"/>
              <a:t> </a:t>
            </a:r>
          </a:p>
          <a:p>
            <a:pPr marL="296408" indent="-296408">
              <a:buFont typeface="Arial" panose="020B0604020202020204" pitchFamily="34" charset="0"/>
              <a:buChar char="•"/>
            </a:pPr>
            <a:r>
              <a:rPr lang="en-US" u="sng" dirty="0"/>
              <a:t>Verification of community support to ensure that plans reflect the desires of a sufficient and diverse representation of neighborhood residents.</a:t>
            </a:r>
            <a:endParaRPr lang="en-US" dirty="0"/>
          </a:p>
          <a:p>
            <a:r>
              <a:rPr lang="en-US" dirty="0"/>
              <a:t> </a:t>
            </a:r>
          </a:p>
          <a:p>
            <a:pPr marL="296408" indent="-296408">
              <a:buFont typeface="Arial" panose="020B0604020202020204" pitchFamily="34" charset="0"/>
              <a:buChar char="•"/>
            </a:pPr>
            <a:r>
              <a:rPr lang="en-US" u="sng" dirty="0"/>
              <a:t>Designation of neighborhood contacts or planning groups through an inclusive, publicly advertised selection process.</a:t>
            </a:r>
            <a:endParaRPr lang="en-US" dirty="0"/>
          </a:p>
          <a:p>
            <a:r>
              <a:rPr lang="en-US" dirty="0"/>
              <a:t> </a:t>
            </a:r>
          </a:p>
          <a:p>
            <a:pPr marL="296408" indent="-296408">
              <a:buFont typeface="Arial" panose="020B0604020202020204" pitchFamily="34" charset="0"/>
              <a:buChar char="•"/>
            </a:pPr>
            <a:r>
              <a:rPr lang="en-US" u="sng" dirty="0"/>
              <a:t>Consistent review of neighborhood plans with all relevant Goals, Objectives, and Policies, followed by presentation and adoption by City Commission.</a:t>
            </a:r>
            <a:endParaRPr lang="en-US" dirty="0"/>
          </a:p>
          <a:p>
            <a:endParaRPr lang="en-US" dirty="0"/>
          </a:p>
          <a:p>
            <a:r>
              <a:rPr lang="en-US" u="sng" dirty="0"/>
              <a:t>Policy 6.2.2.1: The City shall implement neighborhood-level strategies such as lighting upgrades, walkability improvements, landscaping, signage, and traffic calming, as identified in the Housing Element, to enhance neighborhood character and safety.</a:t>
            </a:r>
          </a:p>
          <a:p>
            <a:r>
              <a:rPr lang="en-US" dirty="0"/>
              <a:t> </a:t>
            </a:r>
          </a:p>
          <a:p>
            <a:r>
              <a:rPr lang="en-US" u="sng" dirty="0"/>
              <a:t>Policy 6.2.2.2: The City shall encourage the formation of neighborhood, civic, or business organizations to assist in identifying issues, promoting community pride, and coordinating with City staff.</a:t>
            </a:r>
            <a:endParaRPr lang="en-US" dirty="0"/>
          </a:p>
          <a:p>
            <a:r>
              <a:rPr lang="en-US" dirty="0"/>
              <a:t> </a:t>
            </a:r>
          </a:p>
          <a:p>
            <a:r>
              <a:rPr lang="en-US" u="sng" dirty="0"/>
              <a:t>Policy 6.2.2.3</a:t>
            </a:r>
            <a:r>
              <a:rPr lang="en-US" dirty="0"/>
              <a:t>	</a:t>
            </a:r>
            <a:r>
              <a:rPr lang="en-US" u="sng" dirty="0"/>
              <a:t>The City shall continue targeted code enforcement, rehabilitation support, and blight-removal strategies in Neighborhood Target Areas, as identified in the Housing Element. </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35</a:t>
            </a:fld>
            <a:endParaRPr lang="en-US"/>
          </a:p>
        </p:txBody>
      </p:sp>
    </p:spTree>
    <p:extLst>
      <p:ext uri="{BB962C8B-B14F-4D97-AF65-F5344CB8AC3E}">
        <p14:creationId xmlns:p14="http://schemas.microsoft.com/office/powerpoint/2010/main" val="2718449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39</a:t>
            </a:fld>
            <a:endParaRPr lang="en-US"/>
          </a:p>
        </p:txBody>
      </p:sp>
    </p:spTree>
    <p:extLst>
      <p:ext uri="{BB962C8B-B14F-4D97-AF65-F5344CB8AC3E}">
        <p14:creationId xmlns:p14="http://schemas.microsoft.com/office/powerpoint/2010/main" val="1728379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BE16-D791-2947-38AE-A06415CB6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52E4E-7BBF-E0DE-EAF7-AAD7ADF4C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134F3-B129-96A4-4265-07A2D8F4EB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30384-D599-DAD9-0C5C-37F384B0ECFA}"/>
              </a:ext>
            </a:extLst>
          </p:cNvPr>
          <p:cNvSpPr>
            <a:spLocks noGrp="1"/>
          </p:cNvSpPr>
          <p:nvPr>
            <p:ph type="sldNum" sz="quarter" idx="5"/>
          </p:nvPr>
        </p:nvSpPr>
        <p:spPr/>
        <p:txBody>
          <a:bodyPr/>
          <a:lstStyle/>
          <a:p>
            <a:fld id="{89DCB956-4723-4215-B71C-75F7540DA024}" type="slidenum">
              <a:rPr lang="en-US" smtClean="0"/>
              <a:t>40</a:t>
            </a:fld>
            <a:endParaRPr lang="en-US"/>
          </a:p>
        </p:txBody>
      </p:sp>
    </p:spTree>
    <p:extLst>
      <p:ext uri="{BB962C8B-B14F-4D97-AF65-F5344CB8AC3E}">
        <p14:creationId xmlns:p14="http://schemas.microsoft.com/office/powerpoint/2010/main" val="1382059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b="1" dirty="0"/>
              <a:t>Objective 2.12: </a:t>
            </a:r>
            <a:r>
              <a:rPr lang="en-US" b="1" strike="sngStrike" dirty="0"/>
              <a:t>Promote a pedestrian- and bicycle-friendly environment by providing adequate facilities, such as wider sidewalks, buffers from travel lanes, shade trees, shorter crossing </a:t>
            </a:r>
            <a:r>
              <a:rPr lang="en-US" b="1" dirty="0"/>
              <a:t>					</a:t>
            </a:r>
            <a:r>
              <a:rPr lang="en-US" b="1" strike="sngStrike" dirty="0"/>
              <a:t>distances, lighting, refuges in large intersections, bike </a:t>
            </a:r>
            <a:r>
              <a:rPr lang="en-US" b="1" dirty="0"/>
              <a:t>					</a:t>
            </a:r>
            <a:r>
              <a:rPr lang="en-US" b="1" strike="sngStrike" dirty="0"/>
              <a:t>lanes, and bicycle parking, for pedestrians and bicyclists. </a:t>
            </a:r>
            <a:r>
              <a:rPr lang="en-US" b="1" dirty="0"/>
              <a:t>				</a:t>
            </a:r>
            <a:r>
              <a:rPr lang="en-US" b="1" u="sng" dirty="0"/>
              <a:t>Improve and expand a connected bicycle and pedestrian </a:t>
            </a:r>
            <a:r>
              <a:rPr lang="en-US" b="1" dirty="0"/>
              <a:t>					</a:t>
            </a:r>
            <a:r>
              <a:rPr lang="en-US" b="1" u="sng" dirty="0"/>
              <a:t>network, consistent with Complete Streets principles and </a:t>
            </a:r>
            <a:r>
              <a:rPr lang="en-US" b="1" dirty="0"/>
              <a:t>				</a:t>
            </a:r>
            <a:r>
              <a:rPr lang="en-US" b="1" u="sng" dirty="0"/>
              <a:t>the City’s Mobility Plan Multimodal Corridors, to increase </a:t>
            </a:r>
            <a:r>
              <a:rPr lang="en-US" b="1" dirty="0"/>
              <a:t>				</a:t>
            </a:r>
            <a:r>
              <a:rPr lang="en-US" b="1" u="sng" dirty="0"/>
              <a:t>safety, accessibility, and mobility options for all users.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42</a:t>
            </a:fld>
            <a:endParaRPr lang="en-US"/>
          </a:p>
        </p:txBody>
      </p:sp>
    </p:spTree>
    <p:extLst>
      <p:ext uri="{BB962C8B-B14F-4D97-AF65-F5344CB8AC3E}">
        <p14:creationId xmlns:p14="http://schemas.microsoft.com/office/powerpoint/2010/main" val="1687758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2.1.10: </a:t>
            </a:r>
            <a:r>
              <a:rPr lang="en-US" u="sng" dirty="0"/>
              <a:t>The City shall publish an annual TCEA/Mobility Report documenting approvals versus TE-1 caps, Mobility Fee collections, and delivery of Mobility Plan projects.</a:t>
            </a:r>
            <a:r>
              <a:rPr lang="en-US" dirty="0"/>
              <a:t> </a:t>
            </a:r>
            <a:r>
              <a:rPr lang="en-US" strike="sngStrike" dirty="0"/>
              <a:t>Beginning with the March 1, 2007 annual report shall include, the cumulative ratio of approved residential units to 1,000 square feet approved office and other non-residential uses.</a:t>
            </a:r>
            <a:endParaRPr lang="en-US" dirty="0"/>
          </a:p>
          <a:p>
            <a:endParaRPr lang="en-US" dirty="0"/>
          </a:p>
          <a:p>
            <a:r>
              <a:rPr lang="en-US" dirty="0"/>
              <a:t>Policy 2.2.1: The City shall </a:t>
            </a:r>
            <a:r>
              <a:rPr lang="en-US" u="sng" dirty="0"/>
              <a:t>maintain a rolling 5-year prioritized list of multimodal improvements aligned with the City CIP, FDOT Work Program, and the PBC MPO TIP.</a:t>
            </a:r>
            <a:r>
              <a:rPr lang="en-US" strike="sngStrike" dirty="0"/>
              <a:t> continue to establish and maintain an updated prioritized listing of short term (2013), and long term (2018) transportation improvements for use by the City. </a:t>
            </a:r>
            <a:endParaRPr lang="en-US" dirty="0"/>
          </a:p>
          <a:p>
            <a:endParaRPr lang="en-US" dirty="0"/>
          </a:p>
          <a:p>
            <a:r>
              <a:rPr lang="en-US" dirty="0"/>
              <a:t>Policy 2.11.6: Increase the City’s public transit </a:t>
            </a:r>
            <a:r>
              <a:rPr lang="en-US" u="sng" dirty="0"/>
              <a:t>journey-to-work mode share by 50% over the latest ACS 5-year baseline by 2030, with annual reporting in the TCEA/Mobility Report </a:t>
            </a:r>
            <a:r>
              <a:rPr lang="en-US" strike="sngStrike" dirty="0"/>
              <a:t>mode split for work trips to four percent as an effort</a:t>
            </a:r>
            <a:r>
              <a:rPr lang="en-US" dirty="0"/>
              <a:t> to reduce motor vehicle use and traffic congestion. </a:t>
            </a:r>
            <a:r>
              <a:rPr lang="en-US" strike="sngStrike" dirty="0"/>
              <a:t>Based upon the 2000 Census, the public transportation mode split was 1.53 percent of all work trips by Boynton Beach residents.</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43</a:t>
            </a:fld>
            <a:endParaRPr lang="en-US"/>
          </a:p>
        </p:txBody>
      </p:sp>
    </p:spTree>
    <p:extLst>
      <p:ext uri="{BB962C8B-B14F-4D97-AF65-F5344CB8AC3E}">
        <p14:creationId xmlns:p14="http://schemas.microsoft.com/office/powerpoint/2010/main" val="328088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2.12.1	</a:t>
            </a:r>
            <a:r>
              <a:rPr lang="en-US" strike="sngStrike" dirty="0"/>
              <a:t>Promote a pedestrian-friendly environment on streets within the TCEA and the CRA by providing adequate and comfortable facilities.</a:t>
            </a:r>
            <a:r>
              <a:rPr lang="en-US" u="sng" dirty="0"/>
              <a:t> The City shall maintain a GIS-based inventory of bicycle and pedestrian facilities (including sidewalks, curb ramps, crossings, bicycle lanes, shared-use paths, and trails) and update it at least annually.</a:t>
            </a:r>
            <a:endParaRPr lang="en-US" dirty="0"/>
          </a:p>
          <a:p>
            <a:endParaRPr lang="en-US" dirty="0"/>
          </a:p>
          <a:p>
            <a:r>
              <a:rPr lang="en-US" dirty="0"/>
              <a:t>Policy 2.12.2	</a:t>
            </a:r>
            <a:r>
              <a:rPr lang="en-US" strike="sngStrike" dirty="0"/>
              <a:t>By January 2007, the City shall complete an inventory of existing bicycle facilities within the City and place such an inventory in a geographic information system (GIS) to assist City staff identify gaps and priorities</a:t>
            </a:r>
            <a:r>
              <a:rPr lang="en-US" u="sng" dirty="0"/>
              <a:t>. Using the annual GIS inventory and crash/safety data, the City shall identify bicycle and pedestrian facility gaps and high-risk locations (including ADA deficiencies) and maintain a prioritized list of corrective projects.</a:t>
            </a:r>
            <a:endParaRPr lang="en-US" dirty="0"/>
          </a:p>
          <a:p>
            <a:endParaRPr lang="en-US" dirty="0"/>
          </a:p>
          <a:p>
            <a:r>
              <a:rPr lang="en-US" u="sng" dirty="0"/>
              <a:t>Policy 2.12.8	The City shall apply Vision Zero principles to bicycle and pedestrian planning by prioritizing safety countermeasures on high-injury corridors and intersections, including improved crossings, lighting, speed management, and protected bicycle facilities where propriate.</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44</a:t>
            </a:fld>
            <a:endParaRPr lang="en-US"/>
          </a:p>
        </p:txBody>
      </p:sp>
    </p:spTree>
    <p:extLst>
      <p:ext uri="{BB962C8B-B14F-4D97-AF65-F5344CB8AC3E}">
        <p14:creationId xmlns:p14="http://schemas.microsoft.com/office/powerpoint/2010/main" val="163113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46</a:t>
            </a:fld>
            <a:endParaRPr lang="en-US"/>
          </a:p>
        </p:txBody>
      </p:sp>
    </p:spTree>
    <p:extLst>
      <p:ext uri="{BB962C8B-B14F-4D97-AF65-F5344CB8AC3E}">
        <p14:creationId xmlns:p14="http://schemas.microsoft.com/office/powerpoint/2010/main" val="274439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 3C.7</a:t>
            </a:r>
            <a:r>
              <a:rPr lang="en-US" dirty="0"/>
              <a:t>		</a:t>
            </a:r>
            <a:r>
              <a:rPr lang="en-US" b="1" dirty="0"/>
              <a:t>The City of Boynton Beach will implement </a:t>
            </a:r>
            <a:r>
              <a:rPr lang="en-US" b="1" strike="sngStrike" dirty="0"/>
              <a:t>the Water Supply 		</a:t>
            </a:r>
            <a:r>
              <a:rPr lang="en-US" b="1" dirty="0"/>
              <a:t>				</a:t>
            </a:r>
            <a:r>
              <a:rPr lang="en-US" b="1" strike="sngStrike" dirty="0"/>
              <a:t>Facilities Work Plan (WSFWP) in order to meet the City’s water 	</a:t>
            </a:r>
            <a:r>
              <a:rPr lang="en-US" b="1" dirty="0"/>
              <a:t>				</a:t>
            </a:r>
            <a:r>
              <a:rPr lang="en-US" b="1" strike="sngStrike" dirty="0"/>
              <a:t>demand through 2030. The Work Plan will promote projects aimed at </a:t>
            </a:r>
            <a:r>
              <a:rPr lang="en-US" b="1" dirty="0"/>
              <a:t>				</a:t>
            </a:r>
            <a:r>
              <a:rPr lang="en-US" b="1" strike="sngStrike" dirty="0"/>
              <a:t>diversifying the City’s  sources of water to reduce dependency on </a:t>
            </a:r>
            <a:r>
              <a:rPr lang="en-US" b="1" dirty="0"/>
              <a:t>				</a:t>
            </a:r>
            <a:r>
              <a:rPr lang="en-US" b="1" strike="sngStrike" dirty="0"/>
              <a:t>the surficial </a:t>
            </a:r>
            <a:r>
              <a:rPr lang="en-US" b="1" strike="sngStrike" dirty="0" err="1"/>
              <a:t>acquifer</a:t>
            </a:r>
            <a:r>
              <a:rPr lang="en-US" b="1" strike="sngStrike" dirty="0"/>
              <a:t> and improvement of existing infrastructure to </a:t>
            </a:r>
            <a:r>
              <a:rPr lang="en-US" b="1" dirty="0"/>
              <a:t>				</a:t>
            </a:r>
            <a:r>
              <a:rPr lang="en-US" b="1" strike="sngStrike" dirty="0"/>
              <a:t>enhance the system’s efficiency. </a:t>
            </a:r>
            <a:r>
              <a:rPr lang="en-US" b="1" u="sng" dirty="0"/>
              <a:t>and maintain the Water Supply 	</a:t>
            </a:r>
            <a:r>
              <a:rPr lang="en-US" b="1" dirty="0"/>
              <a:t>				</a:t>
            </a:r>
            <a:r>
              <a:rPr lang="en-US" b="1" u="sng" dirty="0"/>
              <a:t>Facilities Work Plan (WSFWP) in order to meet the City’s water 	</a:t>
            </a:r>
            <a:r>
              <a:rPr lang="en-US" b="1" dirty="0"/>
              <a:t>				</a:t>
            </a:r>
            <a:r>
              <a:rPr lang="en-US" b="1" u="sng" dirty="0"/>
              <a:t>demand through the adopted planning horizon. The Work Plan will </a:t>
            </a:r>
            <a:r>
              <a:rPr lang="en-US" b="1" dirty="0"/>
              <a:t>				</a:t>
            </a:r>
            <a:r>
              <a:rPr lang="en-US" b="1" u="sng" dirty="0"/>
              <a:t>promote projects aimed at diversifying the City’s sources of water to </a:t>
            </a:r>
            <a:r>
              <a:rPr lang="en-US" b="1" dirty="0"/>
              <a:t>				</a:t>
            </a:r>
            <a:r>
              <a:rPr lang="en-US" b="1" u="sng" dirty="0"/>
              <a:t>reduce dependency on groundwater supplies and improving existing </a:t>
            </a:r>
            <a:r>
              <a:rPr lang="en-US" b="1" dirty="0"/>
              <a:t>				</a:t>
            </a:r>
            <a:r>
              <a:rPr lang="en-US" b="1" u="sng" dirty="0"/>
              <a:t>infrastructure to enhance the system’s efficiency.</a:t>
            </a:r>
            <a:endParaRPr lang="en-US" dirty="0"/>
          </a:p>
          <a:p>
            <a:r>
              <a:rPr lang="en-US" dirty="0"/>
              <a:t> </a:t>
            </a:r>
          </a:p>
          <a:p>
            <a:r>
              <a:rPr lang="en-US" b="1" dirty="0"/>
              <a:t>Objective 3E.7		Prevention of Urban Sprawl. The City shall continue to discourage 				urban sprawl and </a:t>
            </a:r>
            <a:r>
              <a:rPr lang="en-US" b="1" strike="sngStrike" dirty="0"/>
              <a:t>continue as a compact urban area by not providing </a:t>
            </a:r>
            <a:r>
              <a:rPr lang="en-US" b="1" dirty="0"/>
              <a:t>				</a:t>
            </a:r>
            <a:r>
              <a:rPr lang="en-US" b="1" strike="sngStrike" dirty="0"/>
              <a:t>services beyond 1/2 mile of the existing urbanized areas. </a:t>
            </a:r>
            <a:r>
              <a:rPr lang="en-US" b="1" u="sng" dirty="0"/>
              <a:t>maintain </a:t>
            </a:r>
            <a:r>
              <a:rPr lang="en-US" b="1" dirty="0"/>
              <a:t>				</a:t>
            </a:r>
            <a:r>
              <a:rPr lang="en-US" b="1" u="sng" dirty="0"/>
              <a:t>compact development patterns by limiting the extension of utility </a:t>
            </a:r>
            <a:r>
              <a:rPr lang="en-US" b="1" dirty="0"/>
              <a:t>				</a:t>
            </a:r>
            <a:r>
              <a:rPr lang="en-US" b="1" u="sng" dirty="0"/>
              <a:t>services to the established utility service area(s) and by requiring </a:t>
            </a:r>
            <a:r>
              <a:rPr lang="en-US" b="1" dirty="0"/>
              <a:t>				</a:t>
            </a:r>
            <a:r>
              <a:rPr lang="en-US" b="1" u="sng" dirty="0"/>
              <a:t>that any extensions be consistent with the Future Land Use Element, </a:t>
            </a:r>
            <a:r>
              <a:rPr lang="en-US" b="1" dirty="0"/>
              <a:t>				</a:t>
            </a:r>
            <a:r>
              <a:rPr lang="en-US" b="1" u="sng" dirty="0"/>
              <a:t>interlocal agreements, and adopted level-of-service standards.</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52</a:t>
            </a:fld>
            <a:endParaRPr lang="en-US"/>
          </a:p>
        </p:txBody>
      </p:sp>
    </p:spTree>
    <p:extLst>
      <p:ext uri="{BB962C8B-B14F-4D97-AF65-F5344CB8AC3E}">
        <p14:creationId xmlns:p14="http://schemas.microsoft.com/office/powerpoint/2010/main" val="1369024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3A.1.5	For any proposed development of more than 50 residential lots, whether 	</a:t>
            </a:r>
            <a:r>
              <a:rPr lang="en-US" dirty="0"/>
              <a:t>			</a:t>
            </a:r>
            <a:r>
              <a:rPr lang="en-US" u="sng" dirty="0"/>
              <a:t>built or unbuilt, with more than one onsite sewage treatment and disposal </a:t>
            </a:r>
            <a:r>
              <a:rPr lang="en-US" dirty="0"/>
              <a:t>			</a:t>
            </a:r>
            <a:r>
              <a:rPr lang="en-US" u="sng" dirty="0"/>
              <a:t>system per 1 acre, the City shall evaluate the feasibility of providing 		</a:t>
            </a:r>
            <a:r>
              <a:rPr lang="en-US" dirty="0"/>
              <a:t>			</a:t>
            </a:r>
            <a:r>
              <a:rPr lang="en-US" u="sng" dirty="0"/>
              <a:t>sanitary sewer service within a 10-year planning horizon and shall 		</a:t>
            </a:r>
            <a:r>
              <a:rPr lang="en-US" dirty="0"/>
              <a:t>			</a:t>
            </a:r>
            <a:r>
              <a:rPr lang="en-US" u="sng" dirty="0"/>
              <a:t>identify: (1) the name and location of the wastewater facility that could 	</a:t>
            </a:r>
            <a:r>
              <a:rPr lang="en-US" dirty="0"/>
              <a:t>			</a:t>
            </a:r>
            <a:r>
              <a:rPr lang="en-US" u="sng" dirty="0"/>
              <a:t>receive sanitary sewer flows after connection; (2) the capacity of the 	</a:t>
            </a:r>
            <a:r>
              <a:rPr lang="en-US" dirty="0"/>
              <a:t>			</a:t>
            </a:r>
            <a:r>
              <a:rPr lang="en-US" u="sng" dirty="0"/>
              <a:t>facility and any associated transmission facilities; (3) the projected 		</a:t>
            </a:r>
            <a:r>
              <a:rPr lang="en-US" dirty="0"/>
              <a:t>			</a:t>
            </a:r>
            <a:r>
              <a:rPr lang="en-US" u="sng" dirty="0"/>
              <a:t>wastewater flow at that facility for the next 20 years, including expected 	</a:t>
            </a:r>
            <a:r>
              <a:rPr lang="en-US" dirty="0"/>
              <a:t>			</a:t>
            </a:r>
            <a:r>
              <a:rPr lang="en-US" u="sng" dirty="0"/>
              <a:t>future new construction and connections of onsite sewage treatment and </a:t>
            </a:r>
            <a:r>
              <a:rPr lang="en-US" dirty="0"/>
              <a:t>			</a:t>
            </a:r>
            <a:r>
              <a:rPr lang="en-US" u="sng" dirty="0"/>
              <a:t>disposal systems to sanitary sewer; and (4) a timeline for the construction </a:t>
            </a:r>
            <a:r>
              <a:rPr lang="en-US" dirty="0"/>
              <a:t>			</a:t>
            </a:r>
            <a:r>
              <a:rPr lang="en-US" u="sng" dirty="0"/>
              <a:t>of the sanitary sewer system, consistent with Section 163.3177(6)(c)3., 	</a:t>
            </a:r>
            <a:r>
              <a:rPr lang="en-US" dirty="0"/>
              <a:t>			</a:t>
            </a:r>
            <a:r>
              <a:rPr lang="en-US" u="sng" dirty="0"/>
              <a:t>Florida Statutes.</a:t>
            </a:r>
          </a:p>
          <a:p>
            <a:endParaRPr lang="en-US" dirty="0"/>
          </a:p>
          <a:p>
            <a:r>
              <a:rPr lang="en-US" dirty="0"/>
              <a:t>Policy 3A.3.1	The City shall </a:t>
            </a:r>
            <a:r>
              <a:rPr lang="en-US" strike="sngStrike" dirty="0"/>
              <a:t>strive to</a:t>
            </a:r>
            <a:r>
              <a:rPr lang="en-US" dirty="0"/>
              <a:t> </a:t>
            </a:r>
            <a:r>
              <a:rPr lang="en-US" strike="sngStrike" dirty="0"/>
              <a:t>increase the average annual daily flow to the 		</a:t>
            </a:r>
            <a:r>
              <a:rPr lang="en-US" dirty="0"/>
              <a:t>			</a:t>
            </a:r>
            <a:r>
              <a:rPr lang="en-US" strike="sngStrike" dirty="0"/>
              <a:t>Central Regional Wastewater Treatment Plant up to 90% of the average 	</a:t>
            </a:r>
            <a:r>
              <a:rPr lang="en-US" dirty="0"/>
              <a:t>			</a:t>
            </a:r>
            <a:r>
              <a:rPr lang="en-US" strike="sngStrike" dirty="0"/>
              <a:t>flow from the water treatment plants as further conservation measures 	</a:t>
            </a:r>
            <a:r>
              <a:rPr lang="en-US" dirty="0"/>
              <a:t>			</a:t>
            </a:r>
            <a:r>
              <a:rPr lang="en-US" strike="sngStrike" dirty="0"/>
              <a:t>such as increased use of reuse water take effects. </a:t>
            </a:r>
            <a:r>
              <a:rPr lang="en-US" u="sng" dirty="0"/>
              <a:t>continue to monitor 	</a:t>
            </a:r>
            <a:r>
              <a:rPr lang="en-US" dirty="0"/>
              <a:t>			</a:t>
            </a:r>
            <a:r>
              <a:rPr lang="en-US" u="sng" dirty="0"/>
              <a:t>infiltration and inflow (I/I) to determine rates and locations within the 	</a:t>
            </a:r>
            <a:r>
              <a:rPr lang="en-US" dirty="0"/>
              <a:t>			</a:t>
            </a:r>
            <a:r>
              <a:rPr lang="en-US" u="sng" dirty="0"/>
              <a:t>collection system. Where technically and economically feasible, the City 	</a:t>
            </a:r>
            <a:r>
              <a:rPr lang="en-US" dirty="0"/>
              <a:t>			</a:t>
            </a:r>
            <a:r>
              <a:rPr lang="en-US" u="sng" dirty="0"/>
              <a:t>shall implement system improvements to reduce I/I and minimize non-	</a:t>
            </a:r>
            <a:r>
              <a:rPr lang="en-US" dirty="0"/>
              <a:t>			</a:t>
            </a:r>
            <a:r>
              <a:rPr lang="en-US" u="sng" dirty="0"/>
              <a:t>wastewater flows to the regional wastewater treatment facility.</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53</a:t>
            </a:fld>
            <a:endParaRPr lang="en-US"/>
          </a:p>
        </p:txBody>
      </p:sp>
    </p:spTree>
    <p:extLst>
      <p:ext uri="{BB962C8B-B14F-4D97-AF65-F5344CB8AC3E}">
        <p14:creationId xmlns:p14="http://schemas.microsoft.com/office/powerpoint/2010/main" val="382552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3B.2.7		The City shall continue to enforce the land development 								regulations requiring that retention and/or detention </a:t>
            </a:r>
            <a:r>
              <a:rPr lang="en-US" strike="sngStrike" dirty="0"/>
              <a:t>in</a:t>
            </a:r>
            <a:r>
              <a:rPr lang="en-US" dirty="0"/>
              <a:t> </a:t>
            </a:r>
            <a:r>
              <a:rPr lang="en-US" u="sng" dirty="0"/>
              <a:t>for</a:t>
            </a:r>
            <a:r>
              <a:rPr lang="en-US" dirty="0"/>
              <a:t> 							new development</a:t>
            </a:r>
            <a:r>
              <a:rPr lang="en-US" strike="sngStrike" dirty="0"/>
              <a:t>s</a:t>
            </a:r>
            <a:r>
              <a:rPr lang="en-US" dirty="0"/>
              <a:t> </a:t>
            </a:r>
            <a:r>
              <a:rPr lang="en-US" strike="sngStrike" dirty="0"/>
              <a:t>will conform to the water quality 					</a:t>
            </a:r>
            <a:r>
              <a:rPr lang="en-US" dirty="0"/>
              <a:t>				</a:t>
            </a:r>
            <a:r>
              <a:rPr lang="en-US" strike="sngStrike" dirty="0"/>
              <a:t>requirements of Chapter 62‑25, Florida Administrative Code.</a:t>
            </a:r>
            <a:r>
              <a:rPr lang="en-US" dirty="0"/>
              <a:t> </a:t>
            </a:r>
            <a:r>
              <a:rPr lang="en-US" u="sng" dirty="0"/>
              <a:t>and 		</a:t>
            </a:r>
            <a:r>
              <a:rPr lang="en-US" dirty="0"/>
              <a:t>				</a:t>
            </a:r>
            <a:r>
              <a:rPr lang="en-US" u="sng" dirty="0"/>
              <a:t>redevelopment conform to applicable Environmental Resource Permit 	</a:t>
            </a:r>
            <a:r>
              <a:rPr lang="en-US" dirty="0"/>
              <a:t>				</a:t>
            </a:r>
            <a:r>
              <a:rPr lang="en-US" u="sng" dirty="0"/>
              <a:t>(ERP) water-quality and water-quantity criteria, as set forth in Chapter 62-	</a:t>
            </a:r>
            <a:r>
              <a:rPr lang="en-US" dirty="0"/>
              <a:t>				</a:t>
            </a:r>
            <a:r>
              <a:rPr lang="en-US" u="sng" dirty="0"/>
              <a:t>330, Florida Administrative Code, and the applicable rules, manuals, and 	</a:t>
            </a:r>
            <a:r>
              <a:rPr lang="en-US" dirty="0"/>
              <a:t>				</a:t>
            </a:r>
            <a:r>
              <a:rPr lang="en-US" u="sng" dirty="0"/>
              <a:t>requirements of the South Florida Water Management District (SFWMD) 	</a:t>
            </a:r>
            <a:r>
              <a:rPr lang="en-US" dirty="0"/>
              <a:t>				</a:t>
            </a:r>
            <a:r>
              <a:rPr lang="en-US" u="sng" dirty="0"/>
              <a:t>and the Lake Worth Drainage District (LWDD).</a:t>
            </a:r>
            <a:endParaRPr lang="en-US" dirty="0"/>
          </a:p>
          <a:p>
            <a:endParaRPr lang="en-US" dirty="0"/>
          </a:p>
          <a:p>
            <a:r>
              <a:rPr lang="en-US" dirty="0"/>
              <a:t>Policy 3C.1.1		The City shall </a:t>
            </a:r>
            <a:r>
              <a:rPr lang="en-US" strike="sngStrike" dirty="0"/>
              <a:t>maintain its per capita average day water usage  at 		</a:t>
            </a:r>
            <a:r>
              <a:rPr lang="en-US" dirty="0"/>
              <a:t>				</a:t>
            </a:r>
            <a:r>
              <a:rPr lang="en-US" strike="sngStrike" dirty="0"/>
              <a:t>the current 131 </a:t>
            </a:r>
            <a:r>
              <a:rPr lang="en-US" strike="sngStrike" dirty="0" err="1"/>
              <a:t>gpcd</a:t>
            </a:r>
            <a:r>
              <a:rPr lang="en-US" strike="sngStrike" dirty="0"/>
              <a:t> or less through continuous implementation of water </a:t>
            </a:r>
            <a:r>
              <a:rPr lang="en-US" dirty="0"/>
              <a:t>				</a:t>
            </a:r>
            <a:r>
              <a:rPr lang="en-US" strike="sngStrike" dirty="0"/>
              <a:t>conservation programs, distribution loss reduction  and reclaimed water 	</a:t>
            </a:r>
            <a:r>
              <a:rPr lang="en-US" dirty="0"/>
              <a:t>				</a:t>
            </a:r>
            <a:r>
              <a:rPr lang="en-US" strike="sngStrike" dirty="0"/>
              <a:t>projects.</a:t>
            </a:r>
            <a:r>
              <a:rPr lang="en-US" dirty="0"/>
              <a:t> </a:t>
            </a:r>
            <a:r>
              <a:rPr lang="en-US" u="sng" dirty="0"/>
              <a:t>implement water-conservation, distribution loss reduction, and 	</a:t>
            </a:r>
            <a:r>
              <a:rPr lang="en-US" dirty="0"/>
              <a:t>				</a:t>
            </a:r>
            <a:r>
              <a:rPr lang="en-US" u="sng" dirty="0"/>
              <a:t>reclaimed-water initiatives to minimize increases in potable-water 		</a:t>
            </a:r>
            <a:r>
              <a:rPr lang="en-US" dirty="0"/>
              <a:t>				</a:t>
            </a:r>
            <a:r>
              <a:rPr lang="en-US" u="sng" dirty="0"/>
              <a:t>demand and to maintain per-capita water use consistent with the 		</a:t>
            </a:r>
            <a:r>
              <a:rPr lang="en-US" dirty="0"/>
              <a:t>				</a:t>
            </a:r>
            <a:r>
              <a:rPr lang="en-US" u="sng" dirty="0"/>
              <a:t>adopted level-of-service standard and applicable regional water supply 	</a:t>
            </a:r>
            <a:r>
              <a:rPr lang="en-US" dirty="0"/>
              <a:t>				</a:t>
            </a:r>
            <a:r>
              <a:rPr lang="en-US" u="sng" dirty="0"/>
              <a:t>planning assumptions.</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54</a:t>
            </a:fld>
            <a:endParaRPr lang="en-US"/>
          </a:p>
        </p:txBody>
      </p:sp>
    </p:spTree>
    <p:extLst>
      <p:ext uri="{BB962C8B-B14F-4D97-AF65-F5344CB8AC3E}">
        <p14:creationId xmlns:p14="http://schemas.microsoft.com/office/powerpoint/2010/main" val="379214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D5DC-F0E2-7015-59E5-F82BC66A8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6C558-D6B8-EAD2-9ED2-83554DD13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5A203-39D3-C6E9-0A3C-8491D318A6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0956AB-B9C2-323E-A7E3-FC74D988A459}"/>
              </a:ext>
            </a:extLst>
          </p:cNvPr>
          <p:cNvSpPr>
            <a:spLocks noGrp="1"/>
          </p:cNvSpPr>
          <p:nvPr>
            <p:ph type="sldNum" sz="quarter" idx="5"/>
          </p:nvPr>
        </p:nvSpPr>
        <p:spPr/>
        <p:txBody>
          <a:bodyPr/>
          <a:lstStyle/>
          <a:p>
            <a:fld id="{89DCB956-4723-4215-B71C-75F7540DA024}" type="slidenum">
              <a:rPr lang="en-US" smtClean="0"/>
              <a:t>3</a:t>
            </a:fld>
            <a:endParaRPr lang="en-US"/>
          </a:p>
        </p:txBody>
      </p:sp>
    </p:spTree>
    <p:extLst>
      <p:ext uri="{BB962C8B-B14F-4D97-AF65-F5344CB8AC3E}">
        <p14:creationId xmlns:p14="http://schemas.microsoft.com/office/powerpoint/2010/main" val="282733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8AE3-5AB8-ADDC-1B4E-B4EAEBC70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89578-077A-4A56-874B-7EA74C12C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248F5-1D6A-F58A-2F8C-C3760ED8C6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A8FA5E-7BB4-D4A4-DE64-B5CAA0B96172}"/>
              </a:ext>
            </a:extLst>
          </p:cNvPr>
          <p:cNvSpPr>
            <a:spLocks noGrp="1"/>
          </p:cNvSpPr>
          <p:nvPr>
            <p:ph type="sldNum" sz="quarter" idx="5"/>
          </p:nvPr>
        </p:nvSpPr>
        <p:spPr/>
        <p:txBody>
          <a:bodyPr/>
          <a:lstStyle/>
          <a:p>
            <a:fld id="{89DCB956-4723-4215-B71C-75F7540DA024}" type="slidenum">
              <a:rPr lang="en-US" smtClean="0"/>
              <a:t>56</a:t>
            </a:fld>
            <a:endParaRPr lang="en-US"/>
          </a:p>
        </p:txBody>
      </p:sp>
    </p:spTree>
    <p:extLst>
      <p:ext uri="{BB962C8B-B14F-4D97-AF65-F5344CB8AC3E}">
        <p14:creationId xmlns:p14="http://schemas.microsoft.com/office/powerpoint/2010/main" val="3927768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b="1" i="1" dirty="0"/>
              <a:t>Goal 4:	</a:t>
            </a:r>
            <a:r>
              <a:rPr lang="en-US" b="1" i="1" strike="sngStrike" dirty="0"/>
              <a:t>The development and maintenance of a high quality 	</a:t>
            </a:r>
            <a:r>
              <a:rPr lang="en-US" b="1" i="1" dirty="0"/>
              <a:t>		</a:t>
            </a:r>
            <a:r>
              <a:rPr lang="en-US" b="1" i="1" strike="sngStrike" dirty="0"/>
              <a:t>natural environment based on the preservation, 		</a:t>
            </a:r>
            <a:r>
              <a:rPr lang="en-US" b="1" i="1" dirty="0"/>
              <a:t>		</a:t>
            </a:r>
            <a:r>
              <a:rPr lang="en-US" b="1" i="1" strike="sngStrike" dirty="0"/>
              <a:t>improvement and wise exploitation of local existing 	</a:t>
            </a:r>
            <a:r>
              <a:rPr lang="en-US" b="1" i="1" dirty="0"/>
              <a:t>		</a:t>
            </a:r>
            <a:r>
              <a:rPr lang="en-US" b="1" i="1" strike="sngStrike" dirty="0"/>
              <a:t>natural resources.</a:t>
            </a:r>
            <a:r>
              <a:rPr lang="en-US" b="1" i="1" dirty="0"/>
              <a:t> </a:t>
            </a:r>
            <a:r>
              <a:rPr lang="en-US" b="1" i="1" u="sng" dirty="0"/>
              <a:t>Protect, conserve, enhance, and 	</a:t>
            </a:r>
            <a:r>
              <a:rPr lang="en-US" b="1" i="1" dirty="0"/>
              <a:t>		</a:t>
            </a:r>
            <a:r>
              <a:rPr lang="en-US" b="1" i="1" u="sng" dirty="0"/>
              <a:t>restore the City’s natural resources, including air, 	</a:t>
            </a:r>
            <a:r>
              <a:rPr lang="en-US" b="1" i="1" dirty="0"/>
              <a:t>		</a:t>
            </a:r>
            <a:r>
              <a:rPr lang="en-US" b="1" i="1" u="sng" dirty="0"/>
              <a:t>water, soils, wildlife, and ecosystems, in order to 	</a:t>
            </a:r>
            <a:r>
              <a:rPr lang="en-US" b="1" i="1" dirty="0"/>
              <a:t>		</a:t>
            </a:r>
            <a:r>
              <a:rPr lang="en-US" b="1" i="1" u="sng" dirty="0"/>
              <a:t>maintain a high-quality natural environment, support </a:t>
            </a:r>
            <a:r>
              <a:rPr lang="en-US" b="1" i="1" dirty="0"/>
              <a:t>		</a:t>
            </a:r>
            <a:r>
              <a:rPr lang="en-US" b="1" i="1" u="sng" dirty="0"/>
              <a:t>community resilience, and ensure the long-term 	</a:t>
            </a:r>
            <a:r>
              <a:rPr lang="en-US" b="1" i="1" dirty="0"/>
              <a:t>		</a:t>
            </a:r>
            <a:r>
              <a:rPr lang="en-US" b="1" i="1" u="sng" dirty="0"/>
              <a:t>sustainability and livability of Boynton Beach for the 	</a:t>
            </a:r>
            <a:r>
              <a:rPr lang="en-US" b="1" i="1" dirty="0"/>
              <a:t>		</a:t>
            </a:r>
            <a:r>
              <a:rPr lang="en-US" b="1" i="1" u="sng" dirty="0"/>
              <a:t>next 10 (2035) and 20 (2045) year planning periods.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62</a:t>
            </a:fld>
            <a:endParaRPr lang="en-US"/>
          </a:p>
        </p:txBody>
      </p:sp>
    </p:spTree>
    <p:extLst>
      <p:ext uri="{BB962C8B-B14F-4D97-AF65-F5344CB8AC3E}">
        <p14:creationId xmlns:p14="http://schemas.microsoft.com/office/powerpoint/2010/main" val="2124975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4.2	</a:t>
            </a:r>
            <a:r>
              <a:rPr lang="en-US" strike="sngStrike" dirty="0"/>
              <a:t>Through 2018 the City shall maintain ground water quality equal to </a:t>
            </a:r>
            <a:r>
              <a:rPr lang="en-US" dirty="0"/>
              <a:t>			</a:t>
            </a:r>
            <a:r>
              <a:rPr lang="en-US" strike="sngStrike" dirty="0"/>
              <a:t>or better than existing levels for recognized pollutants and 	</a:t>
            </a:r>
            <a:r>
              <a:rPr lang="en-US" dirty="0"/>
              <a:t>			</a:t>
            </a:r>
            <a:r>
              <a:rPr lang="en-US" strike="sngStrike" dirty="0"/>
              <a:t>conserve, appropriately use and protect the quality and quantity </a:t>
            </a:r>
            <a:r>
              <a:rPr lang="en-US" dirty="0"/>
              <a:t>			</a:t>
            </a:r>
            <a:r>
              <a:rPr lang="en-US" strike="sngStrike" dirty="0"/>
              <a:t>of groundwater. Protect the Surficial Aquifer, Floridan Aquifer, and </a:t>
            </a:r>
            <a:r>
              <a:rPr lang="en-US" dirty="0"/>
              <a:t>			</a:t>
            </a:r>
            <a:r>
              <a:rPr lang="en-US" strike="sngStrike" dirty="0"/>
              <a:t>all wellfield protection areas to maintain groundwater quality and </a:t>
            </a:r>
            <a:r>
              <a:rPr lang="en-US" dirty="0"/>
              <a:t>			</a:t>
            </a:r>
            <a:r>
              <a:rPr lang="en-US" strike="sngStrike" dirty="0"/>
              <a:t>quantity equal to or better than current conditions.</a:t>
            </a:r>
            <a:r>
              <a:rPr lang="en-US" dirty="0"/>
              <a:t> </a:t>
            </a:r>
            <a:r>
              <a:rPr lang="en-US" u="sng" dirty="0"/>
              <a:t>Protect the 	</a:t>
            </a:r>
            <a:r>
              <a:rPr lang="en-US" dirty="0"/>
              <a:t>			</a:t>
            </a:r>
            <a:r>
              <a:rPr lang="en-US" u="sng" dirty="0"/>
              <a:t>Surficial Aquifer, Floridan Aquifer, and all wellfield protection 	</a:t>
            </a:r>
            <a:r>
              <a:rPr lang="en-US" dirty="0"/>
              <a:t>			</a:t>
            </a:r>
            <a:r>
              <a:rPr lang="en-US" u="sng" dirty="0"/>
              <a:t>areas to maintain groundwater quality and quantity equal to or 	</a:t>
            </a:r>
            <a:r>
              <a:rPr lang="en-US" dirty="0"/>
              <a:t>			</a:t>
            </a:r>
            <a:r>
              <a:rPr lang="en-US" u="sng" dirty="0"/>
              <a:t>better than current conditions.</a:t>
            </a:r>
            <a:endParaRPr lang="en-US" dirty="0"/>
          </a:p>
          <a:p>
            <a:endParaRPr lang="en-US" u="sng" dirty="0"/>
          </a:p>
          <a:p>
            <a:r>
              <a:rPr lang="en-US" u="sng" dirty="0"/>
              <a:t>Objective 4.10	The City shall evaluate, prepare for, and respond to climate related </a:t>
            </a:r>
            <a:r>
              <a:rPr lang="en-US" dirty="0"/>
              <a:t>			</a:t>
            </a:r>
            <a:r>
              <a:rPr lang="en-US" u="sng" dirty="0"/>
              <a:t>impacts, including sea-level rise, tidal flooding, extreme rainfall, </a:t>
            </a:r>
            <a:r>
              <a:rPr lang="en-US" dirty="0"/>
              <a:t>			</a:t>
            </a:r>
            <a:r>
              <a:rPr lang="en-US" u="sng" dirty="0"/>
              <a:t>groundwater rise, and extreme heat, to protect public safety, 	</a:t>
            </a:r>
            <a:r>
              <a:rPr lang="en-US" dirty="0"/>
              <a:t>			</a:t>
            </a:r>
            <a:r>
              <a:rPr lang="en-US" u="sng" dirty="0"/>
              <a:t>natural resources, and community resilience.</a:t>
            </a:r>
            <a:endParaRPr lang="en-US" dirty="0"/>
          </a:p>
          <a:p>
            <a:endParaRPr lang="en-US" dirty="0"/>
          </a:p>
          <a:p>
            <a:r>
              <a:rPr lang="en-US" u="sng" dirty="0"/>
              <a:t>Objective 4.11	The City shall promote expansion and preservation of vegetative </a:t>
            </a:r>
            <a:r>
              <a:rPr lang="en-US" dirty="0"/>
              <a:t>			</a:t>
            </a:r>
            <a:r>
              <a:rPr lang="en-US" u="sng" dirty="0"/>
              <a:t>cover and shade to reduce urban heat island effects, improve air </a:t>
            </a:r>
            <a:r>
              <a:rPr lang="en-US" dirty="0"/>
              <a:t>			</a:t>
            </a:r>
            <a:r>
              <a:rPr lang="en-US" u="sng" dirty="0"/>
              <a:t>quality, and enhance community livability.</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63</a:t>
            </a:fld>
            <a:endParaRPr lang="en-US"/>
          </a:p>
        </p:txBody>
      </p:sp>
    </p:spTree>
    <p:extLst>
      <p:ext uri="{BB962C8B-B14F-4D97-AF65-F5344CB8AC3E}">
        <p14:creationId xmlns:p14="http://schemas.microsoft.com/office/powerpoint/2010/main" val="2366962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4.1.3	Encourage multimodal transportation, electric vehicle charging </a:t>
            </a:r>
            <a:r>
              <a:rPr lang="en-US" dirty="0"/>
              <a:t>			</a:t>
            </a:r>
            <a:r>
              <a:rPr lang="en-US" u="sng" dirty="0"/>
              <a:t>infrastructure, and idle-reduction policies to reduce mobile-	</a:t>
            </a:r>
            <a:r>
              <a:rPr lang="en-US" dirty="0"/>
              <a:t>			</a:t>
            </a:r>
            <a:r>
              <a:rPr lang="en-US" u="sng" dirty="0"/>
              <a:t>source emissions.</a:t>
            </a:r>
          </a:p>
          <a:p>
            <a:endParaRPr lang="en-US" dirty="0"/>
          </a:p>
          <a:p>
            <a:r>
              <a:rPr lang="en-US" u="sng" dirty="0"/>
              <a:t>Policy 4.2.6	The City shall maintain and update the Wellfield Protection 	</a:t>
            </a:r>
            <a:r>
              <a:rPr lang="en-US" dirty="0"/>
              <a:t>			</a:t>
            </a:r>
            <a:r>
              <a:rPr lang="en-US" u="sng" dirty="0"/>
              <a:t>Ordinance consistent with FDEP and SFWMD standards.</a:t>
            </a:r>
          </a:p>
          <a:p>
            <a:endParaRPr lang="en-US" dirty="0"/>
          </a:p>
          <a:p>
            <a:r>
              <a:rPr lang="en-US" u="sng" dirty="0"/>
              <a:t>Policy 4.2.7	The City shall promote use of reclaimed water and other 		</a:t>
            </a:r>
            <a:r>
              <a:rPr lang="en-US" dirty="0"/>
              <a:t>			</a:t>
            </a:r>
            <a:r>
              <a:rPr lang="en-US" u="sng" dirty="0"/>
              <a:t>alternative water supplies to reduce groundwater withdrawals.</a:t>
            </a:r>
            <a:endParaRPr lang="en-US" dirty="0"/>
          </a:p>
          <a:p>
            <a:endParaRPr lang="en-US" dirty="0"/>
          </a:p>
          <a:p>
            <a:r>
              <a:rPr lang="en-US" dirty="0"/>
              <a:t>Policy 4.3.1	The City shall </a:t>
            </a:r>
            <a:r>
              <a:rPr lang="en-US" strike="sngStrike" dirty="0"/>
              <a:t>continue to enforce and, where appropriate, 	</a:t>
            </a:r>
            <a:r>
              <a:rPr lang="en-US" dirty="0"/>
              <a:t>			</a:t>
            </a:r>
            <a:r>
              <a:rPr lang="en-US" strike="sngStrike" dirty="0"/>
              <a:t>improve subdivision regulations to require all new development or </a:t>
            </a:r>
            <a:r>
              <a:rPr lang="en-US" dirty="0"/>
              <a:t>			</a:t>
            </a:r>
            <a:r>
              <a:rPr lang="en-US" strike="sngStrike" dirty="0"/>
              <a:t>substantial redevelopment to provide on-site retention or 		</a:t>
            </a:r>
            <a:r>
              <a:rPr lang="en-US" dirty="0"/>
              <a:t>			</a:t>
            </a:r>
            <a:r>
              <a:rPr lang="en-US" strike="sngStrike" dirty="0"/>
              <a:t>detention of at least the first inch of rainfall.</a:t>
            </a:r>
            <a:r>
              <a:rPr lang="en-US" dirty="0"/>
              <a:t> </a:t>
            </a:r>
            <a:r>
              <a:rPr lang="en-US" u="sng" dirty="0"/>
              <a:t>require all new 	</a:t>
            </a:r>
            <a:r>
              <a:rPr lang="en-US" dirty="0"/>
              <a:t>			</a:t>
            </a:r>
            <a:r>
              <a:rPr lang="en-US" u="sng" dirty="0"/>
              <a:t>development and substantial redevelopment to retain/detain 	</a:t>
            </a:r>
            <a:r>
              <a:rPr lang="en-US" dirty="0"/>
              <a:t>			</a:t>
            </a:r>
            <a:r>
              <a:rPr lang="en-US" u="sng" dirty="0"/>
              <a:t>runoff consistent with the City’s stormwater design standards and </a:t>
            </a:r>
            <a:r>
              <a:rPr lang="en-US" dirty="0"/>
              <a:t>			</a:t>
            </a:r>
            <a:r>
              <a:rPr lang="en-US" u="sng" dirty="0"/>
              <a:t>SFWMD criteria.</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64</a:t>
            </a:fld>
            <a:endParaRPr lang="en-US"/>
          </a:p>
        </p:txBody>
      </p:sp>
    </p:spTree>
    <p:extLst>
      <p:ext uri="{BB962C8B-B14F-4D97-AF65-F5344CB8AC3E}">
        <p14:creationId xmlns:p14="http://schemas.microsoft.com/office/powerpoint/2010/main" val="138158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4.3.8	The City shall continue to evaluate stormwater infrastructure for </a:t>
            </a:r>
            <a:r>
              <a:rPr lang="en-US" dirty="0"/>
              <a:t>			</a:t>
            </a:r>
            <a:r>
              <a:rPr lang="en-US" u="sng" dirty="0"/>
              <a:t>vulnerability to sea-level rise and tidal flooding, and prioritize 	</a:t>
            </a:r>
            <a:r>
              <a:rPr lang="en-US" dirty="0"/>
              <a:t>			</a:t>
            </a:r>
            <a:r>
              <a:rPr lang="en-US" u="sng" dirty="0"/>
              <a:t>upgrades in the Capital Improvements Element.</a:t>
            </a:r>
            <a:endParaRPr lang="en-US" dirty="0"/>
          </a:p>
          <a:p>
            <a:endParaRPr lang="en-US" dirty="0"/>
          </a:p>
          <a:p>
            <a:r>
              <a:rPr lang="en-US" u="sng" dirty="0"/>
              <a:t>Policy 4.4.3	Evaluate opportunities for aquifer recharge, advanced wastewater </a:t>
            </a:r>
            <a:r>
              <a:rPr lang="en-US" dirty="0"/>
              <a:t>			</a:t>
            </a:r>
            <a:r>
              <a:rPr lang="en-US" u="sng" dirty="0"/>
              <a:t>treatment, or other innovative technologies consistent with 	</a:t>
            </a:r>
            <a:r>
              <a:rPr lang="en-US" dirty="0"/>
              <a:t>			</a:t>
            </a:r>
            <a:r>
              <a:rPr lang="en-US" u="sng" dirty="0"/>
              <a:t>SFWMD guidance.</a:t>
            </a:r>
            <a:endParaRPr lang="en-US" dirty="0"/>
          </a:p>
          <a:p>
            <a:endParaRPr lang="en-US" dirty="0"/>
          </a:p>
          <a:p>
            <a:r>
              <a:rPr lang="en-US" u="sng" dirty="0"/>
              <a:t>Policy 4.5.6	The City shall encourage acquisition, conservation easements, </a:t>
            </a:r>
            <a:r>
              <a:rPr lang="en-US" dirty="0"/>
              <a:t>			</a:t>
            </a:r>
            <a:r>
              <a:rPr lang="en-US" u="sng" dirty="0"/>
              <a:t>restoration partnerships, and leveraging of Resilient Florida 	</a:t>
            </a:r>
            <a:r>
              <a:rPr lang="en-US" dirty="0"/>
              <a:t>			</a:t>
            </a:r>
            <a:r>
              <a:rPr lang="en-US" u="sng" dirty="0"/>
              <a:t>funding programs for ecosystem protection.</a:t>
            </a:r>
            <a:endParaRPr lang="en-US" dirty="0"/>
          </a:p>
          <a:p>
            <a:endParaRPr lang="en-US" dirty="0"/>
          </a:p>
          <a:p>
            <a:r>
              <a:rPr lang="en-US" u="sng" dirty="0"/>
              <a:t>Policy 4.6.6	The City shall require protection of wetlands consistent with FDEP </a:t>
            </a:r>
            <a:r>
              <a:rPr lang="en-US" dirty="0"/>
              <a:t>			</a:t>
            </a:r>
            <a:r>
              <a:rPr lang="en-US" u="sng" dirty="0"/>
              <a:t>and USACE jurisdictional determinations, including avoidance 	</a:t>
            </a:r>
            <a:r>
              <a:rPr lang="en-US" dirty="0"/>
              <a:t>			</a:t>
            </a:r>
            <a:r>
              <a:rPr lang="en-US" u="sng" dirty="0"/>
              <a:t>and minimization of impacts.</a:t>
            </a:r>
            <a:endParaRPr lang="en-US" dirty="0"/>
          </a:p>
          <a:p>
            <a:endParaRPr lang="en-US" dirty="0"/>
          </a:p>
          <a:p>
            <a:r>
              <a:rPr lang="en-US" u="sng" dirty="0"/>
              <a:t>Policy 4.7.4	The City shall protect manatee habitat through implementation of </a:t>
            </a:r>
            <a:r>
              <a:rPr lang="en-US" dirty="0"/>
              <a:t>			</a:t>
            </a:r>
            <a:r>
              <a:rPr lang="en-US" u="sng" dirty="0"/>
              <a:t>manatee protection zones and coordination with FWC.</a:t>
            </a:r>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65</a:t>
            </a:fld>
            <a:endParaRPr lang="en-US"/>
          </a:p>
        </p:txBody>
      </p:sp>
    </p:spTree>
    <p:extLst>
      <p:ext uri="{BB962C8B-B14F-4D97-AF65-F5344CB8AC3E}">
        <p14:creationId xmlns:p14="http://schemas.microsoft.com/office/powerpoint/2010/main" val="2123434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4.8.8	The City shall implement high-efficiency fixture standards, 	</a:t>
            </a:r>
            <a:r>
              <a:rPr lang="en-US" dirty="0"/>
              <a:t>			</a:t>
            </a:r>
            <a:r>
              <a:rPr lang="en-US" u="sng" dirty="0"/>
              <a:t>irrigation audits, and drought-tolerant landscape requirements for </a:t>
            </a:r>
            <a:r>
              <a:rPr lang="en-US" dirty="0"/>
              <a:t>			</a:t>
            </a:r>
            <a:r>
              <a:rPr lang="en-US" u="sng" dirty="0"/>
              <a:t>new development.</a:t>
            </a:r>
            <a:endParaRPr lang="en-US" dirty="0"/>
          </a:p>
          <a:p>
            <a:endParaRPr lang="en-US" dirty="0"/>
          </a:p>
          <a:p>
            <a:r>
              <a:rPr lang="en-US" u="sng" dirty="0"/>
              <a:t>Policy 4.9.5	The City shall integrate sea-level rise projections, compound 	</a:t>
            </a:r>
            <a:r>
              <a:rPr lang="en-US" dirty="0"/>
              <a:t>			</a:t>
            </a:r>
            <a:r>
              <a:rPr lang="en-US" u="sng" dirty="0"/>
              <a:t>flooding, and tidal backflow considerations into stormwater and </a:t>
            </a:r>
            <a:r>
              <a:rPr lang="en-US" dirty="0"/>
              <a:t>			</a:t>
            </a:r>
            <a:r>
              <a:rPr lang="en-US" u="sng" dirty="0"/>
              <a:t>infrastructure planning pursuant to F.S. §163.3177(6)(d) and the </a:t>
            </a:r>
            <a:r>
              <a:rPr lang="en-US" dirty="0"/>
              <a:t>			</a:t>
            </a:r>
            <a:r>
              <a:rPr lang="en-US" u="sng" dirty="0"/>
              <a:t>Resilient Florida Program.</a:t>
            </a:r>
          </a:p>
          <a:p>
            <a:endParaRPr lang="en-US" dirty="0"/>
          </a:p>
          <a:p>
            <a:r>
              <a:rPr lang="en-US" u="sng" dirty="0"/>
              <a:t>Policy 4.10.1	The City shall coordinate with the Southeast Florida Regional 	</a:t>
            </a:r>
            <a:r>
              <a:rPr lang="en-US" dirty="0"/>
              <a:t>			</a:t>
            </a:r>
            <a:r>
              <a:rPr lang="en-US" u="sng" dirty="0"/>
              <a:t>Climate Change Compact, Palm Beach County Office of 		</a:t>
            </a:r>
            <a:r>
              <a:rPr lang="en-US" dirty="0"/>
              <a:t>			</a:t>
            </a:r>
            <a:r>
              <a:rPr lang="en-US" u="sng" dirty="0"/>
              <a:t>Resilience, SFWMD, and FDEP Resilient Florida Program to obtain </a:t>
            </a:r>
            <a:r>
              <a:rPr lang="en-US" dirty="0"/>
              <a:t>			</a:t>
            </a:r>
            <a:r>
              <a:rPr lang="en-US" u="sng" dirty="0"/>
              <a:t>the latest vulnerability assessments, sea-level rise projections, </a:t>
            </a:r>
            <a:r>
              <a:rPr lang="en-US" dirty="0"/>
              <a:t>			</a:t>
            </a:r>
            <a:r>
              <a:rPr lang="en-US" u="sng" dirty="0"/>
              <a:t>and climate science relevant to Boynton Beach.</a:t>
            </a:r>
          </a:p>
          <a:p>
            <a:endParaRPr lang="en-US" u="sng" dirty="0"/>
          </a:p>
          <a:p>
            <a:r>
              <a:rPr lang="en-US" u="sng" dirty="0"/>
              <a:t>Policy 4.11.1	The City shall encourage planting of native shade trees in parking </a:t>
            </a:r>
            <a:r>
              <a:rPr lang="en-US" dirty="0"/>
              <a:t>			</a:t>
            </a:r>
            <a:r>
              <a:rPr lang="en-US" u="sng" dirty="0"/>
              <a:t>lots, along City rights-of-way, within new development, and 	</a:t>
            </a:r>
            <a:r>
              <a:rPr lang="en-US" dirty="0"/>
              <a:t>			</a:t>
            </a:r>
            <a:r>
              <a:rPr lang="en-US" u="sng" dirty="0"/>
              <a:t>throughout parks and open spaces to increase canopy coverage </a:t>
            </a:r>
            <a:r>
              <a:rPr lang="en-US" dirty="0"/>
              <a:t>			</a:t>
            </a:r>
            <a:r>
              <a:rPr lang="en-US" u="sng" dirty="0"/>
              <a:t>and reduce surface temperatures.</a:t>
            </a:r>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66</a:t>
            </a:fld>
            <a:endParaRPr lang="en-US"/>
          </a:p>
        </p:txBody>
      </p:sp>
    </p:spTree>
    <p:extLst>
      <p:ext uri="{BB962C8B-B14F-4D97-AF65-F5344CB8AC3E}">
        <p14:creationId xmlns:p14="http://schemas.microsoft.com/office/powerpoint/2010/main" val="609327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2022 Parks and Recreation System Master Plan, several additional parks are currently under construction. With the inclusion of these future parks, the City will have a surplus of 84.86 acres, exceeding the required 222.5 acres based on its population</a:t>
            </a:r>
          </a:p>
        </p:txBody>
      </p:sp>
      <p:sp>
        <p:nvSpPr>
          <p:cNvPr id="4" name="Slide Number Placeholder 3"/>
          <p:cNvSpPr>
            <a:spLocks noGrp="1"/>
          </p:cNvSpPr>
          <p:nvPr>
            <p:ph type="sldNum" sz="quarter" idx="5"/>
          </p:nvPr>
        </p:nvSpPr>
        <p:spPr/>
        <p:txBody>
          <a:bodyPr/>
          <a:lstStyle/>
          <a:p>
            <a:pPr defTabSz="948507">
              <a:defRPr/>
            </a:pPr>
            <a:fld id="{89DCB956-4723-4215-B71C-75F7540DA024}" type="slidenum">
              <a:rPr lang="en-US">
                <a:solidFill>
                  <a:prstClr val="black"/>
                </a:solidFill>
                <a:latin typeface="Calibri" panose="020F0502020204030204"/>
              </a:rPr>
              <a:pPr defTabSz="948507">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454553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b="1" i="1" dirty="0"/>
              <a:t>Goal 5                  </a:t>
            </a:r>
            <a:r>
              <a:rPr lang="en-US" b="1" i="1" strike="sngStrike" dirty="0"/>
              <a:t>To create and maintain an interconnected system of </a:t>
            </a:r>
            <a:r>
              <a:rPr lang="en-US" b="1" i="1" dirty="0"/>
              <a:t>			</a:t>
            </a:r>
            <a:r>
              <a:rPr lang="en-US" b="1" i="1" strike="sngStrike" dirty="0"/>
              <a:t>aesthetically pleasing, functional, and well-maintained </a:t>
            </a:r>
            <a:r>
              <a:rPr lang="en-US" b="1" i="1" dirty="0"/>
              <a:t>			</a:t>
            </a:r>
            <a:r>
              <a:rPr lang="en-US" b="1" i="1" strike="sngStrike" dirty="0"/>
              <a:t>parks, pedestrian/ bikeways, greenways, </a:t>
            </a:r>
            <a:r>
              <a:rPr lang="en-US" b="1" i="1" strike="sngStrike" dirty="0" err="1"/>
              <a:t>blueways</a:t>
            </a:r>
            <a:r>
              <a:rPr lang="en-US" b="1" i="1" strike="sngStrike" dirty="0"/>
              <a:t> and </a:t>
            </a:r>
            <a:r>
              <a:rPr lang="en-US" b="1" i="1" dirty="0"/>
              <a:t>			</a:t>
            </a:r>
            <a:r>
              <a:rPr lang="en-US" b="1" i="1" strike="sngStrike" dirty="0"/>
              <a:t>natural areas that will adequately serve the needs of 	</a:t>
            </a:r>
            <a:r>
              <a:rPr lang="en-US" b="1" i="1" dirty="0"/>
              <a:t>			</a:t>
            </a:r>
            <a:r>
              <a:rPr lang="en-US" b="1" i="1" strike="sngStrike" dirty="0"/>
              <a:t>the current and future residents of the City of Boynton </a:t>
            </a:r>
            <a:r>
              <a:rPr lang="en-US" b="1" i="1" dirty="0"/>
              <a:t>			</a:t>
            </a:r>
            <a:r>
              <a:rPr lang="en-US" b="1" i="1" strike="sngStrike" dirty="0"/>
              <a:t>Beach, including seasonal visitors, and special groups </a:t>
            </a:r>
            <a:r>
              <a:rPr lang="en-US" b="1" i="1" dirty="0"/>
              <a:t>			</a:t>
            </a:r>
            <a:r>
              <a:rPr lang="en-US" b="1" i="1" strike="sngStrike" dirty="0"/>
              <a:t>such as the elderly and handicapped.</a:t>
            </a:r>
            <a:r>
              <a:rPr lang="en-US" i="1" strike="sngStrike" dirty="0"/>
              <a:t> </a:t>
            </a:r>
            <a:r>
              <a:rPr lang="en-US" b="1" i="1" strike="sngStrike" dirty="0"/>
              <a:t>The City shall 	</a:t>
            </a:r>
            <a:r>
              <a:rPr lang="en-US" b="1" i="1" dirty="0"/>
              <a:t>			</a:t>
            </a:r>
            <a:r>
              <a:rPr lang="en-US" b="1" i="1" strike="sngStrike" dirty="0"/>
              <a:t>also continue to provide a variety of high quality parks </a:t>
            </a:r>
            <a:r>
              <a:rPr lang="en-US" b="1" i="1" dirty="0"/>
              <a:t>			</a:t>
            </a:r>
            <a:r>
              <a:rPr lang="en-US" b="1" i="1" strike="sngStrike" dirty="0"/>
              <a:t>and recreation related programs for all residents</a:t>
            </a:r>
            <a:r>
              <a:rPr lang="en-US" i="1" strike="sngStrike" dirty="0"/>
              <a:t>.</a:t>
            </a:r>
            <a:r>
              <a:rPr lang="en-US" i="1" dirty="0"/>
              <a:t> 				</a:t>
            </a:r>
            <a:r>
              <a:rPr lang="en-US" b="1" i="1" u="sng" dirty="0"/>
              <a:t>Create and maintain interconnected, accessible, safe, </a:t>
            </a:r>
            <a:r>
              <a:rPr lang="en-US" b="1" i="1" dirty="0"/>
              <a:t>			</a:t>
            </a:r>
            <a:r>
              <a:rPr lang="en-US" b="1" i="1" u="sng" dirty="0"/>
              <a:t>and resilient parks, recreation, greenway, and open 	</a:t>
            </a:r>
            <a:r>
              <a:rPr lang="en-US" b="1" i="1" dirty="0"/>
              <a:t>			</a:t>
            </a:r>
            <a:r>
              <a:rPr lang="en-US" b="1" i="1" u="sng" dirty="0"/>
              <a:t>space system that serves all residents and visitors, 	</a:t>
            </a:r>
            <a:r>
              <a:rPr lang="en-US" b="1" i="1" dirty="0"/>
              <a:t>			</a:t>
            </a:r>
            <a:r>
              <a:rPr lang="en-US" b="1" i="1" u="sng" dirty="0"/>
              <a:t>enhances quality of life, protects natural resources, 	</a:t>
            </a:r>
            <a:r>
              <a:rPr lang="en-US" b="1" i="1" dirty="0"/>
              <a:t>			</a:t>
            </a:r>
            <a:r>
              <a:rPr lang="en-US" b="1" i="1" u="sng" dirty="0"/>
              <a:t>and supports population growth for the next 10 (2035) </a:t>
            </a:r>
            <a:r>
              <a:rPr lang="en-US" b="1" i="1" dirty="0"/>
              <a:t>			</a:t>
            </a:r>
            <a:r>
              <a:rPr lang="en-US" b="1" i="1" u="sng" dirty="0"/>
              <a:t>and 20 (2045) year planning periods.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74</a:t>
            </a:fld>
            <a:endParaRPr lang="en-US"/>
          </a:p>
        </p:txBody>
      </p:sp>
    </p:spTree>
    <p:extLst>
      <p:ext uri="{BB962C8B-B14F-4D97-AF65-F5344CB8AC3E}">
        <p14:creationId xmlns:p14="http://schemas.microsoft.com/office/powerpoint/2010/main" val="391168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 5.2	The City shall ensure </a:t>
            </a:r>
            <a:r>
              <a:rPr lang="en-US" b="1" strike="sngStrike" dirty="0"/>
              <a:t>adequate and safe public access to all existing and 	</a:t>
            </a:r>
            <a:r>
              <a:rPr lang="en-US" b="1" dirty="0"/>
              <a:t>			</a:t>
            </a:r>
            <a:r>
              <a:rPr lang="en-US" b="1" strike="sngStrike" dirty="0"/>
              <a:t>future City parks, recreational facilities, and local waterways. This effort 	</a:t>
            </a:r>
            <a:r>
              <a:rPr lang="en-US" b="1" dirty="0"/>
              <a:t>			</a:t>
            </a:r>
            <a:r>
              <a:rPr lang="en-US" b="1" strike="sngStrike" dirty="0"/>
              <a:t>shall include vehicular, pedestrian, trail, bicycle, and handicapped 		</a:t>
            </a:r>
            <a:r>
              <a:rPr lang="en-US" b="1" dirty="0"/>
              <a:t>			</a:t>
            </a:r>
            <a:r>
              <a:rPr lang="en-US" b="1" strike="sngStrike" dirty="0"/>
              <a:t>access and shall continue to improve and increase access to parks and 	</a:t>
            </a:r>
            <a:r>
              <a:rPr lang="en-US" b="1" dirty="0"/>
              <a:t>			</a:t>
            </a:r>
            <a:r>
              <a:rPr lang="en-US" b="1" strike="sngStrike" dirty="0"/>
              <a:t>recreational facilities, where available space exists, by providing 		</a:t>
            </a:r>
            <a:r>
              <a:rPr lang="en-US" b="1" dirty="0"/>
              <a:t>			</a:t>
            </a:r>
            <a:r>
              <a:rPr lang="en-US" b="1" strike="sngStrike" dirty="0"/>
              <a:t>adequate automobile parking, bike rack facilities, and handicap access to </a:t>
            </a:r>
            <a:r>
              <a:rPr lang="en-US" b="1" dirty="0"/>
              <a:t>				</a:t>
            </a:r>
            <a:r>
              <a:rPr lang="en-US" b="1" strike="sngStrike" dirty="0"/>
              <a:t>all existing and planned, neighborhood and community parks operated by </a:t>
            </a:r>
            <a:r>
              <a:rPr lang="en-US" b="1" dirty="0"/>
              <a:t>				</a:t>
            </a:r>
            <a:r>
              <a:rPr lang="en-US" b="1" strike="sngStrike" dirty="0"/>
              <a:t>the City by the year 2013.</a:t>
            </a:r>
            <a:r>
              <a:rPr lang="en-US" b="1" dirty="0"/>
              <a:t> </a:t>
            </a:r>
            <a:r>
              <a:rPr lang="en-US" b="1" u="sng" dirty="0"/>
              <a:t>equitable, multimodal access to all parks, 		</a:t>
            </a:r>
            <a:r>
              <a:rPr lang="en-US" b="1" dirty="0"/>
              <a:t>			</a:t>
            </a:r>
            <a:r>
              <a:rPr lang="en-US" b="1" u="sng" dirty="0"/>
              <a:t>recreation facilities, and waterfront areas.</a:t>
            </a:r>
            <a:endParaRPr lang="en-US" b="1" dirty="0"/>
          </a:p>
          <a:p>
            <a:endParaRPr lang="en-US" b="1" dirty="0"/>
          </a:p>
          <a:p>
            <a:r>
              <a:rPr lang="en-US" b="1" dirty="0"/>
              <a:t>Objective 5.3	The City shall </a:t>
            </a:r>
            <a:r>
              <a:rPr lang="en-US" b="1" strike="sngStrike" dirty="0"/>
              <a:t>establish and enforce standards and programs to ensure 	</a:t>
            </a:r>
            <a:r>
              <a:rPr lang="en-US" b="1" dirty="0"/>
              <a:t>			</a:t>
            </a:r>
            <a:r>
              <a:rPr lang="en-US" b="1" strike="sngStrike" dirty="0"/>
              <a:t>the acquisition and development of park sites and recreational facilities 	</a:t>
            </a:r>
            <a:r>
              <a:rPr lang="en-US" b="1" dirty="0"/>
              <a:t>			</a:t>
            </a:r>
            <a:r>
              <a:rPr lang="en-US" b="1" strike="sngStrike" dirty="0"/>
              <a:t>sufficient to meet current and future demands. The City shall also ensure 	</a:t>
            </a:r>
            <a:r>
              <a:rPr lang="en-US" b="1" dirty="0"/>
              <a:t>			</a:t>
            </a:r>
            <a:r>
              <a:rPr lang="en-US" b="1" strike="sngStrike" dirty="0"/>
              <a:t>additional public access to recreation sites by providing parks and 		</a:t>
            </a:r>
            <a:r>
              <a:rPr lang="en-US" b="1" dirty="0"/>
              <a:t>			</a:t>
            </a:r>
            <a:r>
              <a:rPr lang="en-US" b="1" strike="sngStrike" dirty="0"/>
              <a:t>recreation facilities using, in part, current population data and 			</a:t>
            </a:r>
            <a:r>
              <a:rPr lang="en-US" b="1" dirty="0"/>
              <a:t>			</a:t>
            </a:r>
            <a:r>
              <a:rPr lang="en-US" b="1" strike="sngStrike" dirty="0"/>
              <a:t>projections, and implementing the improvements outlined in Exhibit 2, 	</a:t>
            </a:r>
            <a:r>
              <a:rPr lang="en-US" b="1" dirty="0"/>
              <a:t>			</a:t>
            </a:r>
            <a:r>
              <a:rPr lang="en-US" b="1" strike="sngStrike" dirty="0"/>
              <a:t>Proposed Improvements to the Parks and Recreation System, included in 	</a:t>
            </a:r>
            <a:r>
              <a:rPr lang="en-US" b="1" dirty="0"/>
              <a:t>			</a:t>
            </a:r>
            <a:r>
              <a:rPr lang="en-US" b="1" strike="sngStrike" dirty="0"/>
              <a:t>the Strategic Plan.</a:t>
            </a:r>
            <a:r>
              <a:rPr lang="en-US" b="1" dirty="0"/>
              <a:t> </a:t>
            </a:r>
            <a:r>
              <a:rPr lang="en-US" b="1" u="sng" dirty="0"/>
              <a:t>maintain adopted LOS standards and ensure adequate </a:t>
            </a:r>
            <a:r>
              <a:rPr lang="en-US" b="1" dirty="0"/>
              <a:t>				</a:t>
            </a:r>
            <a:r>
              <a:rPr lang="en-US" b="1" u="sng" dirty="0"/>
              <a:t>park and recreation facilities are available concurrent with development.</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75</a:t>
            </a:fld>
            <a:endParaRPr lang="en-US"/>
          </a:p>
        </p:txBody>
      </p:sp>
    </p:spTree>
    <p:extLst>
      <p:ext uri="{BB962C8B-B14F-4D97-AF65-F5344CB8AC3E}">
        <p14:creationId xmlns:p14="http://schemas.microsoft.com/office/powerpoint/2010/main" val="75583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5.1.2	</a:t>
            </a:r>
            <a:r>
              <a:rPr lang="en-US" strike="sngStrike" dirty="0"/>
              <a:t>The City shall continue to provide a variety of parks and recreation programs for 	</a:t>
            </a:r>
            <a:r>
              <a:rPr lang="en-US" dirty="0"/>
              <a:t>			</a:t>
            </a:r>
            <a:r>
              <a:rPr lang="en-US" strike="sngStrike" dirty="0"/>
              <a:t>its residents, including the City’s baseball, softball, and soccer programs, and 		</a:t>
            </a:r>
            <a:r>
              <a:rPr lang="en-US" dirty="0"/>
              <a:t>			</a:t>
            </a:r>
            <a:r>
              <a:rPr lang="en-US" strike="sngStrike" dirty="0"/>
              <a:t>other programs for tennis, racquetball, and other activities as needed.</a:t>
            </a:r>
            <a:r>
              <a:rPr lang="en-US" dirty="0"/>
              <a:t> </a:t>
            </a:r>
            <a:r>
              <a:rPr lang="en-US" u="sng" dirty="0"/>
              <a:t>The City 	</a:t>
            </a:r>
            <a:r>
              <a:rPr lang="en-US" dirty="0"/>
              <a:t>			</a:t>
            </a:r>
            <a:r>
              <a:rPr lang="en-US" u="sng" dirty="0"/>
              <a:t>shall continue to offer recreational programs that complement and enhance the 	</a:t>
            </a:r>
            <a:r>
              <a:rPr lang="en-US" dirty="0"/>
              <a:t>			</a:t>
            </a:r>
            <a:r>
              <a:rPr lang="en-US" u="sng" dirty="0"/>
              <a:t>use of the City's recreational facility assets. The City shall annually monitor 		</a:t>
            </a:r>
            <a:r>
              <a:rPr lang="en-US" dirty="0"/>
              <a:t>			</a:t>
            </a:r>
            <a:r>
              <a:rPr lang="en-US" u="sng" dirty="0"/>
              <a:t>recreation programs to ensure that an adequate diversity of programs addresses 	</a:t>
            </a:r>
            <a:r>
              <a:rPr lang="en-US" dirty="0"/>
              <a:t>			</a:t>
            </a:r>
            <a:r>
              <a:rPr lang="en-US" u="sng" dirty="0"/>
              <a:t>the recreation interests of different age groups, particularly children, teenagers, 	</a:t>
            </a:r>
            <a:r>
              <a:rPr lang="en-US" dirty="0"/>
              <a:t>			</a:t>
            </a:r>
            <a:r>
              <a:rPr lang="en-US" u="sng" dirty="0"/>
              <a:t>and the elderly. Additionally, the City shall ensure that residents with special 		</a:t>
            </a:r>
            <a:r>
              <a:rPr lang="en-US" dirty="0"/>
              <a:t>			</a:t>
            </a:r>
            <a:r>
              <a:rPr lang="en-US" u="sng" dirty="0"/>
              <a:t>needs are adequately accommodated.</a:t>
            </a:r>
            <a:endParaRPr lang="en-US" dirty="0"/>
          </a:p>
          <a:p>
            <a:endParaRPr lang="en-US" dirty="0"/>
          </a:p>
          <a:p>
            <a:r>
              <a:rPr lang="en-US" u="sng" dirty="0"/>
              <a:t>Policy 5.1.4	The City shall maintain a GIS-based inventory of all parks, facilities, amenities, 	</a:t>
            </a:r>
            <a:r>
              <a:rPr lang="en-US" dirty="0"/>
              <a:t>			</a:t>
            </a:r>
            <a:r>
              <a:rPr lang="en-US" u="sng" dirty="0"/>
              <a:t>and classifications consistent with the Parks &amp; Recreation Master Plan.</a:t>
            </a:r>
            <a:endParaRPr lang="en-US" dirty="0"/>
          </a:p>
          <a:p>
            <a:endParaRPr lang="en-US" dirty="0"/>
          </a:p>
          <a:p>
            <a:r>
              <a:rPr lang="en-US" dirty="0"/>
              <a:t>Policy 5.3.5	The City shall </a:t>
            </a:r>
            <a:r>
              <a:rPr lang="en-US" strike="sngStrike" dirty="0"/>
              <a:t>pursue the development of facilities consistent with Exhibit 1, 		</a:t>
            </a:r>
            <a:r>
              <a:rPr lang="en-US" dirty="0"/>
              <a:t>			</a:t>
            </a:r>
            <a:r>
              <a:rPr lang="en-US" strike="sngStrike" dirty="0"/>
              <a:t>Future Parks and Recreation System Map, and Exhibit 2, Proposed Parks and 		</a:t>
            </a:r>
            <a:r>
              <a:rPr lang="en-US" dirty="0"/>
              <a:t>			</a:t>
            </a:r>
            <a:r>
              <a:rPr lang="en-US" strike="sngStrike" dirty="0"/>
              <a:t>Recreation System Improvements, included in the Strategic Plan which shall be 	</a:t>
            </a:r>
            <a:r>
              <a:rPr lang="en-US" dirty="0"/>
              <a:t>			</a:t>
            </a:r>
            <a:r>
              <a:rPr lang="en-US" strike="sngStrike" dirty="0"/>
              <a:t>updated annually. </a:t>
            </a:r>
            <a:r>
              <a:rPr lang="en-US" u="sng" dirty="0"/>
              <a:t>implement projects identified in the Parks &amp; Recreation 		</a:t>
            </a:r>
            <a:r>
              <a:rPr lang="en-US" dirty="0"/>
              <a:t>			</a:t>
            </a:r>
            <a:r>
              <a:rPr lang="en-US" u="sng" dirty="0"/>
              <a:t>System Master Plan and update annually.</a:t>
            </a:r>
            <a:endParaRPr lang="en-US" dirty="0"/>
          </a:p>
          <a:p>
            <a:endParaRPr lang="en-US" dirty="0"/>
          </a:p>
          <a:p>
            <a:r>
              <a:rPr lang="en-US" u="sng" dirty="0"/>
              <a:t>Policy 5.7.6	The City will identify properties available for acquisition and/or vacant or </a:t>
            </a:r>
            <a:r>
              <a:rPr lang="en-US" dirty="0"/>
              <a:t>						</a:t>
            </a:r>
            <a:r>
              <a:rPr lang="en-US" u="sng" dirty="0"/>
              <a:t>underutilized properties, and consider acquiring these properties in order to </a:t>
            </a:r>
            <a:r>
              <a:rPr lang="en-US" dirty="0"/>
              <a:t>					</a:t>
            </a:r>
            <a:r>
              <a:rPr lang="en-US" u="sng" dirty="0"/>
              <a:t>expand its inventory of usable recreation and open space.</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76</a:t>
            </a:fld>
            <a:endParaRPr lang="en-US"/>
          </a:p>
        </p:txBody>
      </p:sp>
    </p:spTree>
    <p:extLst>
      <p:ext uri="{BB962C8B-B14F-4D97-AF65-F5344CB8AC3E}">
        <p14:creationId xmlns:p14="http://schemas.microsoft.com/office/powerpoint/2010/main" val="270799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does not include changes to the City’s land development regulations or site plan requirements.</a:t>
            </a:r>
          </a:p>
        </p:txBody>
      </p:sp>
      <p:sp>
        <p:nvSpPr>
          <p:cNvPr id="4" name="Slide Number Placeholder 3"/>
          <p:cNvSpPr>
            <a:spLocks noGrp="1"/>
          </p:cNvSpPr>
          <p:nvPr>
            <p:ph type="sldNum" sz="quarter" idx="5"/>
          </p:nvPr>
        </p:nvSpPr>
        <p:spPr/>
        <p:txBody>
          <a:bodyPr/>
          <a:lstStyle/>
          <a:p>
            <a:fld id="{89DCB956-4723-4215-B71C-75F7540DA024}" type="slidenum">
              <a:rPr lang="en-US" smtClean="0"/>
              <a:t>6</a:t>
            </a:fld>
            <a:endParaRPr lang="en-US"/>
          </a:p>
        </p:txBody>
      </p:sp>
    </p:spTree>
    <p:extLst>
      <p:ext uri="{BB962C8B-B14F-4D97-AF65-F5344CB8AC3E}">
        <p14:creationId xmlns:p14="http://schemas.microsoft.com/office/powerpoint/2010/main" val="2900411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b="1" i="1" dirty="0"/>
              <a:t>Goal 7	</a:t>
            </a:r>
            <a:r>
              <a:rPr lang="en-US" b="1" i="1" strike="sngStrike" dirty="0"/>
              <a:t>To develop and maintain the Coastal Management area in a </a:t>
            </a:r>
            <a:r>
              <a:rPr lang="en-US" b="1" i="1" dirty="0"/>
              <a:t>		</a:t>
            </a:r>
            <a:r>
              <a:rPr lang="en-US" b="1" i="1" strike="sngStrike" dirty="0"/>
              <a:t>manner which protects human life, limits public 			</a:t>
            </a:r>
            <a:r>
              <a:rPr lang="en-US" b="1" i="1" dirty="0"/>
              <a:t>		</a:t>
            </a:r>
            <a:r>
              <a:rPr lang="en-US" b="1" i="1" strike="sngStrike" dirty="0"/>
              <a:t>expenditures in areas subject to destruction by natural 	</a:t>
            </a:r>
            <a:r>
              <a:rPr lang="en-US" b="1" i="1" dirty="0"/>
              <a:t>		</a:t>
            </a:r>
            <a:r>
              <a:rPr lang="en-US" b="1" i="1" strike="sngStrike" dirty="0"/>
              <a:t>disasters while preserving beach, shoreline, marine, 		</a:t>
            </a:r>
            <a:r>
              <a:rPr lang="en-US" b="1" i="1" dirty="0"/>
              <a:t>		</a:t>
            </a:r>
            <a:r>
              <a:rPr lang="en-US" b="1" i="1" strike="sngStrike" dirty="0"/>
              <a:t>wildlife, and recreational resources.</a:t>
            </a:r>
            <a:r>
              <a:rPr lang="en-US" b="1" i="1" dirty="0"/>
              <a:t> </a:t>
            </a:r>
            <a:r>
              <a:rPr lang="en-US" b="1" i="1" u="sng" dirty="0"/>
              <a:t>Protect human life, 	</a:t>
            </a:r>
            <a:r>
              <a:rPr lang="en-US" b="1" i="1" dirty="0"/>
              <a:t>		</a:t>
            </a:r>
            <a:r>
              <a:rPr lang="en-US" b="1" i="1" u="sng" dirty="0"/>
              <a:t>safeguard coastal and estuarine resources, support 		</a:t>
            </a:r>
            <a:r>
              <a:rPr lang="en-US" b="1" i="1" dirty="0"/>
              <a:t>		</a:t>
            </a:r>
            <a:r>
              <a:rPr lang="en-US" b="1" i="1" u="sng" dirty="0"/>
              <a:t>resilient redevelopment patterns, and limit public 		</a:t>
            </a:r>
            <a:r>
              <a:rPr lang="en-US" b="1" i="1" dirty="0"/>
              <a:t>		</a:t>
            </a:r>
            <a:r>
              <a:rPr lang="en-US" b="1" i="1" u="sng" dirty="0"/>
              <a:t>expenditures in areas subject to natural hazards while 	</a:t>
            </a:r>
            <a:r>
              <a:rPr lang="en-US" b="1" i="1" dirty="0"/>
              <a:t>		</a:t>
            </a:r>
            <a:r>
              <a:rPr lang="en-US" b="1" i="1" u="sng" dirty="0"/>
              <a:t>enhancing public access, recreational value, natural 		</a:t>
            </a:r>
            <a:r>
              <a:rPr lang="en-US" b="1" i="1" dirty="0"/>
              <a:t>		</a:t>
            </a:r>
            <a:r>
              <a:rPr lang="en-US" b="1" i="1" u="sng" dirty="0"/>
              <a:t>ecosystems, and long-term coastal resilience for the next </a:t>
            </a:r>
            <a:r>
              <a:rPr lang="en-US" b="1" i="1" dirty="0"/>
              <a:t>		</a:t>
            </a:r>
            <a:r>
              <a:rPr lang="en-US" b="1" i="1" u="sng" dirty="0"/>
              <a:t>10 (2035) and 20 (2045) year planning periods.</a:t>
            </a:r>
            <a:endParaRPr lang="en-US" b="1" i="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82</a:t>
            </a:fld>
            <a:endParaRPr lang="en-US"/>
          </a:p>
        </p:txBody>
      </p:sp>
    </p:spTree>
    <p:extLst>
      <p:ext uri="{BB962C8B-B14F-4D97-AF65-F5344CB8AC3E}">
        <p14:creationId xmlns:p14="http://schemas.microsoft.com/office/powerpoint/2010/main" val="1125504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 7.3		</a:t>
            </a:r>
            <a:r>
              <a:rPr lang="en-US" b="1" strike="sngStrike" dirty="0"/>
              <a:t>Subsequent to Plan adoption, or when mandated by 		</a:t>
            </a:r>
            <a:r>
              <a:rPr lang="en-US" b="1" dirty="0"/>
              <a:t>				</a:t>
            </a:r>
            <a:r>
              <a:rPr lang="en-US" b="1" strike="sngStrike" dirty="0"/>
              <a:t>state statute, the City, in cooperation with Federal, 		</a:t>
            </a:r>
            <a:r>
              <a:rPr lang="en-US" b="1" dirty="0"/>
              <a:t>				</a:t>
            </a:r>
            <a:r>
              <a:rPr lang="en-US" b="1" strike="sngStrike" dirty="0"/>
              <a:t>State, County, and adjacent governments will protect 		</a:t>
            </a:r>
            <a:r>
              <a:rPr lang="en-US" b="1" dirty="0"/>
              <a:t>				</a:t>
            </a:r>
            <a:r>
              <a:rPr lang="en-US" b="1" strike="sngStrike" dirty="0"/>
              <a:t>and restore the existing coastal dune system and 			</a:t>
            </a:r>
            <a:r>
              <a:rPr lang="en-US" b="1" dirty="0"/>
              <a:t>				</a:t>
            </a:r>
            <a:r>
              <a:rPr lang="en-US" b="1" strike="sngStrike" dirty="0"/>
              <a:t>beaches along the City's beachfront and establish 		</a:t>
            </a:r>
            <a:r>
              <a:rPr lang="en-US" b="1" dirty="0"/>
              <a:t>				</a:t>
            </a:r>
            <a:r>
              <a:rPr lang="en-US" b="1" strike="sngStrike" dirty="0"/>
              <a:t>standards to minimize the beach and dune impacts of 		</a:t>
            </a:r>
            <a:r>
              <a:rPr lang="en-US" b="1" dirty="0"/>
              <a:t>				</a:t>
            </a:r>
            <a:r>
              <a:rPr lang="en-US" b="1" strike="sngStrike" dirty="0"/>
              <a:t>man-made structures</a:t>
            </a:r>
            <a:r>
              <a:rPr lang="en-US" b="1" u="sng" dirty="0"/>
              <a:t>. Protect, manage, and enhance 		</a:t>
            </a:r>
            <a:r>
              <a:rPr lang="en-US" b="1" dirty="0"/>
              <a:t>				</a:t>
            </a:r>
            <a:r>
              <a:rPr lang="en-US" b="1" u="sng" dirty="0"/>
              <a:t>beaches and dune systems while minimizing impacts 		</a:t>
            </a:r>
            <a:r>
              <a:rPr lang="en-US" b="1" dirty="0"/>
              <a:t>				</a:t>
            </a:r>
            <a:r>
              <a:rPr lang="en-US" b="1" u="sng" dirty="0"/>
              <a:t>from man-made structures.</a:t>
            </a:r>
            <a:endParaRPr lang="en-US" b="1" dirty="0"/>
          </a:p>
          <a:p>
            <a:endParaRPr lang="en-US" dirty="0"/>
          </a:p>
          <a:p>
            <a:r>
              <a:rPr lang="en-US" b="1" dirty="0"/>
              <a:t>Objective 7.6		The City shall continue to assess the current and future 					risks to human life and property from floods and other 						natural hazards in the coastal areas and implement 						development and redevelopment strategies </a:t>
            </a:r>
            <a:r>
              <a:rPr lang="en-US" b="1" strike="sngStrike" dirty="0"/>
              <a:t>that reduce 	</a:t>
            </a:r>
            <a:r>
              <a:rPr lang="en-US" b="1" dirty="0"/>
              <a:t>				</a:t>
            </a:r>
            <a:r>
              <a:rPr lang="en-US" b="1" strike="sngStrike" dirty="0"/>
              <a:t>such risks.</a:t>
            </a:r>
            <a:r>
              <a:rPr lang="en-US" b="1" dirty="0"/>
              <a:t> </a:t>
            </a:r>
            <a:r>
              <a:rPr lang="en-US" b="1" u="sng" dirty="0"/>
              <a:t>by reducing risks from coastal flooding, 		</a:t>
            </a:r>
            <a:r>
              <a:rPr lang="en-US" b="1" dirty="0"/>
              <a:t>				</a:t>
            </a:r>
            <a:r>
              <a:rPr lang="en-US" b="1" u="sng" dirty="0"/>
              <a:t>storm surge, high-tide events, sea-level rise and 			</a:t>
            </a:r>
            <a:r>
              <a:rPr lang="en-US" b="1" dirty="0"/>
              <a:t>				</a:t>
            </a:r>
            <a:r>
              <a:rPr lang="en-US" b="1" u="sng" dirty="0"/>
              <a:t>incorporating redevelopment principles and engineering 	</a:t>
            </a:r>
            <a:r>
              <a:rPr lang="en-US" b="1" dirty="0"/>
              <a:t>				</a:t>
            </a:r>
            <a:r>
              <a:rPr lang="en-US" b="1" u="sng" dirty="0"/>
              <a:t>solutions that increase resilience.</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83</a:t>
            </a:fld>
            <a:endParaRPr lang="en-US"/>
          </a:p>
        </p:txBody>
      </p:sp>
    </p:spTree>
    <p:extLst>
      <p:ext uri="{BB962C8B-B14F-4D97-AF65-F5344CB8AC3E}">
        <p14:creationId xmlns:p14="http://schemas.microsoft.com/office/powerpoint/2010/main" val="403248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7.1.3	The City shall require all coastal development to incorporate site 	</a:t>
            </a:r>
            <a:r>
              <a:rPr lang="en-US" dirty="0"/>
              <a:t>			</a:t>
            </a:r>
            <a:r>
              <a:rPr lang="en-US" u="sng" dirty="0"/>
              <a:t>design that reduces vulnerability to future flood conditions, including </a:t>
            </a:r>
            <a:r>
              <a:rPr lang="en-US" dirty="0"/>
              <a:t>			</a:t>
            </a:r>
            <a:r>
              <a:rPr lang="en-US" u="sng" dirty="0"/>
              <a:t>projected SLR and king tide flooding.</a:t>
            </a:r>
            <a:endParaRPr lang="en-US" dirty="0"/>
          </a:p>
          <a:p>
            <a:endParaRPr lang="en-US" dirty="0"/>
          </a:p>
          <a:p>
            <a:r>
              <a:rPr lang="en-US" u="sng" dirty="0"/>
              <a:t>Policy 7.1.6	The City shall seek funding for studies and infrastructure 			</a:t>
            </a:r>
            <a:r>
              <a:rPr lang="en-US" dirty="0"/>
              <a:t>			</a:t>
            </a:r>
            <a:r>
              <a:rPr lang="en-US" u="sng" dirty="0"/>
              <a:t>improvements to implement engineering solutions that reduce flood </a:t>
            </a:r>
            <a:r>
              <a:rPr lang="en-US" dirty="0"/>
              <a:t>			</a:t>
            </a:r>
            <a:r>
              <a:rPr lang="en-US" u="sng" dirty="0"/>
              <a:t>risk in the coastal zone.</a:t>
            </a:r>
            <a:endParaRPr lang="en-US" dirty="0"/>
          </a:p>
          <a:p>
            <a:endParaRPr lang="en-US" dirty="0"/>
          </a:p>
          <a:p>
            <a:r>
              <a:rPr lang="en-US" u="sng" dirty="0"/>
              <a:t>Policy 7.5.7	The City will ensure that any new regulation to protect water 		</a:t>
            </a:r>
            <a:r>
              <a:rPr lang="en-US" dirty="0"/>
              <a:t>			</a:t>
            </a:r>
            <a:r>
              <a:rPr lang="en-US" u="sng" dirty="0"/>
              <a:t>resources is consistent with SFWMD’s environmental resource and 	</a:t>
            </a:r>
            <a:r>
              <a:rPr lang="en-US" dirty="0"/>
              <a:t>			</a:t>
            </a:r>
            <a:r>
              <a:rPr lang="en-US" u="sng" dirty="0"/>
              <a:t>consumptive use permitting rules.</a:t>
            </a:r>
            <a:endParaRPr lang="en-US" dirty="0"/>
          </a:p>
          <a:p>
            <a:endParaRPr lang="en-US" dirty="0"/>
          </a:p>
          <a:p>
            <a:r>
              <a:rPr lang="en-US" dirty="0"/>
              <a:t>Policy 7.9.3	</a:t>
            </a:r>
            <a:r>
              <a:rPr lang="en-US" strike="sngStrike" dirty="0"/>
              <a:t>By the end of 2017, </a:t>
            </a:r>
            <a:r>
              <a:rPr lang="en-US" strike="sngStrike" dirty="0" err="1"/>
              <a:t>t</a:t>
            </a:r>
            <a:r>
              <a:rPr lang="en-US" u="sng" dirty="0" err="1"/>
              <a:t>T</a:t>
            </a:r>
            <a:r>
              <a:rPr lang="en-US" dirty="0" err="1"/>
              <a:t>he</a:t>
            </a:r>
            <a:r>
              <a:rPr lang="en-US" dirty="0"/>
              <a:t> City shall integrate its Climate Action Plan 				</a:t>
            </a:r>
            <a:r>
              <a:rPr lang="en-US" u="sng" dirty="0"/>
              <a:t>and subsequent plans</a:t>
            </a:r>
            <a:r>
              <a:rPr lang="en-US" dirty="0"/>
              <a:t> into elements of the Comprehensive Plan as 				appropriate.</a:t>
            </a:r>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84</a:t>
            </a:fld>
            <a:endParaRPr lang="en-US"/>
          </a:p>
        </p:txBody>
      </p:sp>
    </p:spTree>
    <p:extLst>
      <p:ext uri="{BB962C8B-B14F-4D97-AF65-F5344CB8AC3E}">
        <p14:creationId xmlns:p14="http://schemas.microsoft.com/office/powerpoint/2010/main" val="166802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8.2.2	The City shall participate in the IPARC process and shall 				coordinate with the Treasure Coast Regional Planning 					Council and all other local governments on a voluntary 					dispute resolution process for the purpose of facilitating 				intergovernmental coordination, and shall include results 				and any written determination from the IPARC process as 				data and analysis with proposed and adopted 							Comprehensive Plan amendments transmitted to the 					</a:t>
            </a:r>
            <a:r>
              <a:rPr lang="en-US" strike="sngStrike" dirty="0"/>
              <a:t>Department of Economic Opportunity </a:t>
            </a:r>
            <a:r>
              <a:rPr lang="en-US" u="sng" dirty="0"/>
              <a:t>State land planning 	</a:t>
            </a:r>
            <a:r>
              <a:rPr lang="en-US" dirty="0"/>
              <a:t>			</a:t>
            </a:r>
            <a:r>
              <a:rPr lang="en-US" u="sng" dirty="0"/>
              <a:t>agency (Florida Department of Commerce).</a:t>
            </a:r>
            <a:endParaRPr lang="en-US" dirty="0"/>
          </a:p>
          <a:p>
            <a:endParaRPr lang="en-US" sz="1100" dirty="0"/>
          </a:p>
          <a:p>
            <a:r>
              <a:rPr lang="en-US" dirty="0"/>
              <a:t>Policy 8.6.1	The City shall continue to participate in the </a:t>
            </a:r>
            <a:r>
              <a:rPr lang="en-US" strike="sngStrike" dirty="0"/>
              <a:t>Palm Beach</a:t>
            </a:r>
            <a:r>
              <a:rPr lang="en-US" dirty="0"/>
              <a:t> 					</a:t>
            </a:r>
            <a:r>
              <a:rPr lang="en-US" strike="sngStrike" dirty="0"/>
              <a:t>Transportation Planning Agency’s</a:t>
            </a:r>
            <a:r>
              <a:rPr lang="en-US" dirty="0"/>
              <a:t>  </a:t>
            </a:r>
            <a:r>
              <a:rPr lang="en-US" u="sng" dirty="0"/>
              <a:t>Palm Beach Metropolitan 	</a:t>
            </a:r>
            <a:r>
              <a:rPr lang="en-US" dirty="0"/>
              <a:t>			</a:t>
            </a:r>
            <a:r>
              <a:rPr lang="en-US" u="sng" dirty="0"/>
              <a:t>Planning Organization (MPO)</a:t>
            </a:r>
            <a:r>
              <a:rPr lang="en-US" dirty="0"/>
              <a:t> long range planning process 				and utilize the resulting plans to update the City’s 						Transportation Element as appropriate.</a:t>
            </a:r>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88</a:t>
            </a:fld>
            <a:endParaRPr lang="en-US"/>
          </a:p>
        </p:txBody>
      </p:sp>
    </p:spTree>
    <p:extLst>
      <p:ext uri="{BB962C8B-B14F-4D97-AF65-F5344CB8AC3E}">
        <p14:creationId xmlns:p14="http://schemas.microsoft.com/office/powerpoint/2010/main" val="1244317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b="1" i="1" u="sng" dirty="0"/>
              <a:t>Goal 10:		To promote a diversified, resilient, and sustainable local 	</a:t>
            </a:r>
            <a:r>
              <a:rPr lang="en-US" b="1" i="1" dirty="0"/>
              <a:t>			</a:t>
            </a:r>
            <a:r>
              <a:rPr lang="en-US" b="1" i="1" u="sng" dirty="0"/>
              <a:t>economy that supports job creation, encourages private 	</a:t>
            </a:r>
            <a:r>
              <a:rPr lang="en-US" b="1" i="1" dirty="0"/>
              <a:t>			</a:t>
            </a:r>
            <a:r>
              <a:rPr lang="en-US" b="1" i="1" u="sng" dirty="0"/>
              <a:t>investment, strengthens the City’s commercial tax base, 	</a:t>
            </a:r>
            <a:r>
              <a:rPr lang="en-US" b="1" i="1" dirty="0"/>
              <a:t>			</a:t>
            </a:r>
            <a:r>
              <a:rPr lang="en-US" b="1" i="1" u="sng" dirty="0"/>
              <a:t>while maintaining the character and quality of life of 		</a:t>
            </a:r>
            <a:r>
              <a:rPr lang="en-US" b="1" i="1" dirty="0"/>
              <a:t>			</a:t>
            </a:r>
            <a:r>
              <a:rPr lang="en-US" b="1" i="1" u="sng" dirty="0"/>
              <a:t>Boynton Beach for the next 10 (2035) and 20 (2045) year 	</a:t>
            </a:r>
            <a:r>
              <a:rPr lang="en-US" b="1" i="1" dirty="0"/>
              <a:t>			</a:t>
            </a:r>
            <a:r>
              <a:rPr lang="en-US" b="1" i="1" u="sng" dirty="0"/>
              <a:t>planning periods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93</a:t>
            </a:fld>
            <a:endParaRPr lang="en-US"/>
          </a:p>
        </p:txBody>
      </p:sp>
    </p:spTree>
    <p:extLst>
      <p:ext uri="{BB962C8B-B14F-4D97-AF65-F5344CB8AC3E}">
        <p14:creationId xmlns:p14="http://schemas.microsoft.com/office/powerpoint/2010/main" val="148835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Objective 10.1 Foster a business-friendly environment; support 				</a:t>
            </a:r>
            <a:r>
              <a:rPr lang="en-US" b="1" i="1" dirty="0"/>
              <a:t>			</a:t>
            </a:r>
            <a:r>
              <a:rPr lang="en-US" b="1" i="1" u="sng" dirty="0"/>
              <a:t>entrepreneurship and small business development; enhance 	</a:t>
            </a:r>
            <a:r>
              <a:rPr lang="en-US" b="1" i="1" dirty="0"/>
              <a:t>			</a:t>
            </a:r>
            <a:r>
              <a:rPr lang="en-US" b="1" i="1" u="sng" dirty="0"/>
              <a:t>workforce readiness; and strengthen the economic vitality of its 	</a:t>
            </a:r>
            <a:r>
              <a:rPr lang="en-US" b="1" i="1" dirty="0"/>
              <a:t>			</a:t>
            </a:r>
            <a:r>
              <a:rPr lang="en-US" b="1" i="1" u="sng" dirty="0"/>
              <a:t>downtown, waterfront, and commercial corridors </a:t>
            </a:r>
            <a:endParaRPr lang="en-US" b="1" dirty="0"/>
          </a:p>
          <a:p>
            <a:endParaRPr lang="en-US" dirty="0"/>
          </a:p>
          <a:p>
            <a:r>
              <a:rPr lang="en-US" b="1" u="sng" dirty="0"/>
              <a:t>Objective 10.2	Enhance workforce readiness by supporting education, skills 	</a:t>
            </a:r>
            <a:r>
              <a:rPr lang="en-US" b="1" dirty="0"/>
              <a:t>			</a:t>
            </a:r>
            <a:r>
              <a:rPr lang="en-US" b="1" u="sng" dirty="0"/>
              <a:t>training, and job-placement programs aligned with the City’s 	</a:t>
            </a:r>
            <a:r>
              <a:rPr lang="en-US" b="1" dirty="0"/>
              <a:t>			</a:t>
            </a:r>
            <a:r>
              <a:rPr lang="en-US" b="1" u="sng" dirty="0"/>
              <a:t>target industry sectors.</a:t>
            </a:r>
            <a:endParaRPr lang="en-US" b="1" dirty="0"/>
          </a:p>
          <a:p>
            <a:endParaRPr lang="en-US" dirty="0"/>
          </a:p>
          <a:p>
            <a:r>
              <a:rPr lang="en-US" b="1" u="sng" dirty="0"/>
              <a:t>Objective 10.3	Promote redevelopment and reinvestment in downtown, the 	</a:t>
            </a:r>
            <a:r>
              <a:rPr lang="en-US" b="1" dirty="0"/>
              <a:t>			</a:t>
            </a:r>
            <a:r>
              <a:rPr lang="en-US" b="1" u="sng" dirty="0"/>
              <a:t>waterfront, Congress Avenue, and other priority corridors to 	</a:t>
            </a:r>
            <a:r>
              <a:rPr lang="en-US" b="1" dirty="0"/>
              <a:t>			</a:t>
            </a:r>
            <a:r>
              <a:rPr lang="en-US" b="1" u="sng" dirty="0"/>
              <a:t>create vibrant, walkable, mixed-use economic centers.</a:t>
            </a:r>
            <a:endParaRPr lang="en-US" b="1" dirty="0"/>
          </a:p>
          <a:p>
            <a:endParaRPr lang="en-US" dirty="0"/>
          </a:p>
          <a:p>
            <a:r>
              <a:rPr lang="en-US" b="1" u="sng" dirty="0"/>
              <a:t>Objective 10.4	Ensure that infrastructure, public services, and regulatory 		</a:t>
            </a:r>
            <a:r>
              <a:rPr lang="en-US" b="1" dirty="0"/>
              <a:t>			</a:t>
            </a:r>
            <a:r>
              <a:rPr lang="en-US" b="1" u="sng" dirty="0"/>
              <a:t>frameworks support economic development and facilitate 		</a:t>
            </a:r>
            <a:r>
              <a:rPr lang="en-US" b="1" dirty="0"/>
              <a:t>			</a:t>
            </a:r>
            <a:r>
              <a:rPr lang="en-US" b="1" u="sng" dirty="0"/>
              <a:t>predictable, efficient, and transparent development processes.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94</a:t>
            </a:fld>
            <a:endParaRPr lang="en-US"/>
          </a:p>
        </p:txBody>
      </p:sp>
    </p:spTree>
    <p:extLst>
      <p:ext uri="{BB962C8B-B14F-4D97-AF65-F5344CB8AC3E}">
        <p14:creationId xmlns:p14="http://schemas.microsoft.com/office/powerpoint/2010/main" val="654246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10.1.1 	The City shall strengthen the City’s economic base by retaining existing 	</a:t>
            </a:r>
            <a:r>
              <a:rPr lang="en-US" dirty="0"/>
              <a:t>			</a:t>
            </a:r>
            <a:r>
              <a:rPr lang="en-US" u="sng" dirty="0"/>
              <a:t>businesses, assisting in their expansion, and attracting new investment 	</a:t>
            </a:r>
            <a:r>
              <a:rPr lang="en-US" dirty="0"/>
              <a:t>			</a:t>
            </a:r>
            <a:r>
              <a:rPr lang="en-US" u="sng" dirty="0"/>
              <a:t>to meet the employment needs of current and future residents.</a:t>
            </a:r>
            <a:endParaRPr lang="en-US" dirty="0"/>
          </a:p>
          <a:p>
            <a:endParaRPr lang="en-US" dirty="0"/>
          </a:p>
          <a:p>
            <a:r>
              <a:rPr lang="en-US" u="sng" dirty="0"/>
              <a:t>Policy 10.2.1	The City shall collaborate with Palm Beach State College, Florida Atlantic 	</a:t>
            </a:r>
            <a:r>
              <a:rPr lang="en-US" dirty="0"/>
              <a:t>			</a:t>
            </a:r>
            <a:r>
              <a:rPr lang="en-US" u="sng" dirty="0"/>
              <a:t>University, CareerSource Palm Beach County, and other institutions to expand </a:t>
            </a:r>
            <a:r>
              <a:rPr lang="en-US" dirty="0"/>
              <a:t>			</a:t>
            </a:r>
            <a:r>
              <a:rPr lang="en-US" u="sng" dirty="0"/>
              <a:t>access to workforce training programs in healthcare, skilled trades, 		</a:t>
            </a:r>
            <a:r>
              <a:rPr lang="en-US" dirty="0"/>
              <a:t>			</a:t>
            </a:r>
            <a:r>
              <a:rPr lang="en-US" u="sng" dirty="0"/>
              <a:t>technology, green jobs, and emerging industries.</a:t>
            </a:r>
            <a:endParaRPr lang="en-US" dirty="0"/>
          </a:p>
          <a:p>
            <a:endParaRPr lang="en-US" dirty="0"/>
          </a:p>
          <a:p>
            <a:r>
              <a:rPr lang="en-US" u="sng" dirty="0"/>
              <a:t>Policy 10.3.1	The City shall continue to implement redevelopment strategies in partnership </a:t>
            </a:r>
            <a:r>
              <a:rPr lang="en-US" dirty="0"/>
              <a:t>			</a:t>
            </a:r>
            <a:r>
              <a:rPr lang="en-US" u="sng" dirty="0"/>
              <a:t>with the BBCRA to revitalize downtown, the waterfront, and other targeted </a:t>
            </a:r>
            <a:r>
              <a:rPr lang="en-US" dirty="0"/>
              <a:t>			</a:t>
            </a:r>
            <a:r>
              <a:rPr lang="en-US" u="sng" dirty="0"/>
              <a:t>districts.</a:t>
            </a:r>
            <a:endParaRPr lang="en-US" dirty="0"/>
          </a:p>
          <a:p>
            <a:endParaRPr lang="en-US" dirty="0"/>
          </a:p>
          <a:p>
            <a:r>
              <a:rPr lang="en-US" u="sng" dirty="0"/>
              <a:t>Policy 10.4.1	The City shall continuously improve permitting, zoning, and development 	</a:t>
            </a:r>
            <a:r>
              <a:rPr lang="en-US" dirty="0"/>
              <a:t>			</a:t>
            </a:r>
            <a:r>
              <a:rPr lang="en-US" u="sng" dirty="0"/>
              <a:t>review processes to enhance business and customer service.</a:t>
            </a:r>
            <a:endParaRPr lang="en-US" dirty="0"/>
          </a:p>
          <a:p>
            <a:endParaRPr lang="en-US" dirty="0"/>
          </a:p>
          <a:p>
            <a:r>
              <a:rPr lang="en-US" u="sng" dirty="0"/>
              <a:t>Policy 10.5.1	The City shall maintain an annual economic indicators report, tracking 	</a:t>
            </a:r>
            <a:r>
              <a:rPr lang="en-US" dirty="0"/>
              <a:t>			</a:t>
            </a:r>
            <a:r>
              <a:rPr lang="en-US" u="sng" dirty="0"/>
              <a:t>employment, wages, business growth, vacancy rates, tax base diversification, </a:t>
            </a:r>
            <a:r>
              <a:rPr lang="en-US" dirty="0"/>
              <a:t>			</a:t>
            </a:r>
            <a:r>
              <a:rPr lang="en-US" u="sng" dirty="0"/>
              <a:t>and redevelopment activity.</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95</a:t>
            </a:fld>
            <a:endParaRPr lang="en-US"/>
          </a:p>
        </p:txBody>
      </p:sp>
    </p:spTree>
    <p:extLst>
      <p:ext uri="{BB962C8B-B14F-4D97-AF65-F5344CB8AC3E}">
        <p14:creationId xmlns:p14="http://schemas.microsoft.com/office/powerpoint/2010/main" val="2138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b="1" dirty="0">
                <a:solidFill>
                  <a:srgbClr val="00B050"/>
                </a:solidFill>
              </a:rPr>
              <a:t>IN PERSON MEETINGS</a:t>
            </a:r>
          </a:p>
          <a:p>
            <a:pPr marL="296408" indent="-296408">
              <a:buFont typeface="Wingdings" panose="05000000000000000000" pitchFamily="2" charset="2"/>
              <a:buChar char="ü"/>
            </a:pPr>
            <a:r>
              <a:rPr lang="en-US" b="1" dirty="0">
                <a:solidFill>
                  <a:srgbClr val="00B050"/>
                </a:solidFill>
              </a:rPr>
              <a:t>Kick‑off Workshop</a:t>
            </a:r>
            <a:endParaRPr lang="en-US" sz="1700" dirty="0">
              <a:solidFill>
                <a:srgbClr val="00B050"/>
              </a:solidFill>
            </a:endParaRPr>
          </a:p>
          <a:p>
            <a:pPr marL="770662" lvl="1" indent="-296408">
              <a:buFont typeface="Wingdings" panose="05000000000000000000" pitchFamily="2" charset="2"/>
              <a:buChar char="ü"/>
            </a:pPr>
            <a:r>
              <a:rPr lang="en-US" dirty="0"/>
              <a:t>Venue: City Hall Annex or Community Center</a:t>
            </a:r>
            <a:endParaRPr lang="en-US" sz="1700" dirty="0"/>
          </a:p>
          <a:p>
            <a:pPr marL="770662" lvl="1" indent="-296408">
              <a:buFont typeface="Wingdings" panose="05000000000000000000" pitchFamily="2" charset="2"/>
              <a:buChar char="ü"/>
            </a:pPr>
            <a:r>
              <a:rPr lang="en-US" dirty="0"/>
              <a:t>Features: Presentation on scope, open house/discussion stations</a:t>
            </a:r>
            <a:endParaRPr lang="en-US" sz="1700" dirty="0"/>
          </a:p>
          <a:p>
            <a:pPr marL="770662" lvl="1" indent="-296408">
              <a:buFont typeface="Wingdings" panose="05000000000000000000" pitchFamily="2" charset="2"/>
              <a:buChar char="ü"/>
            </a:pPr>
            <a:r>
              <a:rPr lang="en-US" dirty="0"/>
              <a:t>Timing: Evening (Tuesday or Thursday) to accommodate work schedules</a:t>
            </a:r>
            <a:endParaRPr lang="en-US" sz="1700" dirty="0"/>
          </a:p>
          <a:p>
            <a:pPr marL="296408" indent="-296408">
              <a:buFont typeface="Wingdings" panose="05000000000000000000" pitchFamily="2" charset="2"/>
              <a:buChar char="ü"/>
            </a:pPr>
            <a:r>
              <a:rPr lang="en-US" b="1" dirty="0">
                <a:solidFill>
                  <a:srgbClr val="00B050"/>
                </a:solidFill>
              </a:rPr>
              <a:t>Themed Workshops</a:t>
            </a:r>
            <a:r>
              <a:rPr lang="en-US" dirty="0">
                <a:solidFill>
                  <a:srgbClr val="00B050"/>
                </a:solidFill>
              </a:rPr>
              <a:t> (2–3 sessions):</a:t>
            </a:r>
            <a:endParaRPr lang="en-US" sz="1700" dirty="0">
              <a:solidFill>
                <a:srgbClr val="00B050"/>
              </a:solidFill>
            </a:endParaRPr>
          </a:p>
          <a:p>
            <a:pPr marL="770662" lvl="1" indent="-296408">
              <a:buFont typeface="Wingdings" panose="05000000000000000000" pitchFamily="2" charset="2"/>
              <a:buChar char="ü"/>
            </a:pPr>
            <a:r>
              <a:rPr lang="en-US" dirty="0"/>
              <a:t>Themes: Environment &amp; Resilience; Transportation &amp; Mobility; Housing &amp; Neighborhoods</a:t>
            </a:r>
            <a:endParaRPr lang="en-US" sz="1700" dirty="0"/>
          </a:p>
          <a:p>
            <a:pPr marL="770662" lvl="1" indent="-296408">
              <a:buFont typeface="Wingdings" panose="05000000000000000000" pitchFamily="2" charset="2"/>
              <a:buChar char="ü"/>
            </a:pPr>
            <a:r>
              <a:rPr lang="en-US" dirty="0"/>
              <a:t>Includes stakeholder panels, interactive exercises (e.g., mapping of desired changes), facilitated discussions</a:t>
            </a:r>
          </a:p>
          <a:p>
            <a:pPr marL="296408" indent="-296408">
              <a:buFont typeface="Wingdings" panose="05000000000000000000" pitchFamily="2" charset="2"/>
              <a:buChar char="ü"/>
            </a:pPr>
            <a:r>
              <a:rPr lang="en-US" sz="2100" b="1" dirty="0">
                <a:solidFill>
                  <a:srgbClr val="00B050"/>
                </a:solidFill>
              </a:rPr>
              <a:t>City Halls</a:t>
            </a:r>
            <a:r>
              <a:rPr lang="en-US" sz="2100" dirty="0">
                <a:solidFill>
                  <a:srgbClr val="00B050"/>
                </a:solidFill>
              </a:rPr>
              <a:t> (two):</a:t>
            </a:r>
          </a:p>
          <a:p>
            <a:pPr marL="770662" lvl="1" indent="-296408">
              <a:buFont typeface="Wingdings" panose="05000000000000000000" pitchFamily="2" charset="2"/>
              <a:buChar char="ü"/>
            </a:pPr>
            <a:r>
              <a:rPr lang="en-US" sz="2100" dirty="0"/>
              <a:t>Mid‑process: present draft goals/options for feedback</a:t>
            </a:r>
          </a:p>
          <a:p>
            <a:pPr marL="770662" lvl="1" indent="-296408">
              <a:buFont typeface="Wingdings" panose="05000000000000000000" pitchFamily="2" charset="2"/>
              <a:buChar char="ü"/>
            </a:pPr>
            <a:r>
              <a:rPr lang="en-US" sz="2100" dirty="0"/>
              <a:t>Final plan review: gather endorsements or refinements</a:t>
            </a:r>
          </a:p>
          <a:p>
            <a:pPr marL="296408" indent="-296408">
              <a:buFont typeface="Wingdings" panose="05000000000000000000" pitchFamily="2" charset="2"/>
              <a:buChar char="ü"/>
            </a:pPr>
            <a:r>
              <a:rPr lang="en-US" sz="2100" b="1" dirty="0">
                <a:solidFill>
                  <a:srgbClr val="00B050"/>
                </a:solidFill>
              </a:rPr>
              <a:t>Pop‑Up Outreach</a:t>
            </a:r>
            <a:endParaRPr lang="en-US" sz="2100" dirty="0">
              <a:solidFill>
                <a:srgbClr val="00B050"/>
              </a:solidFill>
            </a:endParaRPr>
          </a:p>
          <a:p>
            <a:pPr marL="770662" lvl="1" indent="-296408">
              <a:buFont typeface="Wingdings" panose="05000000000000000000" pitchFamily="2" charset="2"/>
              <a:buChar char="ü"/>
            </a:pPr>
            <a:r>
              <a:rPr lang="en-US" sz="2100" dirty="0"/>
              <a:t>Host at public gathering spaces (e.g., library, park, shopping centers) to engage walk‑ins</a:t>
            </a:r>
          </a:p>
          <a:p>
            <a:endParaRPr lang="en-US" dirty="0"/>
          </a:p>
          <a:p>
            <a:r>
              <a:rPr lang="en-US" sz="1500" b="1" dirty="0"/>
              <a:t>VIRTUAL PUBLIC MEETING</a:t>
            </a:r>
          </a:p>
          <a:p>
            <a:pPr marL="296408" indent="-296408">
              <a:buFont typeface="Wingdings" panose="05000000000000000000" pitchFamily="2" charset="2"/>
              <a:buChar char="ü"/>
            </a:pPr>
            <a:r>
              <a:rPr lang="en-US" sz="2100" b="1" dirty="0">
                <a:solidFill>
                  <a:srgbClr val="00B050"/>
                </a:solidFill>
              </a:rPr>
              <a:t>Webinars</a:t>
            </a:r>
            <a:r>
              <a:rPr lang="en-US" sz="2100" dirty="0">
                <a:solidFill>
                  <a:srgbClr val="00B050"/>
                </a:solidFill>
              </a:rPr>
              <a:t> </a:t>
            </a:r>
            <a:r>
              <a:rPr lang="en-US" sz="2100" dirty="0"/>
              <a:t>(Kickoff, Themed Workshops, City Halls)</a:t>
            </a:r>
          </a:p>
          <a:p>
            <a:pPr marL="770662" lvl="1" indent="-296408">
              <a:buFont typeface="Wingdings" panose="05000000000000000000" pitchFamily="2" charset="2"/>
              <a:buChar char="ü"/>
            </a:pPr>
            <a:r>
              <a:rPr lang="en-US" sz="2100" dirty="0"/>
              <a:t>Held via Zoom or Webex, livestreaming on YouTube and Facebook</a:t>
            </a:r>
          </a:p>
          <a:p>
            <a:pPr marL="770662" lvl="1" indent="-296408">
              <a:buFont typeface="Wingdings" panose="05000000000000000000" pitchFamily="2" charset="2"/>
              <a:buChar char="ü"/>
            </a:pPr>
            <a:r>
              <a:rPr lang="en-US" sz="2100" dirty="0"/>
              <a:t>Include interactive polls and Q&amp;A; record and archive for on‑demand viewing</a:t>
            </a:r>
          </a:p>
          <a:p>
            <a:pPr marL="296408" indent="-296408">
              <a:buFont typeface="Wingdings" panose="05000000000000000000" pitchFamily="2" charset="2"/>
              <a:buChar char="ü"/>
            </a:pPr>
            <a:r>
              <a:rPr lang="en-US" sz="2100" b="1" dirty="0">
                <a:solidFill>
                  <a:srgbClr val="00B050"/>
                </a:solidFill>
              </a:rPr>
              <a:t>Virtual Open‑House Platform</a:t>
            </a:r>
          </a:p>
          <a:p>
            <a:pPr marL="770662" lvl="1" indent="-296408">
              <a:buFont typeface="Wingdings" panose="05000000000000000000" pitchFamily="2" charset="2"/>
              <a:buChar char="ü"/>
            </a:pPr>
            <a:r>
              <a:rPr lang="en-US" sz="2100" dirty="0"/>
              <a:t>Interactive website with preliminary plan materials, maps, comment cards, survey links</a:t>
            </a:r>
          </a:p>
          <a:p>
            <a:endParaRPr lang="en-US" dirty="0"/>
          </a:p>
          <a:p>
            <a:r>
              <a:rPr lang="en-US" b="1" dirty="0"/>
              <a:t>DIGITAL ENGAGEMENT</a:t>
            </a:r>
          </a:p>
          <a:p>
            <a:pPr marL="296408" indent="-296408">
              <a:buFont typeface="Wingdings" panose="05000000000000000000" pitchFamily="2" charset="2"/>
              <a:buChar char="ü"/>
            </a:pPr>
            <a:r>
              <a:rPr lang="en-US" b="1" dirty="0">
                <a:solidFill>
                  <a:srgbClr val="00B050"/>
                </a:solidFill>
              </a:rPr>
              <a:t>Interactive Survey</a:t>
            </a:r>
            <a:endParaRPr lang="en-US" sz="1700" dirty="0">
              <a:solidFill>
                <a:srgbClr val="00B050"/>
              </a:solidFill>
            </a:endParaRPr>
          </a:p>
          <a:p>
            <a:pPr lvl="1"/>
            <a:r>
              <a:rPr lang="en-US" dirty="0"/>
              <a:t>Topics: priorities, satisfaction indicators, order‑of‑preference exercises</a:t>
            </a:r>
            <a:endParaRPr lang="en-US" sz="1700" dirty="0"/>
          </a:p>
          <a:p>
            <a:pPr lvl="1"/>
            <a:r>
              <a:rPr lang="en-US" dirty="0"/>
              <a:t>Mobile‑friendly; available in English, Spanish, Haitian‑Creole</a:t>
            </a:r>
            <a:endParaRPr lang="en-US" sz="1700" dirty="0"/>
          </a:p>
          <a:p>
            <a:pPr marL="296408" indent="-296408">
              <a:buFont typeface="Wingdings" panose="05000000000000000000" pitchFamily="2" charset="2"/>
              <a:buChar char="ü"/>
            </a:pPr>
            <a:r>
              <a:rPr lang="en-US" b="1" dirty="0">
                <a:solidFill>
                  <a:srgbClr val="00B050"/>
                </a:solidFill>
              </a:rPr>
              <a:t>Online Mapping Tool</a:t>
            </a:r>
            <a:endParaRPr lang="en-US" sz="1700" dirty="0">
              <a:solidFill>
                <a:srgbClr val="00B050"/>
              </a:solidFill>
            </a:endParaRPr>
          </a:p>
          <a:p>
            <a:pPr lvl="1"/>
            <a:r>
              <a:rPr lang="en-US" dirty="0"/>
              <a:t>Map‑based activity: “Pin” areas needing change or preservation; record public comments</a:t>
            </a:r>
            <a:endParaRPr lang="en-US" sz="1700" dirty="0"/>
          </a:p>
          <a:p>
            <a:pPr marL="296408" indent="-296408">
              <a:buFont typeface="Wingdings" panose="05000000000000000000" pitchFamily="2" charset="2"/>
              <a:buChar char="ü"/>
            </a:pPr>
            <a:r>
              <a:rPr lang="en-US" b="1" dirty="0">
                <a:solidFill>
                  <a:srgbClr val="00B050"/>
                </a:solidFill>
              </a:rPr>
              <a:t>Social Media Outreach</a:t>
            </a:r>
            <a:endParaRPr lang="en-US" sz="1700" b="1" dirty="0">
              <a:solidFill>
                <a:srgbClr val="00B050"/>
              </a:solidFill>
            </a:endParaRPr>
          </a:p>
          <a:p>
            <a:pPr marL="770662" lvl="1" indent="-296408">
              <a:buFont typeface="Wingdings" panose="05000000000000000000" pitchFamily="2" charset="2"/>
              <a:buChar char="ü"/>
            </a:pPr>
            <a:r>
              <a:rPr lang="en-US" dirty="0"/>
              <a:t>Pages: dedicate Facebook, Instagram stories, polls</a:t>
            </a:r>
            <a:endParaRPr lang="en-US" sz="1700" dirty="0"/>
          </a:p>
          <a:p>
            <a:pPr marL="770662" lvl="1" indent="-296408">
              <a:buFont typeface="Wingdings" panose="05000000000000000000" pitchFamily="2" charset="2"/>
              <a:buChar char="ü"/>
            </a:pPr>
            <a:r>
              <a:rPr lang="en-US" dirty="0"/>
              <a:t>Boosted posts to reach underrepresented zip codes</a:t>
            </a:r>
            <a:endParaRPr lang="en-US" sz="1700" dirty="0"/>
          </a:p>
          <a:p>
            <a:pPr marL="296408" indent="-296408">
              <a:buFont typeface="Wingdings" panose="05000000000000000000" pitchFamily="2" charset="2"/>
              <a:buChar char="ü"/>
            </a:pPr>
            <a:r>
              <a:rPr lang="en-US" b="1" dirty="0">
                <a:solidFill>
                  <a:srgbClr val="00B050"/>
                </a:solidFill>
              </a:rPr>
              <a:t>Email Newsletters</a:t>
            </a:r>
            <a:endParaRPr lang="en-US" sz="1700" b="1" dirty="0">
              <a:solidFill>
                <a:srgbClr val="00B050"/>
              </a:solidFill>
            </a:endParaRPr>
          </a:p>
          <a:p>
            <a:pPr marL="770662" lvl="1" indent="-296408">
              <a:buFont typeface="Wingdings" panose="05000000000000000000" pitchFamily="2" charset="2"/>
              <a:buChar char="ü"/>
            </a:pPr>
            <a:r>
              <a:rPr lang="en-US" dirty="0"/>
              <a:t>Monthly updates via city newsletter; separate digest for tipping points/opportunities</a:t>
            </a:r>
            <a:endParaRPr lang="en-US" sz="1700" dirty="0"/>
          </a:p>
          <a:p>
            <a:pPr marL="296408" indent="-296408">
              <a:buFont typeface="Wingdings" panose="05000000000000000000" pitchFamily="2" charset="2"/>
              <a:buChar char="ü"/>
            </a:pPr>
            <a:r>
              <a:rPr lang="en-US" b="1" dirty="0">
                <a:solidFill>
                  <a:srgbClr val="00B050"/>
                </a:solidFill>
              </a:rPr>
              <a:t>Localized Media</a:t>
            </a:r>
            <a:endParaRPr lang="en-US" sz="1700" b="1" dirty="0">
              <a:solidFill>
                <a:srgbClr val="00B050"/>
              </a:solidFill>
            </a:endParaRPr>
          </a:p>
          <a:p>
            <a:pPr marL="770662" lvl="1" indent="-296408">
              <a:buFont typeface="Wingdings" panose="05000000000000000000" pitchFamily="2" charset="2"/>
              <a:buChar char="ü"/>
            </a:pPr>
            <a:r>
              <a:rPr lang="en-US" dirty="0"/>
              <a:t>Press releases to media outlets serving local, Spanish‑language, and Haitian‑Creole audiences</a:t>
            </a:r>
            <a:endParaRPr lang="en-US" sz="1700" dirty="0"/>
          </a:p>
          <a:p>
            <a:endParaRPr lang="en-US" dirty="0"/>
          </a:p>
          <a:p>
            <a:endParaRPr lang="en-US" dirty="0"/>
          </a:p>
        </p:txBody>
      </p:sp>
      <p:sp>
        <p:nvSpPr>
          <p:cNvPr id="4" name="Slide Number Placeholder 3"/>
          <p:cNvSpPr>
            <a:spLocks noGrp="1"/>
          </p:cNvSpPr>
          <p:nvPr>
            <p:ph type="sldNum" sz="quarter" idx="5"/>
          </p:nvPr>
        </p:nvSpPr>
        <p:spPr/>
        <p:txBody>
          <a:bodyPr/>
          <a:lstStyle/>
          <a:p>
            <a:pPr defTabSz="948507">
              <a:defRPr/>
            </a:pPr>
            <a:fld id="{89DCB956-4723-4215-B71C-75F7540DA024}" type="slidenum">
              <a:rPr lang="en-US">
                <a:solidFill>
                  <a:prstClr val="black"/>
                </a:solidFill>
                <a:latin typeface="Calibri" panose="020F0502020204030204"/>
              </a:rPr>
              <a:pPr defTabSz="94850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31656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(Emphasize how the Comp Plan is a higher level document and not an LDR with the very specific development regulations)</a:t>
            </a:r>
          </a:p>
        </p:txBody>
      </p:sp>
      <p:sp>
        <p:nvSpPr>
          <p:cNvPr id="4" name="Slide Number Placeholder 3"/>
          <p:cNvSpPr>
            <a:spLocks noGrp="1"/>
          </p:cNvSpPr>
          <p:nvPr>
            <p:ph type="sldNum" sz="quarter" idx="5"/>
          </p:nvPr>
        </p:nvSpPr>
        <p:spPr/>
        <p:txBody>
          <a:bodyPr/>
          <a:lstStyle/>
          <a:p>
            <a:fld id="{89DCB956-4723-4215-B71C-75F7540DA024}" type="slidenum">
              <a:rPr lang="en-US" smtClean="0"/>
              <a:t>22</a:t>
            </a:fld>
            <a:endParaRPr lang="en-US"/>
          </a:p>
        </p:txBody>
      </p:sp>
    </p:spTree>
    <p:extLst>
      <p:ext uri="{BB962C8B-B14F-4D97-AF65-F5344CB8AC3E}">
        <p14:creationId xmlns:p14="http://schemas.microsoft.com/office/powerpoint/2010/main" val="78724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Objective 1.22: The City shall continue to support a sustainable and climate-resilient Boynton Beach by adopting and implementing strategies that improve energy efficiency, reduce greenhouse gas emissions, and protect public infrastructure, natural systems, coastal resources, and human life from the impacts of climate change, sea level rise, and extreme weather events.</a:t>
            </a:r>
          </a:p>
          <a:p>
            <a:endParaRPr lang="en-US" b="1" u="sng" dirty="0"/>
          </a:p>
          <a:p>
            <a:r>
              <a:rPr lang="en-US" b="1" u="sng" dirty="0"/>
              <a:t>Objective 1.23: The City shall continue to Coordinate with the City’s Sustainability &amp; Resilience Division (SRD), the Community Redevelopment Agency (CRA), and relevant landscape districts to protect, expand, and enhance Boynton Beach’s tree canopy in order to maintain the City’s lush, coastal character, support climate resilience, improve air and water quality, and enhance the visual character of streets, neighborhoods, and redevelopment areas.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26</a:t>
            </a:fld>
            <a:endParaRPr lang="en-US"/>
          </a:p>
        </p:txBody>
      </p:sp>
    </p:spTree>
    <p:extLst>
      <p:ext uri="{BB962C8B-B14F-4D97-AF65-F5344CB8AC3E}">
        <p14:creationId xmlns:p14="http://schemas.microsoft.com/office/powerpoint/2010/main" val="219286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Policy 1.3.3      	Given the City’s built-out condition, prioritize enhancement and reinvestment in existing parks (facilities upgrades, greenway connections) over new land acquisition.</a:t>
            </a:r>
          </a:p>
          <a:p>
            <a:endParaRPr lang="en-US" u="sng" dirty="0"/>
          </a:p>
          <a:p>
            <a:r>
              <a:rPr lang="en-US" u="sng" dirty="0"/>
              <a:t>Policy 1.7.5   Within the CRA, prioritize redevelopment that implements the CRA Plan’s Complete Streets, activity nodes, and urban design guidelines; FLUM amendments in the CRA shall demonstrate consistency with these frameworks.</a:t>
            </a:r>
            <a:endParaRPr lang="en-US" dirty="0"/>
          </a:p>
          <a:p>
            <a:r>
              <a:rPr lang="en-US" dirty="0"/>
              <a:t> </a:t>
            </a:r>
          </a:p>
          <a:p>
            <a:r>
              <a:rPr lang="en-US" u="sng" dirty="0"/>
              <a:t>Policy 1.9.6	The City shall continue to protect the character of the City, the quality of life of residents, and support the business community for consistency and predictability by implementing design guidelines suitable for specific areas.</a:t>
            </a:r>
            <a:endParaRPr lang="en-US" dirty="0"/>
          </a:p>
          <a:p>
            <a:endParaRPr lang="en-US" dirty="0"/>
          </a:p>
          <a:p>
            <a:r>
              <a:rPr lang="en-US" u="sng" dirty="0"/>
              <a:t>Policy 1.16.9 	The City shall maintain and implement the Interlocal Agreement for Public School Facility Planning required by 163.31777, F.S., and use it to coordinate population projections, school siting, capacity, and concurrency with the School District.</a:t>
            </a:r>
            <a:endParaRPr lang="en-US" dirty="0"/>
          </a:p>
          <a:p>
            <a:endParaRPr lang="en-US" dirty="0"/>
          </a:p>
          <a:p>
            <a:r>
              <a:rPr lang="en-US" u="sng" dirty="0"/>
              <a:t>Policy 1.17.10    The City shall support industrial modernization while maintaining compatible boundaries with nearby neighborhoods.</a:t>
            </a:r>
            <a:endParaRPr lang="en-US"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27</a:t>
            </a:fld>
            <a:endParaRPr lang="en-US"/>
          </a:p>
        </p:txBody>
      </p:sp>
    </p:spTree>
    <p:extLst>
      <p:ext uri="{BB962C8B-B14F-4D97-AF65-F5344CB8AC3E}">
        <p14:creationId xmlns:p14="http://schemas.microsoft.com/office/powerpoint/2010/main" val="155578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Goal 6</a:t>
            </a:r>
            <a:r>
              <a:rPr lang="en-US" b="1" i="1" u="sng" dirty="0"/>
              <a:t>.1: </a:t>
            </a:r>
            <a:r>
              <a:rPr lang="en-US" b="1" i="1" strike="sngStrike" dirty="0"/>
              <a:t>To provide decent, safe, and sanitary housing in suitable neighborhood environments at a range of costs and variety of types necessary to meet the needs of present and future residents of the City.</a:t>
            </a:r>
            <a:r>
              <a:rPr lang="en-US" b="1" i="1" dirty="0"/>
              <a:t> </a:t>
            </a:r>
            <a:r>
              <a:rPr lang="en-US" b="1" i="1" u="sng" dirty="0"/>
              <a:t>To achieve a diverse and sustainable supply of housing stock for homeowners and renters residents all current and future, in neighborhoods consistent with the character of the City for next 10 (2035) and 20 (2045) year planning period. </a:t>
            </a:r>
            <a:endParaRPr lang="en-US" b="1" i="1" dirty="0"/>
          </a:p>
          <a:p>
            <a:endParaRPr lang="en-US" b="1" u="sng" dirty="0"/>
          </a:p>
          <a:p>
            <a:r>
              <a:rPr lang="en-US" b="1" u="sng" dirty="0"/>
              <a:t>Goal 6.2: To create, preserve, and enhance stable, resilient, and well-structured neighborhoods within Boynton Beach by promoting neighborhood planning, reinvestment, revitalization, and inclusive community participation. Neighborhoods should offer complete, sustainable, and high-quality living environments that support a strong sense of identity, safety, affordability, and long-term livability for residents of all ages and income levels.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33</a:t>
            </a:fld>
            <a:endParaRPr lang="en-US"/>
          </a:p>
        </p:txBody>
      </p:sp>
    </p:spTree>
    <p:extLst>
      <p:ext uri="{BB962C8B-B14F-4D97-AF65-F5344CB8AC3E}">
        <p14:creationId xmlns:p14="http://schemas.microsoft.com/office/powerpoint/2010/main" val="362502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Objective 6.2.1: By 2030, the City shall establish and maintain a Neighborhood Planning Program that guides preservation, stabilization, and revitalization of existing neighborhoods; supports reinvestment and infill development; and addresses unique community needs identified in the Housing Element’s Data &amp; Analysis. The program shall strengthen Boynton Beach’s character as a “City of Neighborhoods” and support implementation of housing strategies citywide.</a:t>
            </a:r>
          </a:p>
          <a:p>
            <a:endParaRPr lang="en-US" b="1" u="sng" dirty="0"/>
          </a:p>
          <a:p>
            <a:r>
              <a:rPr lang="en-US" b="1" u="sng" dirty="0"/>
              <a:t>Objective 6.2.2: The City shall use Neighborhood Plans, code enforcement strategies, reinvestment programs, and incentives to maintain and improve the quality, safety, and sustainability of Boynton Beach neighborhoods.</a:t>
            </a:r>
            <a:endParaRPr lang="en-US" b="1" dirty="0"/>
          </a:p>
          <a:p>
            <a:endParaRPr lang="en-US" dirty="0"/>
          </a:p>
        </p:txBody>
      </p:sp>
      <p:sp>
        <p:nvSpPr>
          <p:cNvPr id="4" name="Slide Number Placeholder 3"/>
          <p:cNvSpPr>
            <a:spLocks noGrp="1"/>
          </p:cNvSpPr>
          <p:nvPr>
            <p:ph type="sldNum" sz="quarter" idx="5"/>
          </p:nvPr>
        </p:nvSpPr>
        <p:spPr/>
        <p:txBody>
          <a:bodyPr/>
          <a:lstStyle/>
          <a:p>
            <a:fld id="{89DCB956-4723-4215-B71C-75F7540DA024}" type="slidenum">
              <a:rPr lang="en-US" smtClean="0"/>
              <a:t>34</a:t>
            </a:fld>
            <a:endParaRPr lang="en-US"/>
          </a:p>
        </p:txBody>
      </p:sp>
    </p:spTree>
    <p:extLst>
      <p:ext uri="{BB962C8B-B14F-4D97-AF65-F5344CB8AC3E}">
        <p14:creationId xmlns:p14="http://schemas.microsoft.com/office/powerpoint/2010/main" val="388758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830C8A-43A7-4CF3-BE02-D2D2B657000A}" type="datetime1">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1390650" cy="365125"/>
          </a:xfrm>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80902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0381E9AE-D0D6-4F18-BC2F-028ADE9F1D41}" type="datetime1">
              <a:rPr lang="en-US" smtClean="0"/>
              <a:t>4/3/2026</a:t>
            </a:fld>
            <a:endParaRPr lang="en-US"/>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245597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FAB2038F-401D-4E36-9BB4-5DD0976DD195}" type="datetime1">
              <a:rPr lang="en-US" smtClean="0"/>
              <a:t>4/3/2026</a:t>
            </a:fld>
            <a:endParaRPr lang="en-US"/>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99621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615B7D-AEBB-4C24-A70A-E58F9E45D4E5}" type="datetime1">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AD4F8-6A9B-403F-AB72-A1AA4A0FEE3C}" type="slidenum">
              <a:rPr lang="en-US" smtClean="0"/>
              <a:t>‹#›</a:t>
            </a:fld>
            <a:endParaRPr lang="en-US"/>
          </a:p>
        </p:txBody>
      </p:sp>
    </p:spTree>
    <p:extLst>
      <p:ext uri="{BB962C8B-B14F-4D97-AF65-F5344CB8AC3E}">
        <p14:creationId xmlns:p14="http://schemas.microsoft.com/office/powerpoint/2010/main" val="21677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9F6A5EE9-A7ED-4103-84A7-5C6E05654B2E}" type="datetime1">
              <a:rPr lang="en-US" smtClean="0"/>
              <a:t>4/3/2026</a:t>
            </a:fld>
            <a:endParaRPr lang="en-US"/>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2479267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13E1C0B9-D0F5-4C64-833A-6569797DDAAB}" type="datetime1">
              <a:rPr lang="en-US" smtClean="0"/>
              <a:t>4/3/2026</a:t>
            </a:fld>
            <a:endParaRPr lang="en-US"/>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260522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23CE9776-70B4-4CA8-BC01-96F2EFD9BC7F}" type="datetime1">
              <a:rPr lang="en-US" smtClean="0"/>
              <a:t>4/3/2026</a:t>
            </a:fld>
            <a:endParaRPr lang="en-US"/>
          </a:p>
        </p:txBody>
      </p:sp>
      <p:sp>
        <p:nvSpPr>
          <p:cNvPr id="8" name="Footer Placeholder 7"/>
          <p:cNvSpPr>
            <a:spLocks noGrp="1"/>
          </p:cNvSpPr>
          <p:nvPr>
            <p:ph type="ftr" sz="quarter" idx="11"/>
          </p:nvPr>
        </p:nvSpPr>
        <p:spPr/>
        <p:txBody>
          <a:bodyPr/>
          <a:lstStyle/>
          <a:p>
            <a:endParaRPr lang="en-US" sz="750"/>
          </a:p>
        </p:txBody>
      </p:sp>
      <p:sp>
        <p:nvSpPr>
          <p:cNvPr id="9" name="Slide Number Placeholder 8"/>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1631989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5FD2CDE4-9701-4657-8783-F188B0DE619E}" type="datetime1">
              <a:rPr lang="en-US" smtClean="0"/>
              <a:t>4/3/2026</a:t>
            </a:fld>
            <a:endParaRPr lang="en-US"/>
          </a:p>
        </p:txBody>
      </p:sp>
      <p:sp>
        <p:nvSpPr>
          <p:cNvPr id="4" name="Footer Placeholder 3"/>
          <p:cNvSpPr>
            <a:spLocks noGrp="1"/>
          </p:cNvSpPr>
          <p:nvPr>
            <p:ph type="ftr" sz="quarter" idx="11"/>
          </p:nvPr>
        </p:nvSpPr>
        <p:spPr/>
        <p:txBody>
          <a:bodyPr/>
          <a:lstStyle/>
          <a:p>
            <a:endParaRPr lang="en-US" sz="750"/>
          </a:p>
        </p:txBody>
      </p:sp>
      <p:sp>
        <p:nvSpPr>
          <p:cNvPr id="5" name="Slide Number Placeholder 4"/>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1480595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7A9D8-F42E-4008-9DAE-9B076C840223}" type="datetime1">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AD4F8-6A9B-403F-AB72-A1AA4A0FEE3C}" type="slidenum">
              <a:rPr lang="en-US" smtClean="0"/>
              <a:t>‹#›</a:t>
            </a:fld>
            <a:endParaRPr lang="en-US"/>
          </a:p>
        </p:txBody>
      </p:sp>
    </p:spTree>
    <p:extLst>
      <p:ext uri="{BB962C8B-B14F-4D97-AF65-F5344CB8AC3E}">
        <p14:creationId xmlns:p14="http://schemas.microsoft.com/office/powerpoint/2010/main" val="298693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F366BCBF-3D83-4F9A-B779-C544048D5882}" type="datetime1">
              <a:rPr lang="en-US" smtClean="0"/>
              <a:t>4/3/2026</a:t>
            </a:fld>
            <a:endParaRPr lang="en-US"/>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441500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276B630-8258-4F3F-BAC8-FB34388947A8}" type="datetime1">
              <a:rPr lang="en-US" smtClean="0"/>
              <a:t>4/3/2026</a:t>
            </a:fld>
            <a:endParaRPr lang="en-US"/>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355260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r"/>
            <a:fld id="{6452327F-14A5-42CD-813E-7BFC27419E38}" type="datetime1">
              <a:rPr lang="en-US" smtClean="0"/>
              <a:t>4/3/2026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sz="75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77608-3819-479B-BB98-C216BA724EFE}" type="slidenum">
              <a:rPr lang="en-US" smtClean="0"/>
              <a:pPr/>
              <a:t>‹#›</a:t>
            </a:fld>
            <a:endParaRPr lang="en-US" sz="750"/>
          </a:p>
        </p:txBody>
      </p:sp>
    </p:spTree>
    <p:extLst>
      <p:ext uri="{BB962C8B-B14F-4D97-AF65-F5344CB8AC3E}">
        <p14:creationId xmlns:p14="http://schemas.microsoft.com/office/powerpoint/2010/main" val="346042357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5.jpeg"/><Relationship Id="rId4" Type="http://schemas.openxmlformats.org/officeDocument/2006/relationships/image" Target="../media/image21.jpe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5294C7-F633-D722-8D88-9CF1B8FBA7E7}"/>
              </a:ext>
            </a:extLst>
          </p:cNvPr>
          <p:cNvSpPr>
            <a:spLocks noGrp="1"/>
          </p:cNvSpPr>
          <p:nvPr>
            <p:ph type="ctrTitle"/>
          </p:nvPr>
        </p:nvSpPr>
        <p:spPr>
          <a:xfrm>
            <a:off x="0" y="4507162"/>
            <a:ext cx="9144000" cy="990600"/>
          </a:xfrm>
          <a:ln>
            <a:noFill/>
          </a:ln>
        </p:spPr>
        <p:txBody>
          <a:bodyPr>
            <a:noAutofit/>
          </a:bodyPr>
          <a:lstStyle/>
          <a:p>
            <a:r>
              <a:rPr lang="en-US" sz="3000" b="1" dirty="0">
                <a:solidFill>
                  <a:srgbClr val="002653"/>
                </a:solidFill>
                <a:latin typeface="+mn-lt"/>
              </a:rPr>
              <a:t>City Commission Workshop</a:t>
            </a:r>
            <a:br>
              <a:rPr lang="en-US" sz="3000" b="1" dirty="0">
                <a:solidFill>
                  <a:srgbClr val="002653"/>
                </a:solidFill>
                <a:latin typeface="+mn-lt"/>
              </a:rPr>
            </a:br>
            <a:r>
              <a:rPr lang="en-US" sz="3000" dirty="0">
                <a:solidFill>
                  <a:srgbClr val="002653"/>
                </a:solidFill>
                <a:latin typeface="+mn-lt"/>
              </a:rPr>
              <a:t>City of Boynton Beach Comprehensive Plan Update</a:t>
            </a:r>
          </a:p>
        </p:txBody>
      </p:sp>
      <p:sp>
        <p:nvSpPr>
          <p:cNvPr id="4" name="Subtitle 2">
            <a:extLst>
              <a:ext uri="{FF2B5EF4-FFF2-40B4-BE49-F238E27FC236}">
                <a16:creationId xmlns:a16="http://schemas.microsoft.com/office/drawing/2014/main" id="{5D698D93-0976-8FCC-89F4-8EBAAD8AAA8C}"/>
              </a:ext>
            </a:extLst>
          </p:cNvPr>
          <p:cNvSpPr>
            <a:spLocks noGrp="1"/>
          </p:cNvSpPr>
          <p:nvPr>
            <p:ph type="subTitle" idx="1"/>
          </p:nvPr>
        </p:nvSpPr>
        <p:spPr>
          <a:xfrm>
            <a:off x="0" y="5609790"/>
            <a:ext cx="9144000" cy="1427880"/>
          </a:xfrm>
        </p:spPr>
        <p:txBody>
          <a:bodyPr/>
          <a:lstStyle/>
          <a:p>
            <a:pPr algn="ctr"/>
            <a:r>
              <a:rPr lang="en-US" sz="2200" dirty="0">
                <a:solidFill>
                  <a:srgbClr val="002653"/>
                </a:solidFill>
              </a:rPr>
              <a:t>March 26, 2026</a:t>
            </a:r>
          </a:p>
          <a:p>
            <a:pPr algn="ctr"/>
            <a:endParaRPr lang="en-US" dirty="0">
              <a:solidFill>
                <a:srgbClr val="002653"/>
              </a:solidFill>
              <a:latin typeface="+mj-lt"/>
            </a:endParaRPr>
          </a:p>
          <a:p>
            <a:pPr algn="ctr"/>
            <a:endParaRPr lang="en-US" dirty="0">
              <a:solidFill>
                <a:srgbClr val="002653"/>
              </a:solidFill>
              <a:latin typeface="+mj-lt"/>
            </a:endParaRPr>
          </a:p>
          <a:p>
            <a:pPr algn="ctr"/>
            <a:endParaRPr lang="en-US" dirty="0">
              <a:solidFill>
                <a:srgbClr val="002653"/>
              </a:solidFill>
              <a:latin typeface="+mj-lt"/>
            </a:endParaRPr>
          </a:p>
        </p:txBody>
      </p:sp>
      <p:pic>
        <p:nvPicPr>
          <p:cNvPr id="6" name="Picture 5">
            <a:extLst>
              <a:ext uri="{FF2B5EF4-FFF2-40B4-BE49-F238E27FC236}">
                <a16:creationId xmlns:a16="http://schemas.microsoft.com/office/drawing/2014/main" id="{DAAC2CB4-95BE-9A59-42FB-74CA2ABB24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452" y="6096000"/>
            <a:ext cx="3381095" cy="482903"/>
          </a:xfrm>
          <a:prstGeom prst="rect">
            <a:avLst/>
          </a:prstGeom>
        </p:spPr>
      </p:pic>
      <p:pic>
        <p:nvPicPr>
          <p:cNvPr id="5" name="Picture 4">
            <a:extLst>
              <a:ext uri="{FF2B5EF4-FFF2-40B4-BE49-F238E27FC236}">
                <a16:creationId xmlns:a16="http://schemas.microsoft.com/office/drawing/2014/main" id="{8A06CFE3-AE78-C3A1-F3B3-6466FAABD1B5}"/>
              </a:ext>
            </a:extLst>
          </p:cNvPr>
          <p:cNvPicPr>
            <a:picLocks noChangeAspect="1"/>
          </p:cNvPicPr>
          <p:nvPr/>
        </p:nvPicPr>
        <p:blipFill>
          <a:blip r:embed="rId3">
            <a:extLst>
              <a:ext uri="{28A0092B-C50C-407E-A947-70E740481C1C}">
                <a14:useLocalDpi xmlns:a14="http://schemas.microsoft.com/office/drawing/2010/main" val="0"/>
              </a:ext>
            </a:extLst>
          </a:blip>
          <a:srcRect t="6308" b="5440"/>
          <a:stretch>
            <a:fillRect/>
          </a:stretch>
        </p:blipFill>
        <p:spPr>
          <a:xfrm>
            <a:off x="1892274" y="41564"/>
            <a:ext cx="5359451" cy="4298153"/>
          </a:xfrm>
          <a:prstGeom prst="rect">
            <a:avLst/>
          </a:prstGeom>
        </p:spPr>
      </p:pic>
      <p:sp>
        <p:nvSpPr>
          <p:cNvPr id="7" name="Slide Number Placeholder 6">
            <a:extLst>
              <a:ext uri="{FF2B5EF4-FFF2-40B4-BE49-F238E27FC236}">
                <a16:creationId xmlns:a16="http://schemas.microsoft.com/office/drawing/2014/main" id="{4A3CE769-5B81-DFAA-50BE-C165DC63CC0B}"/>
              </a:ext>
            </a:extLst>
          </p:cNvPr>
          <p:cNvSpPr>
            <a:spLocks noGrp="1"/>
          </p:cNvSpPr>
          <p:nvPr>
            <p:ph type="sldNum" sz="quarter" idx="12"/>
          </p:nvPr>
        </p:nvSpPr>
        <p:spPr/>
        <p:txBody>
          <a:bodyPr/>
          <a:lstStyle/>
          <a:p>
            <a:fld id="{4CD77608-3819-479B-BB98-C216BA724EFE}" type="slidenum">
              <a:rPr lang="en-US" smtClean="0"/>
              <a:t>1</a:t>
            </a:fld>
            <a:endParaRPr lang="en-US"/>
          </a:p>
        </p:txBody>
      </p:sp>
    </p:spTree>
    <p:extLst>
      <p:ext uri="{BB962C8B-B14F-4D97-AF65-F5344CB8AC3E}">
        <p14:creationId xmlns:p14="http://schemas.microsoft.com/office/powerpoint/2010/main" val="196082453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B38F-F9EC-27B4-18AC-CFFC5B502CCE}"/>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106818482"/>
              </p:ext>
            </p:extLst>
          </p:nvPr>
        </p:nvGraphicFramePr>
        <p:xfrm>
          <a:off x="-1" y="774489"/>
          <a:ext cx="9143998" cy="433810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0D2D0FA-8046-03E0-8B5D-D4AA2E734CC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8</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0AD99C2-3928-4843-8B19-C81C15C4521B}"/>
              </a:ext>
            </a:extLst>
          </p:cNvPr>
          <p:cNvSpPr/>
          <p:nvPr/>
        </p:nvSpPr>
        <p:spPr>
          <a:xfrm>
            <a:off x="1877140" y="4117788"/>
            <a:ext cx="1206023" cy="378012"/>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1710A-CD60-5223-DF56-DD190F535221}"/>
              </a:ext>
            </a:extLst>
          </p:cNvPr>
          <p:cNvSpPr txBox="1"/>
          <p:nvPr/>
        </p:nvSpPr>
        <p:spPr>
          <a:xfrm>
            <a:off x="2593563" y="5112591"/>
            <a:ext cx="4340637" cy="1323439"/>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Lack of Retail Options/Stores</a:t>
            </a:r>
          </a:p>
          <a:p>
            <a:pPr marL="342900" indent="-342900">
              <a:buFont typeface="+mj-lt"/>
              <a:buAutoNum type="arabicPeriod"/>
            </a:pPr>
            <a:r>
              <a:rPr lang="en-US" sz="2000" b="1" dirty="0"/>
              <a:t>School System</a:t>
            </a:r>
          </a:p>
          <a:p>
            <a:pPr marL="342900" indent="-342900">
              <a:buFont typeface="+mj-lt"/>
              <a:buAutoNum type="arabicPeriod"/>
            </a:pPr>
            <a:r>
              <a:rPr lang="en-US" sz="2000" b="1" dirty="0"/>
              <a:t>Public Transportation Options</a:t>
            </a:r>
          </a:p>
        </p:txBody>
      </p:sp>
      <p:pic>
        <p:nvPicPr>
          <p:cNvPr id="9" name="Picture 8">
            <a:extLst>
              <a:ext uri="{FF2B5EF4-FFF2-40B4-BE49-F238E27FC236}">
                <a16:creationId xmlns:a16="http://schemas.microsoft.com/office/drawing/2014/main" id="{37DC47E8-F8E0-C975-766A-1AA66B891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6" name="Rectangle 5">
            <a:extLst>
              <a:ext uri="{FF2B5EF4-FFF2-40B4-BE49-F238E27FC236}">
                <a16:creationId xmlns:a16="http://schemas.microsoft.com/office/drawing/2014/main" id="{2CA3A6BD-AED2-3088-796C-F6B01A5305CC}"/>
              </a:ext>
            </a:extLst>
          </p:cNvPr>
          <p:cNvSpPr/>
          <p:nvPr/>
        </p:nvSpPr>
        <p:spPr>
          <a:xfrm>
            <a:off x="5457827" y="4117788"/>
            <a:ext cx="1206023" cy="225612"/>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AC7774-8F80-4D2E-5521-79E73C5FF1ED}"/>
              </a:ext>
            </a:extLst>
          </p:cNvPr>
          <p:cNvSpPr/>
          <p:nvPr/>
        </p:nvSpPr>
        <p:spPr>
          <a:xfrm>
            <a:off x="3129397" y="4117788"/>
            <a:ext cx="1061603" cy="584774"/>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7C1D09-A0A2-1674-7F50-F4D74CD630C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FD26CB62-D0AC-D05D-2C5E-BBB8728EF0DF}"/>
              </a:ext>
            </a:extLst>
          </p:cNvPr>
          <p:cNvSpPr>
            <a:spLocks noGrp="1"/>
          </p:cNvSpPr>
          <p:nvPr>
            <p:ph type="sldNum" sz="quarter" idx="12"/>
          </p:nvPr>
        </p:nvSpPr>
        <p:spPr/>
        <p:txBody>
          <a:bodyPr/>
          <a:lstStyle/>
          <a:p>
            <a:fld id="{4CD77608-3819-479B-BB98-C216BA724EFE}" type="slidenum">
              <a:rPr lang="en-US" smtClean="0"/>
              <a:t>10</a:t>
            </a:fld>
            <a:endParaRPr lang="en-US"/>
          </a:p>
        </p:txBody>
      </p:sp>
    </p:spTree>
    <p:extLst>
      <p:ext uri="{BB962C8B-B14F-4D97-AF65-F5344CB8AC3E}">
        <p14:creationId xmlns:p14="http://schemas.microsoft.com/office/powerpoint/2010/main" val="34857506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62EC-A674-C62C-3FD7-4A03A4A74B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08CD33-F609-5DE7-1D4C-B11E45643DCA}"/>
              </a:ext>
            </a:extLst>
          </p:cNvPr>
          <p:cNvSpPr txBox="1"/>
          <p:nvPr/>
        </p:nvSpPr>
        <p:spPr>
          <a:xfrm>
            <a:off x="-1" y="191720"/>
            <a:ext cx="9143999" cy="523220"/>
          </a:xfrm>
          <a:prstGeom prst="rect">
            <a:avLst/>
          </a:prstGeom>
          <a:solidFill>
            <a:srgbClr val="10455E"/>
          </a:solidFill>
        </p:spPr>
        <p:txBody>
          <a:bodyPr wrap="square" rtlCol="0">
            <a:spAutoFit/>
          </a:bodyPr>
          <a:lstStyle/>
          <a:p>
            <a:pPr algn="ctr"/>
            <a:r>
              <a:rPr lang="en-US" sz="2800" dirty="0">
                <a:solidFill>
                  <a:schemeClr val="bg1"/>
                </a:solidFill>
              </a:rPr>
              <a:t>CHALLENGES FOR EAR-BASED PLAN AMENDMENTS</a:t>
            </a:r>
          </a:p>
        </p:txBody>
      </p:sp>
      <p:sp>
        <p:nvSpPr>
          <p:cNvPr id="2" name="Content Placeholder 2">
            <a:extLst>
              <a:ext uri="{FF2B5EF4-FFF2-40B4-BE49-F238E27FC236}">
                <a16:creationId xmlns:a16="http://schemas.microsoft.com/office/drawing/2014/main" id="{294D23D7-9CF5-13D7-4EF8-625861959880}"/>
              </a:ext>
            </a:extLst>
          </p:cNvPr>
          <p:cNvSpPr txBox="1">
            <a:spLocks/>
          </p:cNvSpPr>
          <p:nvPr/>
        </p:nvSpPr>
        <p:spPr>
          <a:xfrm>
            <a:off x="480270" y="886120"/>
            <a:ext cx="8183455" cy="5554120"/>
          </a:xfrm>
          <a:prstGeom prst="rect">
            <a:avLst/>
          </a:prstGeom>
        </p:spPr>
        <p:txBody>
          <a:bodyPr vert="horz" lIns="91440" tIns="45720" rIns="91440" bIns="45720" rtlCol="0">
            <a:normAutofit/>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buFont typeface="Wingdings" panose="05000000000000000000" pitchFamily="2" charset="2"/>
              <a:buChar char="Ø"/>
            </a:pPr>
            <a:r>
              <a:rPr lang="en-US" sz="2000" cap="none" spc="0" dirty="0"/>
              <a:t>Many Recommendations Involve: </a:t>
            </a:r>
          </a:p>
          <a:p>
            <a:pPr marL="685800" lvl="1" indent="-342900" algn="l">
              <a:buFont typeface="Wingdings" panose="05000000000000000000" pitchFamily="2" charset="2"/>
              <a:buChar char="Ø"/>
            </a:pPr>
            <a:r>
              <a:rPr lang="en-US" sz="2000" spc="0" dirty="0"/>
              <a:t>Resilience Standards</a:t>
            </a:r>
          </a:p>
          <a:p>
            <a:pPr marL="685800" lvl="1" indent="-342900" algn="l">
              <a:buFont typeface="Wingdings" panose="05000000000000000000" pitchFamily="2" charset="2"/>
              <a:buChar char="Ø"/>
            </a:pPr>
            <a:r>
              <a:rPr lang="en-US" sz="2000" spc="0" dirty="0"/>
              <a:t>Environmental Protections</a:t>
            </a:r>
          </a:p>
          <a:p>
            <a:pPr marL="685800" lvl="1" indent="-342900" algn="l">
              <a:buFont typeface="Wingdings" panose="05000000000000000000" pitchFamily="2" charset="2"/>
              <a:buChar char="Ø"/>
            </a:pPr>
            <a:r>
              <a:rPr lang="en-US" sz="2000" spc="0" dirty="0"/>
              <a:t>Floodplain and Coastal Policies</a:t>
            </a:r>
          </a:p>
          <a:p>
            <a:pPr marL="342900" indent="-342900">
              <a:buFont typeface="Wingdings" panose="05000000000000000000" pitchFamily="2" charset="2"/>
              <a:buChar char="Ø"/>
            </a:pPr>
            <a:r>
              <a:rPr lang="en-US" sz="2000" cap="none" spc="0" dirty="0"/>
              <a:t>These Updates May Be Interpreted As “More Restrictive” Under SB 180</a:t>
            </a:r>
            <a:endParaRPr lang="en-US" sz="2800" b="1" cap="none" spc="0" dirty="0"/>
          </a:p>
          <a:p>
            <a:r>
              <a:rPr lang="en-US" sz="2400" b="1" cap="none" spc="0" dirty="0"/>
              <a:t>Current Planning Uncertainty…</a:t>
            </a:r>
          </a:p>
          <a:p>
            <a:pPr marL="342900" indent="-342900">
              <a:buFont typeface="Wingdings" panose="05000000000000000000" pitchFamily="2" charset="2"/>
              <a:buChar char="Ø"/>
            </a:pPr>
            <a:r>
              <a:rPr lang="en-US" sz="2000" cap="none" spc="0" dirty="0"/>
              <a:t>Limited Guidance from the State on What is Allowed</a:t>
            </a:r>
          </a:p>
          <a:p>
            <a:pPr marL="342900" indent="-342900">
              <a:buFont typeface="Wingdings" panose="05000000000000000000" pitchFamily="2" charset="2"/>
              <a:buChar char="Ø"/>
            </a:pPr>
            <a:r>
              <a:rPr lang="en-US" sz="2000" cap="none" spc="0" dirty="0"/>
              <a:t>Pending Litigation Challenging SB 180’s Scope and Constitutionality</a:t>
            </a:r>
          </a:p>
          <a:p>
            <a:pPr marL="342900" indent="-342900">
              <a:buFont typeface="Wingdings" panose="05000000000000000000" pitchFamily="2" charset="2"/>
              <a:buChar char="Ø"/>
            </a:pPr>
            <a:r>
              <a:rPr lang="en-US" sz="2000" cap="none" spc="0" dirty="0"/>
              <a:t>Cities Statewide are Delaying, Modifying, or Segmenting Plan Updates</a:t>
            </a:r>
          </a:p>
          <a:p>
            <a:r>
              <a:rPr lang="en-US" sz="2400" b="1" cap="none" spc="0" dirty="0"/>
              <a:t>Key Risk = </a:t>
            </a:r>
            <a:r>
              <a:rPr lang="en-US" sz="2400" cap="none" spc="0" dirty="0"/>
              <a:t>Policy Improvements could be legally challenged or invalidated…</a:t>
            </a:r>
            <a:endParaRPr lang="en-US" sz="2400" b="1" cap="none" spc="0" dirty="0"/>
          </a:p>
        </p:txBody>
      </p:sp>
      <p:pic>
        <p:nvPicPr>
          <p:cNvPr id="4" name="Picture 3">
            <a:extLst>
              <a:ext uri="{FF2B5EF4-FFF2-40B4-BE49-F238E27FC236}">
                <a16:creationId xmlns:a16="http://schemas.microsoft.com/office/drawing/2014/main" id="{8A041302-2EC1-1802-0A11-92780D950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460E2D18-E0A1-8440-2537-248D4BCA92EA}"/>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EADE1FB5-6C54-D1C3-95AE-4363EF692601}"/>
              </a:ext>
            </a:extLst>
          </p:cNvPr>
          <p:cNvSpPr>
            <a:spLocks noGrp="1"/>
          </p:cNvSpPr>
          <p:nvPr>
            <p:ph type="sldNum" sz="quarter" idx="12"/>
          </p:nvPr>
        </p:nvSpPr>
        <p:spPr/>
        <p:txBody>
          <a:bodyPr/>
          <a:lstStyle/>
          <a:p>
            <a:fld id="{4CD77608-3819-479B-BB98-C216BA724EFE}" type="slidenum">
              <a:rPr lang="en-US" smtClean="0"/>
              <a:t>100</a:t>
            </a:fld>
            <a:endParaRPr lang="en-US"/>
          </a:p>
        </p:txBody>
      </p:sp>
    </p:spTree>
    <p:extLst>
      <p:ext uri="{BB962C8B-B14F-4D97-AF65-F5344CB8AC3E}">
        <p14:creationId xmlns:p14="http://schemas.microsoft.com/office/powerpoint/2010/main" val="318713940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5288-D253-BE63-2DDC-F2CF868303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725BDE-5952-DA01-C7DF-EE9BCF277135}"/>
              </a:ext>
            </a:extLst>
          </p:cNvPr>
          <p:cNvSpPr txBox="1"/>
          <p:nvPr/>
        </p:nvSpPr>
        <p:spPr>
          <a:xfrm>
            <a:off x="-1" y="191720"/>
            <a:ext cx="9143999" cy="523220"/>
          </a:xfrm>
          <a:prstGeom prst="rect">
            <a:avLst/>
          </a:prstGeom>
          <a:solidFill>
            <a:srgbClr val="10455E"/>
          </a:solidFill>
        </p:spPr>
        <p:txBody>
          <a:bodyPr wrap="square" rtlCol="0">
            <a:spAutoFit/>
          </a:bodyPr>
          <a:lstStyle/>
          <a:p>
            <a:pPr algn="ctr"/>
            <a:r>
              <a:rPr lang="en-US" sz="2800" dirty="0">
                <a:solidFill>
                  <a:schemeClr val="bg1"/>
                </a:solidFill>
              </a:rPr>
              <a:t>WHAT THIS MEANS FOR OUR COMPREHENSIVE PLAN?</a:t>
            </a:r>
          </a:p>
        </p:txBody>
      </p:sp>
      <p:sp>
        <p:nvSpPr>
          <p:cNvPr id="2" name="Content Placeholder 2">
            <a:extLst>
              <a:ext uri="{FF2B5EF4-FFF2-40B4-BE49-F238E27FC236}">
                <a16:creationId xmlns:a16="http://schemas.microsoft.com/office/drawing/2014/main" id="{A7C057A8-2BFD-7A4C-884E-3D1EC0B3C8C6}"/>
              </a:ext>
            </a:extLst>
          </p:cNvPr>
          <p:cNvSpPr txBox="1">
            <a:spLocks/>
          </p:cNvSpPr>
          <p:nvPr/>
        </p:nvSpPr>
        <p:spPr>
          <a:xfrm>
            <a:off x="571497" y="950723"/>
            <a:ext cx="8001002" cy="5554120"/>
          </a:xfrm>
          <a:prstGeom prst="rect">
            <a:avLst/>
          </a:prstGeom>
        </p:spPr>
        <p:txBody>
          <a:bodyPr vert="horz" lIns="91440" tIns="45720" rIns="91440" bIns="45720" rtlCol="0">
            <a:normAutofit/>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buFont typeface="+mj-lt"/>
              <a:buAutoNum type="arabicPeriod"/>
            </a:pPr>
            <a:r>
              <a:rPr lang="en-US" sz="2800" cap="none" spc="0" dirty="0"/>
              <a:t>Policy Updates must be carefully Evaluated for SB 180 Compliance</a:t>
            </a:r>
          </a:p>
          <a:p>
            <a:pPr marL="457200" indent="-457200">
              <a:buFont typeface="+mj-lt"/>
              <a:buAutoNum type="arabicPeriod"/>
            </a:pPr>
            <a:r>
              <a:rPr lang="en-US" sz="2800" cap="none" spc="0" dirty="0"/>
              <a:t>Some Recommendations may need to be: </a:t>
            </a:r>
          </a:p>
          <a:p>
            <a:pPr marL="800100" lvl="1" indent="-457200" algn="l">
              <a:buFont typeface="Wingdings" panose="05000000000000000000" pitchFamily="2" charset="2"/>
              <a:buChar char="Ø"/>
            </a:pPr>
            <a:r>
              <a:rPr lang="en-US" sz="2800" spc="0" dirty="0"/>
              <a:t>Deferred</a:t>
            </a:r>
          </a:p>
          <a:p>
            <a:pPr marL="800100" lvl="1" indent="-457200" algn="l">
              <a:buFont typeface="Wingdings" panose="05000000000000000000" pitchFamily="2" charset="2"/>
              <a:buChar char="Ø"/>
            </a:pPr>
            <a:r>
              <a:rPr lang="en-US" sz="2800" spc="0" dirty="0"/>
              <a:t>Narrowly Tailored</a:t>
            </a:r>
          </a:p>
          <a:p>
            <a:pPr marL="800100" lvl="1" indent="-457200" algn="l">
              <a:buFont typeface="Wingdings" panose="05000000000000000000" pitchFamily="2" charset="2"/>
              <a:buChar char="Ø"/>
            </a:pPr>
            <a:r>
              <a:rPr lang="en-US" sz="2800" spc="0" dirty="0"/>
              <a:t>Structured as Non-regulatory Policy Direction</a:t>
            </a:r>
          </a:p>
          <a:p>
            <a:pPr marL="457200" indent="-457200">
              <a:buFont typeface="+mj-lt"/>
              <a:buAutoNum type="arabicPeriod"/>
            </a:pPr>
            <a:r>
              <a:rPr lang="en-US" sz="2800" cap="none" spc="0" dirty="0"/>
              <a:t>Ongoing Coordination with Legal Counsel and State Review Agencies is Critical</a:t>
            </a:r>
          </a:p>
        </p:txBody>
      </p:sp>
      <p:pic>
        <p:nvPicPr>
          <p:cNvPr id="4" name="Picture 3">
            <a:extLst>
              <a:ext uri="{FF2B5EF4-FFF2-40B4-BE49-F238E27FC236}">
                <a16:creationId xmlns:a16="http://schemas.microsoft.com/office/drawing/2014/main" id="{8C7E8383-19BC-EA01-BE3B-E036C0122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5B015AC2-4B4E-B5ED-2F67-C96D22C56B47}"/>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008C431A-0371-BCF0-F4C2-ABA7A998B99E}"/>
              </a:ext>
            </a:extLst>
          </p:cNvPr>
          <p:cNvSpPr>
            <a:spLocks noGrp="1"/>
          </p:cNvSpPr>
          <p:nvPr>
            <p:ph type="sldNum" sz="quarter" idx="12"/>
          </p:nvPr>
        </p:nvSpPr>
        <p:spPr/>
        <p:txBody>
          <a:bodyPr/>
          <a:lstStyle/>
          <a:p>
            <a:fld id="{4CD77608-3819-479B-BB98-C216BA724EFE}" type="slidenum">
              <a:rPr lang="en-US" smtClean="0"/>
              <a:t>101</a:t>
            </a:fld>
            <a:endParaRPr lang="en-US"/>
          </a:p>
        </p:txBody>
      </p:sp>
    </p:spTree>
    <p:extLst>
      <p:ext uri="{BB962C8B-B14F-4D97-AF65-F5344CB8AC3E}">
        <p14:creationId xmlns:p14="http://schemas.microsoft.com/office/powerpoint/2010/main" val="21016483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25BE24-E180-D251-D3E0-249C56EBC6D3}"/>
              </a:ext>
            </a:extLst>
          </p:cNvPr>
          <p:cNvGrpSpPr/>
          <p:nvPr/>
        </p:nvGrpSpPr>
        <p:grpSpPr>
          <a:xfrm>
            <a:off x="609600" y="990600"/>
            <a:ext cx="1298225" cy="1253739"/>
            <a:chOff x="1" y="427"/>
            <a:chExt cx="1367584" cy="1953691"/>
          </a:xfrm>
          <a:solidFill>
            <a:srgbClr val="002653"/>
          </a:solidFill>
        </p:grpSpPr>
        <p:sp>
          <p:nvSpPr>
            <p:cNvPr id="4" name="Arrow: Chevron 3">
              <a:extLst>
                <a:ext uri="{FF2B5EF4-FFF2-40B4-BE49-F238E27FC236}">
                  <a16:creationId xmlns:a16="http://schemas.microsoft.com/office/drawing/2014/main" id="{CDB15957-5667-2579-987C-B194F0AA7006}"/>
                </a:ext>
              </a:extLst>
            </p:cNvPr>
            <p:cNvSpPr/>
            <p:nvPr/>
          </p:nvSpPr>
          <p:spPr>
            <a:xfrm rot="5400000">
              <a:off x="-293053" y="293481"/>
              <a:ext cx="1953691" cy="1367584"/>
            </a:xfrm>
            <a:prstGeom prst="chevron">
              <a:avLst/>
            </a:prstGeom>
            <a:solidFill>
              <a:srgbClr val="10455E"/>
            </a:solidFill>
            <a:ln>
              <a:solidFill>
                <a:srgbClr val="04629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Chevron 4">
              <a:extLst>
                <a:ext uri="{FF2B5EF4-FFF2-40B4-BE49-F238E27FC236}">
                  <a16:creationId xmlns:a16="http://schemas.microsoft.com/office/drawing/2014/main" id="{B098F93E-33BA-C671-384F-36FEC8FF5126}"/>
                </a:ext>
              </a:extLst>
            </p:cNvPr>
            <p:cNvSpPr txBox="1"/>
            <p:nvPr/>
          </p:nvSpPr>
          <p:spPr>
            <a:xfrm>
              <a:off x="1" y="684219"/>
              <a:ext cx="1367584" cy="58610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grpSp>
      <p:grpSp>
        <p:nvGrpSpPr>
          <p:cNvPr id="6" name="Group 5">
            <a:extLst>
              <a:ext uri="{FF2B5EF4-FFF2-40B4-BE49-F238E27FC236}">
                <a16:creationId xmlns:a16="http://schemas.microsoft.com/office/drawing/2014/main" id="{2A56F5B9-F409-E53C-6755-C1039C035801}"/>
              </a:ext>
            </a:extLst>
          </p:cNvPr>
          <p:cNvGrpSpPr/>
          <p:nvPr/>
        </p:nvGrpSpPr>
        <p:grpSpPr>
          <a:xfrm>
            <a:off x="1918647" y="990601"/>
            <a:ext cx="6615753" cy="674081"/>
            <a:chOff x="1367584" y="3417"/>
            <a:chExt cx="6862015" cy="1270567"/>
          </a:xfrm>
          <a:solidFill>
            <a:srgbClr val="42AED8"/>
          </a:solidFill>
        </p:grpSpPr>
        <p:sp>
          <p:nvSpPr>
            <p:cNvPr id="11" name="Rectangle: Top Corners Rounded 10">
              <a:extLst>
                <a:ext uri="{FF2B5EF4-FFF2-40B4-BE49-F238E27FC236}">
                  <a16:creationId xmlns:a16="http://schemas.microsoft.com/office/drawing/2014/main" id="{9102711B-5343-54C0-D216-1F02890FA107}"/>
                </a:ext>
              </a:extLst>
            </p:cNvPr>
            <p:cNvSpPr/>
            <p:nvPr/>
          </p:nvSpPr>
          <p:spPr>
            <a:xfrm rot="5400000">
              <a:off x="4163308" y="-2792307"/>
              <a:ext cx="1270567" cy="6862015"/>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Top Corners Rounded 4">
              <a:extLst>
                <a:ext uri="{FF2B5EF4-FFF2-40B4-BE49-F238E27FC236}">
                  <a16:creationId xmlns:a16="http://schemas.microsoft.com/office/drawing/2014/main" id="{76CBBA45-1463-3BA8-74C0-813774534932}"/>
                </a:ext>
              </a:extLst>
            </p:cNvPr>
            <p:cNvSpPr txBox="1"/>
            <p:nvPr/>
          </p:nvSpPr>
          <p:spPr>
            <a:xfrm>
              <a:off x="1367584" y="65441"/>
              <a:ext cx="6799991" cy="1146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marR="0" lvl="1" indent="-228600" algn="l" defTabSz="10668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prstClr val="white"/>
                  </a:solidFill>
                  <a:effectLst/>
                  <a:uLnTx/>
                  <a:uFillTx/>
                  <a:latin typeface="Aptos" panose="02110004020202020204"/>
                  <a:ea typeface="+mn-ea"/>
                  <a:cs typeface="+mn-cs"/>
                </a:rPr>
                <a:t>Public Engagement Workshop #1</a:t>
              </a:r>
            </a:p>
          </p:txBody>
        </p:sp>
      </p:grpSp>
      <p:sp>
        <p:nvSpPr>
          <p:cNvPr id="13" name="TextBox 12">
            <a:extLst>
              <a:ext uri="{FF2B5EF4-FFF2-40B4-BE49-F238E27FC236}">
                <a16:creationId xmlns:a16="http://schemas.microsoft.com/office/drawing/2014/main" id="{E9F44388-7ABC-836E-0AFE-7B3E7FA98F07}"/>
              </a:ext>
            </a:extLst>
          </p:cNvPr>
          <p:cNvSpPr txBox="1"/>
          <p:nvPr/>
        </p:nvSpPr>
        <p:spPr>
          <a:xfrm>
            <a:off x="488212" y="1534180"/>
            <a:ext cx="1569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October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2025</a:t>
            </a:r>
          </a:p>
        </p:txBody>
      </p:sp>
      <p:sp>
        <p:nvSpPr>
          <p:cNvPr id="16" name="Arrow: Chevron 4">
            <a:extLst>
              <a:ext uri="{FF2B5EF4-FFF2-40B4-BE49-F238E27FC236}">
                <a16:creationId xmlns:a16="http://schemas.microsoft.com/office/drawing/2014/main" id="{BF2858E4-18DF-2C63-3957-8FA43D798A3D}"/>
              </a:ext>
            </a:extLst>
          </p:cNvPr>
          <p:cNvSpPr txBox="1"/>
          <p:nvPr/>
        </p:nvSpPr>
        <p:spPr>
          <a:xfrm>
            <a:off x="694439" y="2222687"/>
            <a:ext cx="1213385" cy="3303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sp>
        <p:nvSpPr>
          <p:cNvPr id="23" name="TextBox 22">
            <a:extLst>
              <a:ext uri="{FF2B5EF4-FFF2-40B4-BE49-F238E27FC236}">
                <a16:creationId xmlns:a16="http://schemas.microsoft.com/office/drawing/2014/main" id="{C059B496-A052-7F59-D5C6-F470D362CAE7}"/>
              </a:ext>
            </a:extLst>
          </p:cNvPr>
          <p:cNvSpPr txBox="1"/>
          <p:nvPr/>
        </p:nvSpPr>
        <p:spPr>
          <a:xfrm>
            <a:off x="373299" y="2200664"/>
            <a:ext cx="17657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Date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2025</a:t>
            </a:r>
          </a:p>
        </p:txBody>
      </p:sp>
      <p:grpSp>
        <p:nvGrpSpPr>
          <p:cNvPr id="24" name="Group 23">
            <a:extLst>
              <a:ext uri="{FF2B5EF4-FFF2-40B4-BE49-F238E27FC236}">
                <a16:creationId xmlns:a16="http://schemas.microsoft.com/office/drawing/2014/main" id="{9F38995D-213F-89AD-5316-ABEA9A22E8F0}"/>
              </a:ext>
            </a:extLst>
          </p:cNvPr>
          <p:cNvGrpSpPr/>
          <p:nvPr/>
        </p:nvGrpSpPr>
        <p:grpSpPr>
          <a:xfrm>
            <a:off x="1922335" y="1739195"/>
            <a:ext cx="6622873" cy="644019"/>
            <a:chOff x="1367584" y="3417"/>
            <a:chExt cx="6862015" cy="1270567"/>
          </a:xfrm>
          <a:solidFill>
            <a:srgbClr val="42AED8"/>
          </a:solidFill>
        </p:grpSpPr>
        <p:sp>
          <p:nvSpPr>
            <p:cNvPr id="25" name="Rectangle: Top Corners Rounded 24">
              <a:extLst>
                <a:ext uri="{FF2B5EF4-FFF2-40B4-BE49-F238E27FC236}">
                  <a16:creationId xmlns:a16="http://schemas.microsoft.com/office/drawing/2014/main" id="{CF57B9A9-EBCD-DB28-D709-F9295091009E}"/>
                </a:ext>
              </a:extLst>
            </p:cNvPr>
            <p:cNvSpPr/>
            <p:nvPr/>
          </p:nvSpPr>
          <p:spPr>
            <a:xfrm rot="5400000">
              <a:off x="4163308" y="-2792307"/>
              <a:ext cx="1270567" cy="6862015"/>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Top Corners Rounded 4">
              <a:extLst>
                <a:ext uri="{FF2B5EF4-FFF2-40B4-BE49-F238E27FC236}">
                  <a16:creationId xmlns:a16="http://schemas.microsoft.com/office/drawing/2014/main" id="{FB3FA42D-41A4-3A11-FE59-28C5E5BCA3DE}"/>
                </a:ext>
              </a:extLst>
            </p:cNvPr>
            <p:cNvSpPr txBox="1"/>
            <p:nvPr/>
          </p:nvSpPr>
          <p:spPr>
            <a:xfrm>
              <a:off x="1367584" y="65441"/>
              <a:ext cx="6799991" cy="1146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lvl="1" indent="-228600" defTabSz="1066800">
                <a:lnSpc>
                  <a:spcPct val="90000"/>
                </a:lnSpc>
                <a:spcBef>
                  <a:spcPct val="0"/>
                </a:spcBef>
                <a:spcAft>
                  <a:spcPct val="15000"/>
                </a:spcAft>
                <a:buFontTx/>
                <a:buChar char="•"/>
                <a:defRPr/>
              </a:pPr>
              <a:r>
                <a:rPr lang="en-US" sz="2200" dirty="0">
                  <a:solidFill>
                    <a:prstClr val="white"/>
                  </a:solidFill>
                </a:rPr>
                <a:t>Public Engagement Workshop #2</a:t>
              </a:r>
            </a:p>
          </p:txBody>
        </p:sp>
      </p:grpSp>
      <p:grpSp>
        <p:nvGrpSpPr>
          <p:cNvPr id="27" name="Group 26">
            <a:extLst>
              <a:ext uri="{FF2B5EF4-FFF2-40B4-BE49-F238E27FC236}">
                <a16:creationId xmlns:a16="http://schemas.microsoft.com/office/drawing/2014/main" id="{13E9F8B6-832D-1B54-2D35-EC36A6E7AB8A}"/>
              </a:ext>
            </a:extLst>
          </p:cNvPr>
          <p:cNvGrpSpPr/>
          <p:nvPr/>
        </p:nvGrpSpPr>
        <p:grpSpPr>
          <a:xfrm>
            <a:off x="1938050" y="2464033"/>
            <a:ext cx="6612066" cy="674081"/>
            <a:chOff x="1367584" y="3417"/>
            <a:chExt cx="6862015" cy="1270567"/>
          </a:xfrm>
          <a:solidFill>
            <a:srgbClr val="42AED8"/>
          </a:solidFill>
        </p:grpSpPr>
        <p:sp>
          <p:nvSpPr>
            <p:cNvPr id="28" name="Rectangle: Top Corners Rounded 27">
              <a:extLst>
                <a:ext uri="{FF2B5EF4-FFF2-40B4-BE49-F238E27FC236}">
                  <a16:creationId xmlns:a16="http://schemas.microsoft.com/office/drawing/2014/main" id="{C9977A80-6953-2B89-2BEE-2E456EB6DDE0}"/>
                </a:ext>
              </a:extLst>
            </p:cNvPr>
            <p:cNvSpPr/>
            <p:nvPr/>
          </p:nvSpPr>
          <p:spPr>
            <a:xfrm rot="5400000">
              <a:off x="4163308" y="-2792307"/>
              <a:ext cx="1270567" cy="6862015"/>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Top Corners Rounded 4">
              <a:extLst>
                <a:ext uri="{FF2B5EF4-FFF2-40B4-BE49-F238E27FC236}">
                  <a16:creationId xmlns:a16="http://schemas.microsoft.com/office/drawing/2014/main" id="{01E1768B-3663-DBFA-615B-36851A7B6368}"/>
                </a:ext>
              </a:extLst>
            </p:cNvPr>
            <p:cNvSpPr txBox="1"/>
            <p:nvPr/>
          </p:nvSpPr>
          <p:spPr>
            <a:xfrm>
              <a:off x="1367584" y="65441"/>
              <a:ext cx="6799991" cy="1146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marR="0" lvl="1" indent="-228600" algn="l" defTabSz="10668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prstClr val="white"/>
                  </a:solidFill>
                  <a:effectLst/>
                  <a:uLnTx/>
                  <a:uFillTx/>
                  <a:latin typeface="Aptos" panose="02110004020202020204"/>
                  <a:ea typeface="+mn-ea"/>
                  <a:cs typeface="+mn-cs"/>
                </a:rPr>
                <a:t>City Commission Workshop</a:t>
              </a:r>
            </a:p>
          </p:txBody>
        </p:sp>
      </p:grpSp>
      <p:grpSp>
        <p:nvGrpSpPr>
          <p:cNvPr id="30" name="Group 29">
            <a:extLst>
              <a:ext uri="{FF2B5EF4-FFF2-40B4-BE49-F238E27FC236}">
                <a16:creationId xmlns:a16="http://schemas.microsoft.com/office/drawing/2014/main" id="{F08BEFF7-FE12-6136-D845-A6BB24B71D82}"/>
              </a:ext>
            </a:extLst>
          </p:cNvPr>
          <p:cNvGrpSpPr/>
          <p:nvPr/>
        </p:nvGrpSpPr>
        <p:grpSpPr>
          <a:xfrm>
            <a:off x="1948539" y="3213506"/>
            <a:ext cx="6611879" cy="668994"/>
            <a:chOff x="1367584" y="3417"/>
            <a:chExt cx="6862015" cy="1270567"/>
          </a:xfrm>
          <a:solidFill>
            <a:srgbClr val="42AED8"/>
          </a:solidFill>
        </p:grpSpPr>
        <p:sp>
          <p:nvSpPr>
            <p:cNvPr id="31" name="Rectangle: Top Corners Rounded 30">
              <a:extLst>
                <a:ext uri="{FF2B5EF4-FFF2-40B4-BE49-F238E27FC236}">
                  <a16:creationId xmlns:a16="http://schemas.microsoft.com/office/drawing/2014/main" id="{A8C237D6-1755-122E-9A8D-891A44402453}"/>
                </a:ext>
              </a:extLst>
            </p:cNvPr>
            <p:cNvSpPr/>
            <p:nvPr/>
          </p:nvSpPr>
          <p:spPr>
            <a:xfrm rot="5400000">
              <a:off x="4163308" y="-2792307"/>
              <a:ext cx="1270567" cy="6862015"/>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Top Corners Rounded 4">
              <a:extLst>
                <a:ext uri="{FF2B5EF4-FFF2-40B4-BE49-F238E27FC236}">
                  <a16:creationId xmlns:a16="http://schemas.microsoft.com/office/drawing/2014/main" id="{ABE008C0-D1A5-4C16-CBF2-209C2F3D0B2A}"/>
                </a:ext>
              </a:extLst>
            </p:cNvPr>
            <p:cNvSpPr txBox="1"/>
            <p:nvPr/>
          </p:nvSpPr>
          <p:spPr>
            <a:xfrm>
              <a:off x="1367584" y="65441"/>
              <a:ext cx="6799991" cy="1146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lvl="1" indent="-228600" defTabSz="1066800">
                <a:lnSpc>
                  <a:spcPct val="90000"/>
                </a:lnSpc>
                <a:spcBef>
                  <a:spcPct val="0"/>
                </a:spcBef>
                <a:spcAft>
                  <a:spcPct val="15000"/>
                </a:spcAft>
                <a:buFontTx/>
                <a:buChar char="•"/>
                <a:defRPr/>
              </a:pPr>
              <a:r>
                <a:rPr lang="en-US" sz="2200" dirty="0">
                  <a:solidFill>
                    <a:prstClr val="white"/>
                  </a:solidFill>
                </a:rPr>
                <a:t>Transmittal to State and Agencies</a:t>
              </a:r>
            </a:p>
          </p:txBody>
        </p:sp>
      </p:grpSp>
      <p:sp>
        <p:nvSpPr>
          <p:cNvPr id="34" name="TextBox 33">
            <a:extLst>
              <a:ext uri="{FF2B5EF4-FFF2-40B4-BE49-F238E27FC236}">
                <a16:creationId xmlns:a16="http://schemas.microsoft.com/office/drawing/2014/main" id="{EE1B71F5-ECDA-72BA-35A4-B00578B9F36C}"/>
              </a:ext>
            </a:extLst>
          </p:cNvPr>
          <p:cNvSpPr txBox="1"/>
          <p:nvPr/>
        </p:nvSpPr>
        <p:spPr>
          <a:xfrm>
            <a:off x="515727" y="4519912"/>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Date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2025</a:t>
            </a:r>
          </a:p>
        </p:txBody>
      </p:sp>
      <p:sp>
        <p:nvSpPr>
          <p:cNvPr id="35" name="TextBox 34">
            <a:extLst>
              <a:ext uri="{FF2B5EF4-FFF2-40B4-BE49-F238E27FC236}">
                <a16:creationId xmlns:a16="http://schemas.microsoft.com/office/drawing/2014/main" id="{746D722F-8247-F7BC-FB34-EBB649768410}"/>
              </a:ext>
            </a:extLst>
          </p:cNvPr>
          <p:cNvSpPr txBox="1"/>
          <p:nvPr/>
        </p:nvSpPr>
        <p:spPr>
          <a:xfrm>
            <a:off x="2362200" y="5105400"/>
            <a:ext cx="4648200" cy="1323439"/>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After transmittal, the State will review and issue a report; then, Project Team will update document. City Commission Adoption (Second Reading). </a:t>
            </a:r>
          </a:p>
        </p:txBody>
      </p:sp>
      <p:sp>
        <p:nvSpPr>
          <p:cNvPr id="36" name="TextBox 35">
            <a:extLst>
              <a:ext uri="{FF2B5EF4-FFF2-40B4-BE49-F238E27FC236}">
                <a16:creationId xmlns:a16="http://schemas.microsoft.com/office/drawing/2014/main" id="{65EF774F-D979-36B6-9F37-8FC0B507172D}"/>
              </a:ext>
            </a:extLst>
          </p:cNvPr>
          <p:cNvSpPr txBox="1"/>
          <p:nvPr/>
        </p:nvSpPr>
        <p:spPr>
          <a:xfrm>
            <a:off x="503941" y="3503048"/>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Date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2025</a:t>
            </a:r>
          </a:p>
        </p:txBody>
      </p:sp>
      <p:sp>
        <p:nvSpPr>
          <p:cNvPr id="10" name="Rectangle 9">
            <a:extLst>
              <a:ext uri="{FF2B5EF4-FFF2-40B4-BE49-F238E27FC236}">
                <a16:creationId xmlns:a16="http://schemas.microsoft.com/office/drawing/2014/main" id="{ABCCFE16-9BC8-D583-F8B4-4FB4C8F418CD}"/>
              </a:ext>
            </a:extLst>
          </p:cNvPr>
          <p:cNvSpPr/>
          <p:nvPr/>
        </p:nvSpPr>
        <p:spPr>
          <a:xfrm>
            <a:off x="0" y="-1"/>
            <a:ext cx="9143999" cy="789149"/>
          </a:xfrm>
          <a:prstGeom prst="rect">
            <a:avLst/>
          </a:prstGeom>
          <a:solidFill>
            <a:srgbClr val="104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rPr>
              <a:t>STEPS IN THE PROCESS</a:t>
            </a:r>
          </a:p>
        </p:txBody>
      </p:sp>
      <p:grpSp>
        <p:nvGrpSpPr>
          <p:cNvPr id="2" name="Group 1">
            <a:extLst>
              <a:ext uri="{FF2B5EF4-FFF2-40B4-BE49-F238E27FC236}">
                <a16:creationId xmlns:a16="http://schemas.microsoft.com/office/drawing/2014/main" id="{EE39691C-7313-2135-8B90-9AFB699F9B9F}"/>
              </a:ext>
            </a:extLst>
          </p:cNvPr>
          <p:cNvGrpSpPr/>
          <p:nvPr/>
        </p:nvGrpSpPr>
        <p:grpSpPr>
          <a:xfrm>
            <a:off x="1938050" y="3980524"/>
            <a:ext cx="6596860" cy="668994"/>
            <a:chOff x="1367584" y="3417"/>
            <a:chExt cx="6862015" cy="1270567"/>
          </a:xfrm>
          <a:solidFill>
            <a:srgbClr val="42AED8"/>
          </a:solidFill>
        </p:grpSpPr>
        <p:sp>
          <p:nvSpPr>
            <p:cNvPr id="7" name="Rectangle: Top Corners Rounded 6">
              <a:extLst>
                <a:ext uri="{FF2B5EF4-FFF2-40B4-BE49-F238E27FC236}">
                  <a16:creationId xmlns:a16="http://schemas.microsoft.com/office/drawing/2014/main" id="{B7E9DD0A-3393-EEBC-B575-0570A6338EA4}"/>
                </a:ext>
              </a:extLst>
            </p:cNvPr>
            <p:cNvSpPr/>
            <p:nvPr/>
          </p:nvSpPr>
          <p:spPr>
            <a:xfrm rot="5400000">
              <a:off x="4163308" y="-2792307"/>
              <a:ext cx="1270567" cy="6862015"/>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Top Corners Rounded 4">
              <a:extLst>
                <a:ext uri="{FF2B5EF4-FFF2-40B4-BE49-F238E27FC236}">
                  <a16:creationId xmlns:a16="http://schemas.microsoft.com/office/drawing/2014/main" id="{0E0AAEA6-28C3-5955-235B-56D6ED59CD95}"/>
                </a:ext>
              </a:extLst>
            </p:cNvPr>
            <p:cNvSpPr txBox="1"/>
            <p:nvPr/>
          </p:nvSpPr>
          <p:spPr>
            <a:xfrm>
              <a:off x="1367584" y="65441"/>
              <a:ext cx="6799991" cy="114651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5240" rIns="15240" bIns="15240" numCol="1" spcCol="1270" anchor="ctr" anchorCtr="0">
              <a:noAutofit/>
            </a:bodyPr>
            <a:lstStyle/>
            <a:p>
              <a:pPr marL="228600" marR="0" lvl="1" indent="-228600" algn="l" defTabSz="10668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prstClr val="white"/>
                  </a:solidFill>
                  <a:effectLst/>
                  <a:uLnTx/>
                  <a:uFillTx/>
                  <a:latin typeface="Aptos" panose="02110004020202020204"/>
                  <a:ea typeface="+mn-ea"/>
                  <a:cs typeface="+mn-cs"/>
                </a:rPr>
                <a:t>Public Hearing (Adoption)</a:t>
              </a:r>
            </a:p>
          </p:txBody>
        </p:sp>
      </p:grpSp>
      <p:grpSp>
        <p:nvGrpSpPr>
          <p:cNvPr id="40" name="Group 39">
            <a:extLst>
              <a:ext uri="{FF2B5EF4-FFF2-40B4-BE49-F238E27FC236}">
                <a16:creationId xmlns:a16="http://schemas.microsoft.com/office/drawing/2014/main" id="{EF45C56C-5CB9-FF71-9254-8FDFF473C262}"/>
              </a:ext>
            </a:extLst>
          </p:cNvPr>
          <p:cNvGrpSpPr/>
          <p:nvPr/>
        </p:nvGrpSpPr>
        <p:grpSpPr>
          <a:xfrm>
            <a:off x="620422" y="1747393"/>
            <a:ext cx="1298225" cy="1253739"/>
            <a:chOff x="1" y="427"/>
            <a:chExt cx="1367584" cy="1953691"/>
          </a:xfrm>
          <a:solidFill>
            <a:srgbClr val="002653"/>
          </a:solidFill>
        </p:grpSpPr>
        <p:sp>
          <p:nvSpPr>
            <p:cNvPr id="41" name="Arrow: Chevron 40">
              <a:extLst>
                <a:ext uri="{FF2B5EF4-FFF2-40B4-BE49-F238E27FC236}">
                  <a16:creationId xmlns:a16="http://schemas.microsoft.com/office/drawing/2014/main" id="{7A286F83-CDC7-0361-A356-4B8D70D0CBBA}"/>
                </a:ext>
              </a:extLst>
            </p:cNvPr>
            <p:cNvSpPr/>
            <p:nvPr/>
          </p:nvSpPr>
          <p:spPr>
            <a:xfrm rot="5400000">
              <a:off x="-293053" y="293481"/>
              <a:ext cx="1953691" cy="1367584"/>
            </a:xfrm>
            <a:prstGeom prst="chevron">
              <a:avLst/>
            </a:prstGeom>
            <a:solidFill>
              <a:srgbClr val="10455E"/>
            </a:solidFill>
            <a:ln>
              <a:solidFill>
                <a:srgbClr val="04629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Arrow: Chevron 4">
              <a:extLst>
                <a:ext uri="{FF2B5EF4-FFF2-40B4-BE49-F238E27FC236}">
                  <a16:creationId xmlns:a16="http://schemas.microsoft.com/office/drawing/2014/main" id="{5A061618-AEEC-E684-FE60-089D617403F4}"/>
                </a:ext>
              </a:extLst>
            </p:cNvPr>
            <p:cNvSpPr txBox="1"/>
            <p:nvPr/>
          </p:nvSpPr>
          <p:spPr>
            <a:xfrm>
              <a:off x="1" y="684219"/>
              <a:ext cx="1367584" cy="58610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grpSp>
      <p:grpSp>
        <p:nvGrpSpPr>
          <p:cNvPr id="43" name="Group 42">
            <a:extLst>
              <a:ext uri="{FF2B5EF4-FFF2-40B4-BE49-F238E27FC236}">
                <a16:creationId xmlns:a16="http://schemas.microsoft.com/office/drawing/2014/main" id="{59AEC939-CD99-6AE7-5057-D58463207619}"/>
              </a:ext>
            </a:extLst>
          </p:cNvPr>
          <p:cNvGrpSpPr/>
          <p:nvPr/>
        </p:nvGrpSpPr>
        <p:grpSpPr>
          <a:xfrm>
            <a:off x="620422" y="2482197"/>
            <a:ext cx="1298225" cy="1253739"/>
            <a:chOff x="1" y="427"/>
            <a:chExt cx="1367584" cy="1953691"/>
          </a:xfrm>
          <a:solidFill>
            <a:srgbClr val="002653"/>
          </a:solidFill>
        </p:grpSpPr>
        <p:sp>
          <p:nvSpPr>
            <p:cNvPr id="44" name="Arrow: Chevron 43">
              <a:extLst>
                <a:ext uri="{FF2B5EF4-FFF2-40B4-BE49-F238E27FC236}">
                  <a16:creationId xmlns:a16="http://schemas.microsoft.com/office/drawing/2014/main" id="{5C6B6722-911C-52BA-1D5A-614240805CE2}"/>
                </a:ext>
              </a:extLst>
            </p:cNvPr>
            <p:cNvSpPr/>
            <p:nvPr/>
          </p:nvSpPr>
          <p:spPr>
            <a:xfrm rot="5400000">
              <a:off x="-293053" y="293481"/>
              <a:ext cx="1953691" cy="1367584"/>
            </a:xfrm>
            <a:prstGeom prst="chevron">
              <a:avLst/>
            </a:prstGeom>
            <a:solidFill>
              <a:srgbClr val="10455E"/>
            </a:solidFill>
            <a:ln>
              <a:solidFill>
                <a:srgbClr val="04629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5" name="Arrow: Chevron 4">
              <a:extLst>
                <a:ext uri="{FF2B5EF4-FFF2-40B4-BE49-F238E27FC236}">
                  <a16:creationId xmlns:a16="http://schemas.microsoft.com/office/drawing/2014/main" id="{12822E15-5260-CEDD-A0B9-9DAB972126D4}"/>
                </a:ext>
              </a:extLst>
            </p:cNvPr>
            <p:cNvSpPr txBox="1"/>
            <p:nvPr/>
          </p:nvSpPr>
          <p:spPr>
            <a:xfrm>
              <a:off x="1" y="684219"/>
              <a:ext cx="1367584" cy="58610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grpSp>
      <p:grpSp>
        <p:nvGrpSpPr>
          <p:cNvPr id="46" name="Group 45">
            <a:extLst>
              <a:ext uri="{FF2B5EF4-FFF2-40B4-BE49-F238E27FC236}">
                <a16:creationId xmlns:a16="http://schemas.microsoft.com/office/drawing/2014/main" id="{EC6E614E-19E2-2265-ACD8-D1032B47284D}"/>
              </a:ext>
            </a:extLst>
          </p:cNvPr>
          <p:cNvGrpSpPr/>
          <p:nvPr/>
        </p:nvGrpSpPr>
        <p:grpSpPr>
          <a:xfrm>
            <a:off x="639825" y="3215951"/>
            <a:ext cx="1298225" cy="1253739"/>
            <a:chOff x="1" y="427"/>
            <a:chExt cx="1367584" cy="1953691"/>
          </a:xfrm>
          <a:solidFill>
            <a:srgbClr val="002653"/>
          </a:solidFill>
        </p:grpSpPr>
        <p:sp>
          <p:nvSpPr>
            <p:cNvPr id="47" name="Arrow: Chevron 46">
              <a:extLst>
                <a:ext uri="{FF2B5EF4-FFF2-40B4-BE49-F238E27FC236}">
                  <a16:creationId xmlns:a16="http://schemas.microsoft.com/office/drawing/2014/main" id="{1BB4D2B5-72F8-DC3C-C133-8CBF8E2CA58B}"/>
                </a:ext>
              </a:extLst>
            </p:cNvPr>
            <p:cNvSpPr/>
            <p:nvPr/>
          </p:nvSpPr>
          <p:spPr>
            <a:xfrm rot="5400000">
              <a:off x="-293053" y="293481"/>
              <a:ext cx="1953691" cy="1367584"/>
            </a:xfrm>
            <a:prstGeom prst="chevron">
              <a:avLst/>
            </a:prstGeom>
            <a:solidFill>
              <a:srgbClr val="10455E"/>
            </a:solidFill>
            <a:ln>
              <a:solidFill>
                <a:srgbClr val="04629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Arrow: Chevron 4">
              <a:extLst>
                <a:ext uri="{FF2B5EF4-FFF2-40B4-BE49-F238E27FC236}">
                  <a16:creationId xmlns:a16="http://schemas.microsoft.com/office/drawing/2014/main" id="{19B1CF1F-76CF-DE8B-6415-5B5DF794478C}"/>
                </a:ext>
              </a:extLst>
            </p:cNvPr>
            <p:cNvSpPr txBox="1"/>
            <p:nvPr/>
          </p:nvSpPr>
          <p:spPr>
            <a:xfrm>
              <a:off x="1" y="684219"/>
              <a:ext cx="1367584" cy="58610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grpSp>
      <p:grpSp>
        <p:nvGrpSpPr>
          <p:cNvPr id="49" name="Group 48">
            <a:extLst>
              <a:ext uri="{FF2B5EF4-FFF2-40B4-BE49-F238E27FC236}">
                <a16:creationId xmlns:a16="http://schemas.microsoft.com/office/drawing/2014/main" id="{37A230C6-543D-85C9-89B6-5C5F3C763ADC}"/>
              </a:ext>
            </a:extLst>
          </p:cNvPr>
          <p:cNvGrpSpPr/>
          <p:nvPr/>
        </p:nvGrpSpPr>
        <p:grpSpPr>
          <a:xfrm>
            <a:off x="637840" y="3989991"/>
            <a:ext cx="1298225" cy="1253739"/>
            <a:chOff x="1" y="427"/>
            <a:chExt cx="1367584" cy="1953691"/>
          </a:xfrm>
          <a:solidFill>
            <a:srgbClr val="002653"/>
          </a:solidFill>
        </p:grpSpPr>
        <p:sp>
          <p:nvSpPr>
            <p:cNvPr id="50" name="Arrow: Chevron 49">
              <a:extLst>
                <a:ext uri="{FF2B5EF4-FFF2-40B4-BE49-F238E27FC236}">
                  <a16:creationId xmlns:a16="http://schemas.microsoft.com/office/drawing/2014/main" id="{FD6C5B96-39B1-1A4E-3315-38EEE0DC81F3}"/>
                </a:ext>
              </a:extLst>
            </p:cNvPr>
            <p:cNvSpPr/>
            <p:nvPr/>
          </p:nvSpPr>
          <p:spPr>
            <a:xfrm rot="5400000">
              <a:off x="-293053" y="293481"/>
              <a:ext cx="1953691" cy="1367584"/>
            </a:xfrm>
            <a:prstGeom prst="chevron">
              <a:avLst/>
            </a:prstGeom>
            <a:solidFill>
              <a:srgbClr val="10455E"/>
            </a:solidFill>
            <a:ln>
              <a:solidFill>
                <a:srgbClr val="046299"/>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Arrow: Chevron 4">
              <a:extLst>
                <a:ext uri="{FF2B5EF4-FFF2-40B4-BE49-F238E27FC236}">
                  <a16:creationId xmlns:a16="http://schemas.microsoft.com/office/drawing/2014/main" id="{6C741BCF-761A-8F14-4930-B3B771AC35E0}"/>
                </a:ext>
              </a:extLst>
            </p:cNvPr>
            <p:cNvSpPr txBox="1"/>
            <p:nvPr/>
          </p:nvSpPr>
          <p:spPr>
            <a:xfrm>
              <a:off x="1" y="684219"/>
              <a:ext cx="1367584" cy="58610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 </a:t>
              </a:r>
            </a:p>
          </p:txBody>
        </p:sp>
      </p:grpSp>
      <p:sp>
        <p:nvSpPr>
          <p:cNvPr id="66" name="TextBox 65">
            <a:extLst>
              <a:ext uri="{FF2B5EF4-FFF2-40B4-BE49-F238E27FC236}">
                <a16:creationId xmlns:a16="http://schemas.microsoft.com/office/drawing/2014/main" id="{ABFE67A4-47BE-6976-EF6B-2C85D19FF700}"/>
              </a:ext>
            </a:extLst>
          </p:cNvPr>
          <p:cNvSpPr txBox="1"/>
          <p:nvPr/>
        </p:nvSpPr>
        <p:spPr>
          <a:xfrm>
            <a:off x="503941" y="2298388"/>
            <a:ext cx="156918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November 13,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8A4F1FC0-3562-B645-D92A-DF5A555AA83A}"/>
              </a:ext>
            </a:extLst>
          </p:cNvPr>
          <p:cNvSpPr txBox="1"/>
          <p:nvPr/>
        </p:nvSpPr>
        <p:spPr>
          <a:xfrm>
            <a:off x="493618" y="3005467"/>
            <a:ext cx="156918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March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9CF6775C-A7AD-2C64-EE52-16C1932DE6C1}"/>
              </a:ext>
            </a:extLst>
          </p:cNvPr>
          <p:cNvSpPr txBox="1"/>
          <p:nvPr/>
        </p:nvSpPr>
        <p:spPr>
          <a:xfrm>
            <a:off x="481347" y="3766951"/>
            <a:ext cx="15691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TBD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9" name="TextBox 68">
            <a:extLst>
              <a:ext uri="{FF2B5EF4-FFF2-40B4-BE49-F238E27FC236}">
                <a16:creationId xmlns:a16="http://schemas.microsoft.com/office/drawing/2014/main" id="{0915B35E-3C23-147A-0868-1D01AB302294}"/>
              </a:ext>
            </a:extLst>
          </p:cNvPr>
          <p:cNvSpPr txBox="1"/>
          <p:nvPr/>
        </p:nvSpPr>
        <p:spPr>
          <a:xfrm>
            <a:off x="488212" y="4495800"/>
            <a:ext cx="15691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TBD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1DAEF234-275F-F6A6-386E-C9D1D5148584}"/>
              </a:ext>
            </a:extLst>
          </p:cNvPr>
          <p:cNvPicPr>
            <a:picLocks noChangeAspect="1"/>
          </p:cNvPicPr>
          <p:nvPr/>
        </p:nvPicPr>
        <p:blipFill>
          <a:blip r:embed="rId2"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pic>
        <p:nvPicPr>
          <p:cNvPr id="14" name="Picture 13">
            <a:extLst>
              <a:ext uri="{FF2B5EF4-FFF2-40B4-BE49-F238E27FC236}">
                <a16:creationId xmlns:a16="http://schemas.microsoft.com/office/drawing/2014/main" id="{7A233FC0-09BD-BD58-06C0-1FB194CC5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15" name="Slide Number Placeholder 14">
            <a:extLst>
              <a:ext uri="{FF2B5EF4-FFF2-40B4-BE49-F238E27FC236}">
                <a16:creationId xmlns:a16="http://schemas.microsoft.com/office/drawing/2014/main" id="{3A193360-F706-8349-6100-E71D06A178ED}"/>
              </a:ext>
            </a:extLst>
          </p:cNvPr>
          <p:cNvSpPr>
            <a:spLocks noGrp="1"/>
          </p:cNvSpPr>
          <p:nvPr>
            <p:ph type="sldNum" sz="quarter" idx="12"/>
          </p:nvPr>
        </p:nvSpPr>
        <p:spPr/>
        <p:txBody>
          <a:bodyPr/>
          <a:lstStyle/>
          <a:p>
            <a:fld id="{4CD77608-3819-479B-BB98-C216BA724EFE}" type="slidenum">
              <a:rPr lang="en-US" smtClean="0"/>
              <a:t>102</a:t>
            </a:fld>
            <a:endParaRPr lang="en-US"/>
          </a:p>
        </p:txBody>
      </p:sp>
    </p:spTree>
    <p:extLst>
      <p:ext uri="{BB962C8B-B14F-4D97-AF65-F5344CB8AC3E}">
        <p14:creationId xmlns:p14="http://schemas.microsoft.com/office/powerpoint/2010/main" val="143896066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742B-D2B5-307F-7217-1EE2AAE376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D71F78-32BA-3057-5C68-27E5A6D6A46C}"/>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NEXT STEPS</a:t>
            </a:r>
          </a:p>
        </p:txBody>
      </p:sp>
      <p:sp>
        <p:nvSpPr>
          <p:cNvPr id="7" name="TextBox 6">
            <a:extLst>
              <a:ext uri="{FF2B5EF4-FFF2-40B4-BE49-F238E27FC236}">
                <a16:creationId xmlns:a16="http://schemas.microsoft.com/office/drawing/2014/main" id="{1C243CF7-4DF4-3E36-AEBB-EB8A4117FBE4}"/>
              </a:ext>
            </a:extLst>
          </p:cNvPr>
          <p:cNvSpPr txBox="1"/>
          <p:nvPr/>
        </p:nvSpPr>
        <p:spPr>
          <a:xfrm>
            <a:off x="342384" y="1447800"/>
            <a:ext cx="5144016" cy="3046988"/>
          </a:xfrm>
          <a:prstGeom prst="rect">
            <a:avLst/>
          </a:prstGeom>
          <a:noFill/>
        </p:spPr>
        <p:txBody>
          <a:bodyPr wrap="square">
            <a:spAutoFit/>
          </a:bodyPr>
          <a:lstStyle/>
          <a:p>
            <a:pPr marL="457200" indent="-457200">
              <a:buFont typeface="Wingdings" panose="05000000000000000000" pitchFamily="2" charset="2"/>
              <a:buChar char="Ø"/>
            </a:pPr>
            <a:r>
              <a:rPr lang="en-US" sz="2400" dirty="0">
                <a:latin typeface="+mj-lt"/>
                <a:ea typeface="Ebrima" panose="02000000000000000000" pitchFamily="2" charset="0"/>
                <a:cs typeface="Arial" panose="020B0604020202020204" pitchFamily="34" charset="0"/>
              </a:rPr>
              <a:t>Integrate Today’s Feedback into Draft Elements</a:t>
            </a:r>
          </a:p>
          <a:p>
            <a:endParaRPr lang="en-US" sz="2400" dirty="0">
              <a:latin typeface="+mj-lt"/>
              <a:ea typeface="Ebrima" panose="02000000000000000000" pitchFamily="2" charset="0"/>
              <a:cs typeface="Arial" panose="020B0604020202020204" pitchFamily="34" charset="0"/>
            </a:endParaRPr>
          </a:p>
          <a:p>
            <a:pPr marL="457200" indent="-457200">
              <a:buFont typeface="Wingdings" panose="05000000000000000000" pitchFamily="2" charset="2"/>
              <a:buChar char="Ø"/>
            </a:pPr>
            <a:r>
              <a:rPr lang="en-US" sz="2400" dirty="0">
                <a:latin typeface="+mj-lt"/>
                <a:ea typeface="Ebrima" panose="02000000000000000000" pitchFamily="2" charset="0"/>
                <a:cs typeface="Arial" panose="020B0604020202020204" pitchFamily="34" charset="0"/>
              </a:rPr>
              <a:t>Finalize Draft Comprehensive Plan</a:t>
            </a:r>
            <a:endParaRPr lang="en-US" sz="2400" b="1" dirty="0">
              <a:latin typeface="+mj-lt"/>
              <a:ea typeface="Ebrima" panose="02000000000000000000" pitchFamily="2" charset="0"/>
              <a:cs typeface="Arial" panose="020B0604020202020204" pitchFamily="34" charset="0"/>
            </a:endParaRPr>
          </a:p>
          <a:p>
            <a:pPr marL="457200" indent="-457200">
              <a:buFont typeface="Wingdings" panose="05000000000000000000" pitchFamily="2" charset="2"/>
              <a:buChar char="Ø"/>
            </a:pPr>
            <a:endParaRPr lang="en-US" sz="2400" dirty="0">
              <a:latin typeface="+mj-lt"/>
              <a:ea typeface="Ebrima" panose="02000000000000000000" pitchFamily="2" charset="0"/>
              <a:cs typeface="Arial" panose="020B0604020202020204" pitchFamily="34" charset="0"/>
            </a:endParaRPr>
          </a:p>
          <a:p>
            <a:pPr marL="457200" indent="-457200">
              <a:buFont typeface="Wingdings" panose="05000000000000000000" pitchFamily="2" charset="2"/>
              <a:buChar char="Ø"/>
            </a:pPr>
            <a:r>
              <a:rPr lang="en-US" sz="2400" dirty="0">
                <a:latin typeface="+mj-lt"/>
                <a:ea typeface="Ebrima" panose="02000000000000000000" pitchFamily="2" charset="0"/>
                <a:cs typeface="Arial" panose="020B0604020202020204" pitchFamily="34" charset="0"/>
              </a:rPr>
              <a:t>Transmittal to State and Agencies </a:t>
            </a:r>
            <a:r>
              <a:rPr lang="en-US" sz="2400" b="1" dirty="0">
                <a:latin typeface="+mj-lt"/>
                <a:ea typeface="Ebrima" panose="02000000000000000000" pitchFamily="2" charset="0"/>
                <a:cs typeface="Arial" panose="020B0604020202020204" pitchFamily="34" charset="0"/>
              </a:rPr>
              <a:t>(60 days to receive the Objections and Comments (ORC))</a:t>
            </a:r>
          </a:p>
        </p:txBody>
      </p:sp>
      <p:pic>
        <p:nvPicPr>
          <p:cNvPr id="1026" name="Picture 2" descr="1,900+ Next Steps Stock Illustrations, Royalty-Free Vector Graphics &amp; Clip  Art - iStock | Steps, Next steps blue, Next steps icon">
            <a:extLst>
              <a:ext uri="{FF2B5EF4-FFF2-40B4-BE49-F238E27FC236}">
                <a16:creationId xmlns:a16="http://schemas.microsoft.com/office/drawing/2014/main" id="{97BC76BE-4735-D824-13C1-B1133FA9C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35" t="14213" r="22843" b="14721"/>
          <a:stretch>
            <a:fillRect/>
          </a:stretch>
        </p:blipFill>
        <p:spPr bwMode="auto">
          <a:xfrm>
            <a:off x="5885570" y="1714500"/>
            <a:ext cx="264522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865E99-F8A0-B44F-02D1-0031C68E3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EDEC626C-1200-0D60-2C24-1ECCAD95C3B2}"/>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FD0417B6-F6C8-C0F3-BC0F-D6A4B25110BE}"/>
              </a:ext>
            </a:extLst>
          </p:cNvPr>
          <p:cNvSpPr>
            <a:spLocks noGrp="1"/>
          </p:cNvSpPr>
          <p:nvPr>
            <p:ph type="sldNum" sz="quarter" idx="12"/>
          </p:nvPr>
        </p:nvSpPr>
        <p:spPr/>
        <p:txBody>
          <a:bodyPr/>
          <a:lstStyle/>
          <a:p>
            <a:fld id="{4CD77608-3819-479B-BB98-C216BA724EFE}" type="slidenum">
              <a:rPr lang="en-US" smtClean="0"/>
              <a:t>103</a:t>
            </a:fld>
            <a:endParaRPr lang="en-US"/>
          </a:p>
        </p:txBody>
      </p:sp>
    </p:spTree>
    <p:extLst>
      <p:ext uri="{BB962C8B-B14F-4D97-AF65-F5344CB8AC3E}">
        <p14:creationId xmlns:p14="http://schemas.microsoft.com/office/powerpoint/2010/main" val="217760096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BB04-B151-2E66-5420-B3179AC8758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53D8FF-B503-D19B-B566-C253F18A99F2}"/>
              </a:ext>
            </a:extLst>
          </p:cNvPr>
          <p:cNvSpPr/>
          <p:nvPr/>
        </p:nvSpPr>
        <p:spPr>
          <a:xfrm>
            <a:off x="30144" y="492060"/>
            <a:ext cx="9144000" cy="1327826"/>
          </a:xfrm>
          <a:prstGeom prst="rect">
            <a:avLst/>
          </a:prstGeom>
          <a:solidFill>
            <a:srgbClr val="00265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srgbClr val="10455E"/>
              </a:solidFill>
            </a:endParaRPr>
          </a:p>
        </p:txBody>
      </p:sp>
      <p:sp>
        <p:nvSpPr>
          <p:cNvPr id="14" name="Rectangle 13">
            <a:extLst>
              <a:ext uri="{FF2B5EF4-FFF2-40B4-BE49-F238E27FC236}">
                <a16:creationId xmlns:a16="http://schemas.microsoft.com/office/drawing/2014/main" id="{40231413-86EF-4063-DE3B-D1E46CF9989A}"/>
              </a:ext>
            </a:extLst>
          </p:cNvPr>
          <p:cNvSpPr/>
          <p:nvPr/>
        </p:nvSpPr>
        <p:spPr>
          <a:xfrm>
            <a:off x="0" y="4672924"/>
            <a:ext cx="9144000" cy="1240082"/>
          </a:xfrm>
          <a:prstGeom prst="rect">
            <a:avLst/>
          </a:prstGeom>
          <a:solidFill>
            <a:srgbClr val="10455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solidFill>
                <a:srgbClr val="10455E"/>
              </a:solidFill>
            </a:endParaRPr>
          </a:p>
        </p:txBody>
      </p:sp>
      <p:sp>
        <p:nvSpPr>
          <p:cNvPr id="15" name="TextBox 14">
            <a:extLst>
              <a:ext uri="{FF2B5EF4-FFF2-40B4-BE49-F238E27FC236}">
                <a16:creationId xmlns:a16="http://schemas.microsoft.com/office/drawing/2014/main" id="{5E4D05AC-3642-1D0F-2615-FB612301FDCD}"/>
              </a:ext>
            </a:extLst>
          </p:cNvPr>
          <p:cNvSpPr txBox="1"/>
          <p:nvPr/>
        </p:nvSpPr>
        <p:spPr>
          <a:xfrm>
            <a:off x="5550087" y="1907577"/>
            <a:ext cx="3583864" cy="2677656"/>
          </a:xfrm>
          <a:prstGeom prst="rect">
            <a:avLst/>
          </a:prstGeom>
          <a:noFill/>
        </p:spPr>
        <p:txBody>
          <a:bodyPr wrap="square" rtlCol="0">
            <a:spAutoFit/>
          </a:bodyPr>
          <a:lstStyle/>
          <a:p>
            <a:pPr algn="ctr"/>
            <a:r>
              <a:rPr lang="en-US" sz="2800" b="1" dirty="0">
                <a:solidFill>
                  <a:srgbClr val="002653"/>
                </a:solidFill>
              </a:rPr>
              <a:t>Thank you!</a:t>
            </a:r>
          </a:p>
          <a:p>
            <a:pPr algn="ctr"/>
            <a:endParaRPr lang="en-US" sz="2800" b="1" dirty="0">
              <a:solidFill>
                <a:srgbClr val="002653"/>
              </a:solidFill>
            </a:endParaRPr>
          </a:p>
          <a:p>
            <a:pPr algn="ctr"/>
            <a:r>
              <a:rPr lang="en-US" sz="2800" b="1" dirty="0">
                <a:solidFill>
                  <a:srgbClr val="002653"/>
                </a:solidFill>
              </a:rPr>
              <a:t>Let’s discuss priorities for Boynton Beach’s future!</a:t>
            </a:r>
          </a:p>
        </p:txBody>
      </p:sp>
      <p:pic>
        <p:nvPicPr>
          <p:cNvPr id="3" name="Picture 2">
            <a:extLst>
              <a:ext uri="{FF2B5EF4-FFF2-40B4-BE49-F238E27FC236}">
                <a16:creationId xmlns:a16="http://schemas.microsoft.com/office/drawing/2014/main" id="{09005C4B-8D9B-12EB-9475-90D9AC841AC0}"/>
              </a:ext>
            </a:extLst>
          </p:cNvPr>
          <p:cNvPicPr>
            <a:picLocks noChangeAspect="1"/>
          </p:cNvPicPr>
          <p:nvPr/>
        </p:nvPicPr>
        <p:blipFill>
          <a:blip r:embed="rId2"/>
          <a:srcRect b="2288"/>
          <a:stretch>
            <a:fillRect/>
          </a:stretch>
        </p:blipFill>
        <p:spPr>
          <a:xfrm>
            <a:off x="1" y="1481611"/>
            <a:ext cx="5560136" cy="3894777"/>
          </a:xfrm>
          <a:prstGeom prst="rect">
            <a:avLst/>
          </a:prstGeom>
        </p:spPr>
      </p:pic>
      <p:pic>
        <p:nvPicPr>
          <p:cNvPr id="2" name="Picture 1">
            <a:extLst>
              <a:ext uri="{FF2B5EF4-FFF2-40B4-BE49-F238E27FC236}">
                <a16:creationId xmlns:a16="http://schemas.microsoft.com/office/drawing/2014/main" id="{F1AA4FAF-9D09-40C2-FBA4-7AB922F58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01C62A24-09C9-7610-5691-A046E20AEF7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13006"/>
            <a:ext cx="1091437" cy="875306"/>
          </a:xfrm>
          <a:prstGeom prst="rect">
            <a:avLst/>
          </a:prstGeom>
        </p:spPr>
      </p:pic>
      <p:sp>
        <p:nvSpPr>
          <p:cNvPr id="7" name="Slide Number Placeholder 6">
            <a:extLst>
              <a:ext uri="{FF2B5EF4-FFF2-40B4-BE49-F238E27FC236}">
                <a16:creationId xmlns:a16="http://schemas.microsoft.com/office/drawing/2014/main" id="{CDB803E9-5F26-2378-03A7-D0591356EFCA}"/>
              </a:ext>
            </a:extLst>
          </p:cNvPr>
          <p:cNvSpPr>
            <a:spLocks noGrp="1"/>
          </p:cNvSpPr>
          <p:nvPr>
            <p:ph type="sldNum" sz="quarter" idx="12"/>
          </p:nvPr>
        </p:nvSpPr>
        <p:spPr/>
        <p:txBody>
          <a:bodyPr/>
          <a:lstStyle/>
          <a:p>
            <a:fld id="{4CD77608-3819-479B-BB98-C216BA724EFE}" type="slidenum">
              <a:rPr lang="en-US" smtClean="0"/>
              <a:t>104</a:t>
            </a:fld>
            <a:endParaRPr lang="en-US"/>
          </a:p>
        </p:txBody>
      </p:sp>
    </p:spTree>
    <p:extLst>
      <p:ext uri="{BB962C8B-B14F-4D97-AF65-F5344CB8AC3E}">
        <p14:creationId xmlns:p14="http://schemas.microsoft.com/office/powerpoint/2010/main" val="410759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9F070-8BEA-2F1F-B1C9-2AA2A77CD9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1A005E-4BCD-BB3A-F9AA-2B2803C20AD7}"/>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9</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3" name="Chart 2">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1391459797"/>
              </p:ext>
            </p:extLst>
          </p:nvPr>
        </p:nvGraphicFramePr>
        <p:xfrm>
          <a:off x="0" y="776495"/>
          <a:ext cx="9144000" cy="425270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669D39F9-AA8A-C216-9925-1DBB8BF02B80}"/>
              </a:ext>
            </a:extLst>
          </p:cNvPr>
          <p:cNvSpPr/>
          <p:nvPr/>
        </p:nvSpPr>
        <p:spPr>
          <a:xfrm rot="18899229">
            <a:off x="3295000" y="3506853"/>
            <a:ext cx="1206023"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9D1A2-C54B-A3AE-8891-371A48C31903}"/>
              </a:ext>
            </a:extLst>
          </p:cNvPr>
          <p:cNvSpPr/>
          <p:nvPr/>
        </p:nvSpPr>
        <p:spPr>
          <a:xfrm rot="18986145">
            <a:off x="1849827" y="3679659"/>
            <a:ext cx="1732742"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4493A8-910E-1EF7-7A29-21F2C1E27933}"/>
              </a:ext>
            </a:extLst>
          </p:cNvPr>
          <p:cNvSpPr/>
          <p:nvPr/>
        </p:nvSpPr>
        <p:spPr>
          <a:xfrm rot="18920915">
            <a:off x="793932" y="3839318"/>
            <a:ext cx="2408722" cy="253224"/>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0C2C63-9E48-2377-64B7-1A835D97DDFC}"/>
              </a:ext>
            </a:extLst>
          </p:cNvPr>
          <p:cNvSpPr txBox="1"/>
          <p:nvPr/>
        </p:nvSpPr>
        <p:spPr>
          <a:xfrm>
            <a:off x="1853573" y="5112591"/>
            <a:ext cx="5996496" cy="1323439"/>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Increased Safety</a:t>
            </a:r>
          </a:p>
          <a:p>
            <a:pPr marL="342900" indent="-342900">
              <a:buFont typeface="+mj-lt"/>
              <a:buAutoNum type="arabicPeriod"/>
            </a:pPr>
            <a:r>
              <a:rPr lang="en-US" sz="2000" b="1" dirty="0"/>
              <a:t>Beautification of the City</a:t>
            </a:r>
          </a:p>
          <a:p>
            <a:pPr marL="342900" indent="-342900">
              <a:buFont typeface="+mj-lt"/>
              <a:buAutoNum type="arabicPeriod"/>
            </a:pPr>
            <a:r>
              <a:rPr lang="en-US" sz="2000" b="1" dirty="0"/>
              <a:t>Land Conservation/Environmental Stewardship</a:t>
            </a:r>
          </a:p>
        </p:txBody>
      </p:sp>
      <p:pic>
        <p:nvPicPr>
          <p:cNvPr id="9" name="Picture 8">
            <a:extLst>
              <a:ext uri="{FF2B5EF4-FFF2-40B4-BE49-F238E27FC236}">
                <a16:creationId xmlns:a16="http://schemas.microsoft.com/office/drawing/2014/main" id="{E89FFE4B-F8D0-249B-40AE-D57FAB76B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2350A6F4-8D90-A0F5-9515-FA97248C0C24}"/>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BFA31AEA-34A1-29BB-8C41-28A4D240EB10}"/>
              </a:ext>
            </a:extLst>
          </p:cNvPr>
          <p:cNvSpPr>
            <a:spLocks noGrp="1"/>
          </p:cNvSpPr>
          <p:nvPr>
            <p:ph type="sldNum" sz="quarter" idx="12"/>
          </p:nvPr>
        </p:nvSpPr>
        <p:spPr/>
        <p:txBody>
          <a:bodyPr/>
          <a:lstStyle/>
          <a:p>
            <a:fld id="{4CD77608-3819-479B-BB98-C216BA724EFE}" type="slidenum">
              <a:rPr lang="en-US" smtClean="0"/>
              <a:t>11</a:t>
            </a:fld>
            <a:endParaRPr lang="en-US"/>
          </a:p>
        </p:txBody>
      </p:sp>
    </p:spTree>
    <p:extLst>
      <p:ext uri="{BB962C8B-B14F-4D97-AF65-F5344CB8AC3E}">
        <p14:creationId xmlns:p14="http://schemas.microsoft.com/office/powerpoint/2010/main" val="365161174"/>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0B1A-4F0F-99BC-0046-443818637595}"/>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3360587877"/>
              </p:ext>
            </p:extLst>
          </p:nvPr>
        </p:nvGraphicFramePr>
        <p:xfrm>
          <a:off x="-15712" y="835987"/>
          <a:ext cx="9159712" cy="427660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4E77D32-BF60-C36A-CD3E-90B696793282}"/>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10</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B0EBB45-89B1-CA03-E9A2-A271D608A5DB}"/>
              </a:ext>
            </a:extLst>
          </p:cNvPr>
          <p:cNvSpPr/>
          <p:nvPr/>
        </p:nvSpPr>
        <p:spPr>
          <a:xfrm rot="18899229">
            <a:off x="326250" y="3841522"/>
            <a:ext cx="1384031"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DB1178-416D-475B-D7F6-7BCF0461B12E}"/>
              </a:ext>
            </a:extLst>
          </p:cNvPr>
          <p:cNvSpPr/>
          <p:nvPr/>
        </p:nvSpPr>
        <p:spPr>
          <a:xfrm rot="18986145">
            <a:off x="3305972" y="3652986"/>
            <a:ext cx="995809"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38F1FE-5599-C7E2-4CDB-1BC5E96041C7}"/>
              </a:ext>
            </a:extLst>
          </p:cNvPr>
          <p:cNvSpPr/>
          <p:nvPr/>
        </p:nvSpPr>
        <p:spPr>
          <a:xfrm rot="18920915">
            <a:off x="1063279" y="3929328"/>
            <a:ext cx="1749917" cy="253224"/>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DEBF7A-004C-7B19-5F76-8896633915DF}"/>
              </a:ext>
            </a:extLst>
          </p:cNvPr>
          <p:cNvSpPr txBox="1"/>
          <p:nvPr/>
        </p:nvSpPr>
        <p:spPr>
          <a:xfrm>
            <a:off x="1853573" y="5112591"/>
            <a:ext cx="5996496" cy="1323439"/>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Police/Crime Prevention</a:t>
            </a:r>
          </a:p>
          <a:p>
            <a:pPr marL="342900" indent="-342900">
              <a:buFont typeface="+mj-lt"/>
              <a:buAutoNum type="arabicPeriod"/>
            </a:pPr>
            <a:r>
              <a:rPr lang="en-US" sz="2000" b="1" dirty="0"/>
              <a:t>Traffic Management</a:t>
            </a:r>
          </a:p>
          <a:p>
            <a:pPr marL="342900" indent="-342900">
              <a:buFont typeface="+mj-lt"/>
              <a:buAutoNum type="arabicPeriod"/>
            </a:pPr>
            <a:r>
              <a:rPr lang="en-US" sz="2000" b="1" dirty="0"/>
              <a:t>Environment Protection/Preservation</a:t>
            </a:r>
          </a:p>
        </p:txBody>
      </p:sp>
      <p:pic>
        <p:nvPicPr>
          <p:cNvPr id="9" name="Picture 8">
            <a:extLst>
              <a:ext uri="{FF2B5EF4-FFF2-40B4-BE49-F238E27FC236}">
                <a16:creationId xmlns:a16="http://schemas.microsoft.com/office/drawing/2014/main" id="{68ECA9B8-ABF2-EC15-D432-7E04098AD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12" name="Picture 11">
            <a:extLst>
              <a:ext uri="{FF2B5EF4-FFF2-40B4-BE49-F238E27FC236}">
                <a16:creationId xmlns:a16="http://schemas.microsoft.com/office/drawing/2014/main" id="{DB218275-DB70-2C62-142E-6719375114A0}"/>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3" name="Slide Number Placeholder 2">
            <a:extLst>
              <a:ext uri="{FF2B5EF4-FFF2-40B4-BE49-F238E27FC236}">
                <a16:creationId xmlns:a16="http://schemas.microsoft.com/office/drawing/2014/main" id="{E0C084AB-3553-2752-2980-52CF9E4E6F22}"/>
              </a:ext>
            </a:extLst>
          </p:cNvPr>
          <p:cNvSpPr>
            <a:spLocks noGrp="1"/>
          </p:cNvSpPr>
          <p:nvPr>
            <p:ph type="sldNum" sz="quarter" idx="12"/>
          </p:nvPr>
        </p:nvSpPr>
        <p:spPr/>
        <p:txBody>
          <a:bodyPr/>
          <a:lstStyle/>
          <a:p>
            <a:fld id="{4CD77608-3819-479B-BB98-C216BA724EFE}" type="slidenum">
              <a:rPr lang="en-US" smtClean="0"/>
              <a:t>12</a:t>
            </a:fld>
            <a:endParaRPr lang="en-US"/>
          </a:p>
        </p:txBody>
      </p:sp>
    </p:spTree>
    <p:extLst>
      <p:ext uri="{BB962C8B-B14F-4D97-AF65-F5344CB8AC3E}">
        <p14:creationId xmlns:p14="http://schemas.microsoft.com/office/powerpoint/2010/main" val="93793288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6E4D-DDD7-164B-137E-9761B6EC0FB5}"/>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4085905253"/>
              </p:ext>
            </p:extLst>
          </p:nvPr>
        </p:nvGraphicFramePr>
        <p:xfrm>
          <a:off x="143524" y="838200"/>
          <a:ext cx="8839202" cy="460888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2832910-1C92-83C7-A8AA-A5209CCFCD5B}"/>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11</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73B3AB3-7251-C75E-8DC6-904F5331C398}"/>
              </a:ext>
            </a:extLst>
          </p:cNvPr>
          <p:cNvSpPr/>
          <p:nvPr/>
        </p:nvSpPr>
        <p:spPr>
          <a:xfrm>
            <a:off x="6214544" y="3916877"/>
            <a:ext cx="1253056" cy="578923"/>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9496EC-A8B6-ECCB-5F43-1B08CAF1DB29}"/>
              </a:ext>
            </a:extLst>
          </p:cNvPr>
          <p:cNvSpPr txBox="1"/>
          <p:nvPr/>
        </p:nvSpPr>
        <p:spPr>
          <a:xfrm>
            <a:off x="2140189" y="4953790"/>
            <a:ext cx="6452227" cy="1631216"/>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Focus on Design Features for Site Plan and Building</a:t>
            </a:r>
          </a:p>
          <a:p>
            <a:pPr marL="342900" indent="-342900">
              <a:buFont typeface="+mj-lt"/>
              <a:buAutoNum type="arabicPeriod"/>
            </a:pPr>
            <a:r>
              <a:rPr lang="en-US" sz="2000" b="1" dirty="0"/>
              <a:t>Regulate Type/Variety of Businesses (locally owned, national chains)</a:t>
            </a:r>
          </a:p>
          <a:p>
            <a:pPr marL="342900" indent="-342900">
              <a:buFont typeface="+mj-lt"/>
              <a:buAutoNum type="arabicPeriod"/>
            </a:pPr>
            <a:r>
              <a:rPr lang="en-US" sz="2000" b="1" dirty="0"/>
              <a:t>Encourage Mixed-Use Development Patterns</a:t>
            </a:r>
          </a:p>
        </p:txBody>
      </p:sp>
      <p:pic>
        <p:nvPicPr>
          <p:cNvPr id="9" name="Picture 8">
            <a:extLst>
              <a:ext uri="{FF2B5EF4-FFF2-40B4-BE49-F238E27FC236}">
                <a16:creationId xmlns:a16="http://schemas.microsoft.com/office/drawing/2014/main" id="{74ED0A94-8F60-137A-A4D5-27A7126B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12" name="Rectangle 11">
            <a:extLst>
              <a:ext uri="{FF2B5EF4-FFF2-40B4-BE49-F238E27FC236}">
                <a16:creationId xmlns:a16="http://schemas.microsoft.com/office/drawing/2014/main" id="{6AF7566C-BA73-7519-FA8B-E1942948F97F}"/>
              </a:ext>
            </a:extLst>
          </p:cNvPr>
          <p:cNvSpPr/>
          <p:nvPr/>
        </p:nvSpPr>
        <p:spPr>
          <a:xfrm>
            <a:off x="2209800" y="3916877"/>
            <a:ext cx="1253056" cy="63631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E76D39-52A6-078E-9626-18530727D574}"/>
              </a:ext>
            </a:extLst>
          </p:cNvPr>
          <p:cNvSpPr/>
          <p:nvPr/>
        </p:nvSpPr>
        <p:spPr>
          <a:xfrm>
            <a:off x="7553114" y="3886240"/>
            <a:ext cx="1253056" cy="99056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2A4AE58-3FCB-181C-819B-4FB5A7475D04}"/>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3" name="Slide Number Placeholder 2">
            <a:extLst>
              <a:ext uri="{FF2B5EF4-FFF2-40B4-BE49-F238E27FC236}">
                <a16:creationId xmlns:a16="http://schemas.microsoft.com/office/drawing/2014/main" id="{93A81F81-00D8-73D2-3A4E-8A0E6B0EDE14}"/>
              </a:ext>
            </a:extLst>
          </p:cNvPr>
          <p:cNvSpPr>
            <a:spLocks noGrp="1"/>
          </p:cNvSpPr>
          <p:nvPr>
            <p:ph type="sldNum" sz="quarter" idx="12"/>
          </p:nvPr>
        </p:nvSpPr>
        <p:spPr/>
        <p:txBody>
          <a:bodyPr/>
          <a:lstStyle/>
          <a:p>
            <a:fld id="{4CD77608-3819-479B-BB98-C216BA724EFE}" type="slidenum">
              <a:rPr lang="en-US" smtClean="0"/>
              <a:t>13</a:t>
            </a:fld>
            <a:endParaRPr lang="en-US"/>
          </a:p>
        </p:txBody>
      </p:sp>
    </p:spTree>
    <p:extLst>
      <p:ext uri="{BB962C8B-B14F-4D97-AF65-F5344CB8AC3E}">
        <p14:creationId xmlns:p14="http://schemas.microsoft.com/office/powerpoint/2010/main" val="304699033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7917-C58E-19F9-1167-51C581375843}"/>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1252076564"/>
              </p:ext>
            </p:extLst>
          </p:nvPr>
        </p:nvGraphicFramePr>
        <p:xfrm>
          <a:off x="210377" y="805561"/>
          <a:ext cx="8723245" cy="37970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07362EE-24F3-2545-56F6-FD4DF19C61C2}"/>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12</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A8D9EEA9-8A54-6B4A-1440-9EB27746E955}"/>
              </a:ext>
            </a:extLst>
          </p:cNvPr>
          <p:cNvSpPr/>
          <p:nvPr/>
        </p:nvSpPr>
        <p:spPr>
          <a:xfrm>
            <a:off x="3200401" y="3577446"/>
            <a:ext cx="1143000" cy="102250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B8C97F-E7B2-6478-7480-5DDC1DC2E076}"/>
              </a:ext>
            </a:extLst>
          </p:cNvPr>
          <p:cNvSpPr/>
          <p:nvPr/>
        </p:nvSpPr>
        <p:spPr>
          <a:xfrm>
            <a:off x="4383622" y="3577446"/>
            <a:ext cx="1143000" cy="537354"/>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1783-3173-128C-B06C-2D618BB4FF68}"/>
              </a:ext>
            </a:extLst>
          </p:cNvPr>
          <p:cNvSpPr/>
          <p:nvPr/>
        </p:nvSpPr>
        <p:spPr>
          <a:xfrm>
            <a:off x="1996040" y="3581400"/>
            <a:ext cx="1143000" cy="68580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4FEEE5-709E-0BBC-7648-4AA4EB805D92}"/>
              </a:ext>
            </a:extLst>
          </p:cNvPr>
          <p:cNvSpPr txBox="1"/>
          <p:nvPr/>
        </p:nvSpPr>
        <p:spPr>
          <a:xfrm>
            <a:off x="274875" y="4599953"/>
            <a:ext cx="8723245" cy="1631216"/>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Protect neighborhoods from degradation caused by aging, vacant or abandoned properties</a:t>
            </a:r>
          </a:p>
          <a:p>
            <a:pPr marL="342900" indent="-342900">
              <a:buFont typeface="+mj-lt"/>
              <a:buAutoNum type="arabicPeriod"/>
            </a:pPr>
            <a:r>
              <a:rPr lang="en-US" sz="2000" b="1" dirty="0"/>
              <a:t>Promote housing for young families and entry-level professionals</a:t>
            </a:r>
          </a:p>
          <a:p>
            <a:pPr marL="342900" indent="-342900">
              <a:buFont typeface="+mj-lt"/>
              <a:buAutoNum type="arabicPeriod"/>
            </a:pPr>
            <a:r>
              <a:rPr lang="en-US" sz="2000" b="1" dirty="0"/>
              <a:t>Preserve community character in new developments</a:t>
            </a:r>
          </a:p>
        </p:txBody>
      </p:sp>
      <p:pic>
        <p:nvPicPr>
          <p:cNvPr id="3" name="Picture 2">
            <a:extLst>
              <a:ext uri="{FF2B5EF4-FFF2-40B4-BE49-F238E27FC236}">
                <a16:creationId xmlns:a16="http://schemas.microsoft.com/office/drawing/2014/main" id="{E1FFA134-94F8-4D51-5593-4F3D4FAEF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2D5AF745-08A0-232B-7282-29B398AAB25D}"/>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92A6549C-8CD1-5419-1C20-2DD29E2054B7}"/>
              </a:ext>
            </a:extLst>
          </p:cNvPr>
          <p:cNvSpPr>
            <a:spLocks noGrp="1"/>
          </p:cNvSpPr>
          <p:nvPr>
            <p:ph type="sldNum" sz="quarter" idx="12"/>
          </p:nvPr>
        </p:nvSpPr>
        <p:spPr/>
        <p:txBody>
          <a:bodyPr/>
          <a:lstStyle/>
          <a:p>
            <a:fld id="{4CD77608-3819-479B-BB98-C216BA724EFE}" type="slidenum">
              <a:rPr lang="en-US" smtClean="0"/>
              <a:t>14</a:t>
            </a:fld>
            <a:endParaRPr lang="en-US"/>
          </a:p>
        </p:txBody>
      </p:sp>
    </p:spTree>
    <p:extLst>
      <p:ext uri="{BB962C8B-B14F-4D97-AF65-F5344CB8AC3E}">
        <p14:creationId xmlns:p14="http://schemas.microsoft.com/office/powerpoint/2010/main" val="46856089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D035-012C-694E-2765-0990CCEA57B8}"/>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C00-000002000000}"/>
              </a:ext>
            </a:extLst>
          </p:cNvPr>
          <p:cNvGraphicFramePr>
            <a:graphicFrameLocks/>
          </p:cNvGraphicFramePr>
          <p:nvPr>
            <p:extLst>
              <p:ext uri="{D42A27DB-BD31-4B8C-83A1-F6EECF244321}">
                <p14:modId xmlns:p14="http://schemas.microsoft.com/office/powerpoint/2010/main" val="741036791"/>
              </p:ext>
            </p:extLst>
          </p:nvPr>
        </p:nvGraphicFramePr>
        <p:xfrm>
          <a:off x="137238" y="914401"/>
          <a:ext cx="8863239" cy="369683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23773DD-4765-3A9A-60E7-5CB281757097}"/>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13</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ABDDE56D-DCA8-10A7-1E62-9F032607109F}"/>
              </a:ext>
            </a:extLst>
          </p:cNvPr>
          <p:cNvSpPr/>
          <p:nvPr/>
        </p:nvSpPr>
        <p:spPr>
          <a:xfrm rot="18899229">
            <a:off x="4860915" y="3733552"/>
            <a:ext cx="1724212"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4087FC-9832-B6C8-BD22-7953263C73C1}"/>
              </a:ext>
            </a:extLst>
          </p:cNvPr>
          <p:cNvSpPr/>
          <p:nvPr/>
        </p:nvSpPr>
        <p:spPr>
          <a:xfrm rot="18986145">
            <a:off x="2692297" y="3806728"/>
            <a:ext cx="1732742"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4BA7C3-3563-1087-185A-93E8C4A3D245}"/>
              </a:ext>
            </a:extLst>
          </p:cNvPr>
          <p:cNvSpPr/>
          <p:nvPr/>
        </p:nvSpPr>
        <p:spPr>
          <a:xfrm rot="18920915">
            <a:off x="947320" y="3656024"/>
            <a:ext cx="1399488"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31328A-627F-E0B5-BE58-33CEE806F703}"/>
              </a:ext>
            </a:extLst>
          </p:cNvPr>
          <p:cNvSpPr txBox="1"/>
          <p:nvPr/>
        </p:nvSpPr>
        <p:spPr>
          <a:xfrm>
            <a:off x="304802" y="4449410"/>
            <a:ext cx="8762998" cy="1631216"/>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Landscaping and Trees (encourage additional plantings)</a:t>
            </a:r>
          </a:p>
          <a:p>
            <a:pPr marL="342900" indent="-342900">
              <a:buFont typeface="+mj-lt"/>
              <a:buAutoNum type="arabicPeriod"/>
            </a:pPr>
            <a:r>
              <a:rPr lang="en-US" sz="2000" b="1" dirty="0"/>
              <a:t>Water (quantity and quality)</a:t>
            </a:r>
          </a:p>
          <a:p>
            <a:pPr marL="342900" indent="-342900">
              <a:buFont typeface="+mj-lt"/>
              <a:buAutoNum type="arabicPeriod"/>
            </a:pPr>
            <a:r>
              <a:rPr lang="en-US" sz="2000" b="1" dirty="0"/>
              <a:t>Land Management (mixed use developments, purchase land for open space, outdoor recreation, tree canopy protection)</a:t>
            </a:r>
          </a:p>
        </p:txBody>
      </p:sp>
      <p:pic>
        <p:nvPicPr>
          <p:cNvPr id="3" name="Picture 2">
            <a:extLst>
              <a:ext uri="{FF2B5EF4-FFF2-40B4-BE49-F238E27FC236}">
                <a16:creationId xmlns:a16="http://schemas.microsoft.com/office/drawing/2014/main" id="{185A13F8-8C29-6648-C7CB-FDD0E6942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4755A323-D228-4136-5920-566194801019}"/>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1E2AC62A-6F9C-4F03-C2A4-8B3F31094869}"/>
              </a:ext>
            </a:extLst>
          </p:cNvPr>
          <p:cNvSpPr>
            <a:spLocks noGrp="1"/>
          </p:cNvSpPr>
          <p:nvPr>
            <p:ph type="sldNum" sz="quarter" idx="12"/>
          </p:nvPr>
        </p:nvSpPr>
        <p:spPr/>
        <p:txBody>
          <a:bodyPr/>
          <a:lstStyle/>
          <a:p>
            <a:fld id="{4CD77608-3819-479B-BB98-C216BA724EFE}" type="slidenum">
              <a:rPr lang="en-US" smtClean="0"/>
              <a:t>15</a:t>
            </a:fld>
            <a:endParaRPr lang="en-US"/>
          </a:p>
        </p:txBody>
      </p:sp>
    </p:spTree>
    <p:extLst>
      <p:ext uri="{BB962C8B-B14F-4D97-AF65-F5344CB8AC3E}">
        <p14:creationId xmlns:p14="http://schemas.microsoft.com/office/powerpoint/2010/main" val="269582592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44BB-5C8E-BD74-D857-1C9D78533EE3}"/>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4034660806"/>
              </p:ext>
            </p:extLst>
          </p:nvPr>
        </p:nvGraphicFramePr>
        <p:xfrm>
          <a:off x="215944" y="959815"/>
          <a:ext cx="8623256" cy="300258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40F0C55-548E-498A-8E61-2FD02EC15E3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COMMUNITY SURVEY RESULTS – QUESTION 14</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85F7914-5020-3011-0D19-FCEEFD59F1AF}"/>
              </a:ext>
            </a:extLst>
          </p:cNvPr>
          <p:cNvSpPr/>
          <p:nvPr/>
        </p:nvSpPr>
        <p:spPr>
          <a:xfrm>
            <a:off x="4571998" y="3254747"/>
            <a:ext cx="668085"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867233-FDA9-886C-3A14-9AB282BDAAAC}"/>
              </a:ext>
            </a:extLst>
          </p:cNvPr>
          <p:cNvSpPr/>
          <p:nvPr/>
        </p:nvSpPr>
        <p:spPr>
          <a:xfrm>
            <a:off x="5562599" y="3253961"/>
            <a:ext cx="954183" cy="251497"/>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0CC390-84FD-73F6-87CE-039DF45F2476}"/>
              </a:ext>
            </a:extLst>
          </p:cNvPr>
          <p:cNvSpPr/>
          <p:nvPr/>
        </p:nvSpPr>
        <p:spPr>
          <a:xfrm>
            <a:off x="762000" y="3265745"/>
            <a:ext cx="1295400" cy="650309"/>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1224AF-3694-DA24-235D-D38564F96B61}"/>
              </a:ext>
            </a:extLst>
          </p:cNvPr>
          <p:cNvSpPr txBox="1"/>
          <p:nvPr/>
        </p:nvSpPr>
        <p:spPr>
          <a:xfrm>
            <a:off x="419098" y="4322727"/>
            <a:ext cx="8305800" cy="1323439"/>
          </a:xfrm>
          <a:prstGeom prst="rect">
            <a:avLst/>
          </a:prstGeom>
          <a:noFill/>
        </p:spPr>
        <p:txBody>
          <a:bodyPr wrap="square" rtlCol="0">
            <a:spAutoFit/>
          </a:bodyPr>
          <a:lstStyle/>
          <a:p>
            <a:r>
              <a:rPr lang="en-US" sz="2000" b="1" dirty="0"/>
              <a:t>Top 3 Responses:</a:t>
            </a:r>
          </a:p>
          <a:p>
            <a:pPr marL="342900" indent="-342900">
              <a:buFont typeface="+mj-lt"/>
              <a:buAutoNum type="arabicPeriod"/>
            </a:pPr>
            <a:r>
              <a:rPr lang="en-US" sz="2000" b="1" dirty="0"/>
              <a:t>Access to Open Space (neighborhood park, tot lot, walking trail)</a:t>
            </a:r>
          </a:p>
          <a:p>
            <a:pPr marL="342900" indent="-342900">
              <a:buFont typeface="+mj-lt"/>
              <a:buAutoNum type="arabicPeriod"/>
            </a:pPr>
            <a:r>
              <a:rPr lang="en-US" sz="2000" b="1" dirty="0"/>
              <a:t>Additional Trees</a:t>
            </a:r>
          </a:p>
          <a:p>
            <a:pPr marL="342900" indent="-342900">
              <a:buFont typeface="+mj-lt"/>
              <a:buAutoNum type="arabicPeriod"/>
            </a:pPr>
            <a:r>
              <a:rPr lang="en-US" sz="2000" b="1" dirty="0"/>
              <a:t>Sidewalks</a:t>
            </a:r>
          </a:p>
        </p:txBody>
      </p:sp>
      <p:pic>
        <p:nvPicPr>
          <p:cNvPr id="2" name="Picture 1">
            <a:extLst>
              <a:ext uri="{FF2B5EF4-FFF2-40B4-BE49-F238E27FC236}">
                <a16:creationId xmlns:a16="http://schemas.microsoft.com/office/drawing/2014/main" id="{9D1FE9F1-C8E3-54A7-6B19-BDE5EE7E8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6B19EEED-6588-E88B-EB41-3D20C17DFC1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B637577F-189A-25BA-8442-E5D0271C5921}"/>
              </a:ext>
            </a:extLst>
          </p:cNvPr>
          <p:cNvSpPr>
            <a:spLocks noGrp="1"/>
          </p:cNvSpPr>
          <p:nvPr>
            <p:ph type="sldNum" sz="quarter" idx="12"/>
          </p:nvPr>
        </p:nvSpPr>
        <p:spPr/>
        <p:txBody>
          <a:bodyPr/>
          <a:lstStyle/>
          <a:p>
            <a:fld id="{4CD77608-3819-479B-BB98-C216BA724EFE}" type="slidenum">
              <a:rPr lang="en-US" smtClean="0"/>
              <a:t>16</a:t>
            </a:fld>
            <a:endParaRPr lang="en-US"/>
          </a:p>
        </p:txBody>
      </p:sp>
    </p:spTree>
    <p:extLst>
      <p:ext uri="{BB962C8B-B14F-4D97-AF65-F5344CB8AC3E}">
        <p14:creationId xmlns:p14="http://schemas.microsoft.com/office/powerpoint/2010/main" val="93900344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0E020B-1FF9-518E-D133-5754DD1C65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87E6ED4-8557-7C0A-EBAE-1F999628455F}"/>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56F5507E-50A9-D13F-AFAC-2C03CCC3D54B}"/>
              </a:ext>
            </a:extLst>
          </p:cNvPr>
          <p:cNvSpPr txBox="1">
            <a:spLocks/>
          </p:cNvSpPr>
          <p:nvPr/>
        </p:nvSpPr>
        <p:spPr>
          <a:xfrm>
            <a:off x="146763" y="1585305"/>
            <a:ext cx="2486572"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GOALS OF THIS WORKSHOP</a:t>
            </a:r>
          </a:p>
        </p:txBody>
      </p:sp>
      <p:sp>
        <p:nvSpPr>
          <p:cNvPr id="4" name="Content Placeholder 2">
            <a:extLst>
              <a:ext uri="{FF2B5EF4-FFF2-40B4-BE49-F238E27FC236}">
                <a16:creationId xmlns:a16="http://schemas.microsoft.com/office/drawing/2014/main" id="{3DAE3EBD-7298-FE7D-4698-BF50B6FEE5ED}"/>
              </a:ext>
            </a:extLst>
          </p:cNvPr>
          <p:cNvSpPr txBox="1">
            <a:spLocks/>
          </p:cNvSpPr>
          <p:nvPr/>
        </p:nvSpPr>
        <p:spPr>
          <a:xfrm>
            <a:off x="3662544" y="381000"/>
            <a:ext cx="5248656" cy="6095786"/>
          </a:xfrm>
          <a:prstGeom prst="rect">
            <a:avLst/>
          </a:prstGeom>
        </p:spPr>
        <p:txBody>
          <a:bodyPr vert="horz" lIns="91440" tIns="45720" rIns="91440" bIns="45720" rtlCol="0">
            <a:noAutofit/>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1" algn="l"/>
            <a:r>
              <a:rPr lang="en-US" sz="2400" dirty="0">
                <a:solidFill>
                  <a:srgbClr val="002653"/>
                </a:solidFill>
              </a:rPr>
              <a:t>Introduction</a:t>
            </a:r>
          </a:p>
          <a:p>
            <a:pPr lvl="1" algn="l"/>
            <a:r>
              <a:rPr lang="en-US" sz="2400" dirty="0">
                <a:solidFill>
                  <a:srgbClr val="002653"/>
                </a:solidFill>
              </a:rPr>
              <a:t>Future Land Use</a:t>
            </a:r>
          </a:p>
          <a:p>
            <a:pPr lvl="1" algn="l"/>
            <a:r>
              <a:rPr lang="en-US" sz="2400" dirty="0">
                <a:solidFill>
                  <a:srgbClr val="002653"/>
                </a:solidFill>
              </a:rPr>
              <a:t>Transportation and Mobility</a:t>
            </a:r>
            <a:r>
              <a:rPr lang="en-US" sz="2400" i="1" dirty="0">
                <a:solidFill>
                  <a:srgbClr val="002653"/>
                </a:solidFill>
                <a:ea typeface="Calibri" panose="020F0502020204030204" pitchFamily="34" charset="0"/>
                <a:cs typeface="Times New Roman" panose="02020603050405020304" pitchFamily="18" charset="0"/>
              </a:rPr>
              <a:t>                                          </a:t>
            </a:r>
            <a:r>
              <a:rPr lang="en-US" sz="2400" dirty="0">
                <a:solidFill>
                  <a:srgbClr val="002653"/>
                </a:solidFill>
                <a:ea typeface="Calibri" panose="020F0502020204030204" pitchFamily="34" charset="0"/>
                <a:cs typeface="Times New Roman" panose="02020603050405020304" pitchFamily="18" charset="0"/>
              </a:rPr>
              <a:t>Utilities</a:t>
            </a:r>
          </a:p>
          <a:p>
            <a:pPr lvl="1" algn="l"/>
            <a:r>
              <a:rPr lang="en-US" sz="2400" dirty="0">
                <a:solidFill>
                  <a:srgbClr val="002653"/>
                </a:solidFill>
                <a:ea typeface="Calibri" panose="020F0502020204030204" pitchFamily="34" charset="0"/>
                <a:cs typeface="Times New Roman" panose="02020603050405020304" pitchFamily="18" charset="0"/>
              </a:rPr>
              <a:t>Conservation</a:t>
            </a:r>
          </a:p>
          <a:p>
            <a:pPr lvl="1" algn="l"/>
            <a:r>
              <a:rPr lang="en-US" sz="2400" dirty="0">
                <a:solidFill>
                  <a:srgbClr val="002653"/>
                </a:solidFill>
                <a:ea typeface="Calibri" panose="020F0502020204030204" pitchFamily="34" charset="0"/>
                <a:cs typeface="Times New Roman" panose="02020603050405020304" pitchFamily="18" charset="0"/>
              </a:rPr>
              <a:t>Housing and Neighborhood</a:t>
            </a:r>
          </a:p>
          <a:p>
            <a:pPr lvl="1" algn="l"/>
            <a:r>
              <a:rPr lang="en-US" sz="2400" dirty="0">
                <a:solidFill>
                  <a:srgbClr val="002653"/>
                </a:solidFill>
              </a:rPr>
              <a:t>Recreation and Open Space </a:t>
            </a:r>
          </a:p>
          <a:p>
            <a:pPr lvl="1" algn="l"/>
            <a:r>
              <a:rPr lang="en-US" sz="2400" dirty="0">
                <a:solidFill>
                  <a:srgbClr val="002653"/>
                </a:solidFill>
              </a:rPr>
              <a:t>Coastal Management </a:t>
            </a:r>
          </a:p>
          <a:p>
            <a:pPr lvl="1" algn="l"/>
            <a:r>
              <a:rPr lang="en-US" sz="2400" dirty="0">
                <a:solidFill>
                  <a:srgbClr val="002653"/>
                </a:solidFill>
              </a:rPr>
              <a:t>Intergovernmental Coordination</a:t>
            </a:r>
          </a:p>
          <a:p>
            <a:pPr lvl="1" algn="l"/>
            <a:r>
              <a:rPr lang="en-US" sz="2400" dirty="0">
                <a:solidFill>
                  <a:srgbClr val="002653"/>
                </a:solidFill>
              </a:rPr>
              <a:t>Economic Development </a:t>
            </a:r>
            <a:r>
              <a:rPr lang="en-US" sz="2400" i="1" u="sng" dirty="0">
                <a:solidFill>
                  <a:srgbClr val="002653"/>
                </a:solidFill>
              </a:rPr>
              <a:t>(NEW)</a:t>
            </a:r>
          </a:p>
          <a:p>
            <a:pPr lvl="1" algn="l"/>
            <a:r>
              <a:rPr lang="en-US" sz="2400" dirty="0">
                <a:solidFill>
                  <a:srgbClr val="002653"/>
                </a:solidFill>
              </a:rPr>
              <a:t>Capital Improvements</a:t>
            </a:r>
          </a:p>
          <a:p>
            <a:pPr lvl="1" algn="l"/>
            <a:r>
              <a:rPr lang="en-US" sz="2400" dirty="0">
                <a:solidFill>
                  <a:srgbClr val="002653"/>
                </a:solidFill>
              </a:rPr>
              <a:t>Private Property Rights</a:t>
            </a:r>
          </a:p>
        </p:txBody>
      </p:sp>
      <p:sp>
        <p:nvSpPr>
          <p:cNvPr id="5" name="Right Brace 4">
            <a:extLst>
              <a:ext uri="{FF2B5EF4-FFF2-40B4-BE49-F238E27FC236}">
                <a16:creationId xmlns:a16="http://schemas.microsoft.com/office/drawing/2014/main" id="{D27B697F-173B-732D-4EED-34F5E675A7EE}"/>
              </a:ext>
            </a:extLst>
          </p:cNvPr>
          <p:cNvSpPr/>
          <p:nvPr/>
        </p:nvSpPr>
        <p:spPr>
          <a:xfrm rot="10800000">
            <a:off x="3179620" y="380785"/>
            <a:ext cx="1371600" cy="6096000"/>
          </a:xfrm>
          <a:prstGeom prst="rightBrace">
            <a:avLst/>
          </a:prstGeom>
          <a:ln w="57150">
            <a:solidFill>
              <a:srgbClr val="0026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9575EC9C-A57E-2B8B-CC1A-BC26EBDF55CC}"/>
              </a:ext>
            </a:extLst>
          </p:cNvPr>
          <p:cNvSpPr txBox="1"/>
          <p:nvPr/>
        </p:nvSpPr>
        <p:spPr>
          <a:xfrm>
            <a:off x="121826" y="2491585"/>
            <a:ext cx="2785298" cy="1938992"/>
          </a:xfrm>
          <a:prstGeom prst="rect">
            <a:avLst/>
          </a:prstGeom>
          <a:noFill/>
        </p:spPr>
        <p:txBody>
          <a:bodyPr wrap="square" rtlCol="0">
            <a:spAutoFit/>
          </a:bodyPr>
          <a:lstStyle/>
          <a:p>
            <a:r>
              <a:rPr lang="en-US" sz="2400" i="1" dirty="0">
                <a:solidFill>
                  <a:schemeClr val="bg1"/>
                </a:solidFill>
                <a:latin typeface="Aptos Display" panose="020B0004020202020204" pitchFamily="34" charset="0"/>
              </a:rPr>
              <a:t>Discuss and Review Policy and Technical Document Updates for all Chapters or “Elements” </a:t>
            </a:r>
          </a:p>
        </p:txBody>
      </p:sp>
      <p:sp>
        <p:nvSpPr>
          <p:cNvPr id="8" name="TextBox 7">
            <a:extLst>
              <a:ext uri="{FF2B5EF4-FFF2-40B4-BE49-F238E27FC236}">
                <a16:creationId xmlns:a16="http://schemas.microsoft.com/office/drawing/2014/main" id="{64AB33E4-FDC2-778F-DE77-6CC92A4E6D4A}"/>
              </a:ext>
            </a:extLst>
          </p:cNvPr>
          <p:cNvSpPr txBox="1"/>
          <p:nvPr/>
        </p:nvSpPr>
        <p:spPr>
          <a:xfrm rot="510222">
            <a:off x="6515945" y="244462"/>
            <a:ext cx="2454604" cy="954107"/>
          </a:xfrm>
          <a:prstGeom prst="rect">
            <a:avLst/>
          </a:prstGeom>
          <a:solidFill>
            <a:srgbClr val="10455E"/>
          </a:solidFill>
        </p:spPr>
        <p:txBody>
          <a:bodyPr wrap="square" rtlCol="0">
            <a:spAutoFit/>
          </a:bodyPr>
          <a:lstStyle/>
          <a:p>
            <a:pPr algn="ctr"/>
            <a:r>
              <a:rPr lang="en-US" sz="1400" b="1" i="1" dirty="0">
                <a:solidFill>
                  <a:schemeClr val="bg1"/>
                </a:solidFill>
                <a:latin typeface="Aptos Display" panose="020B0004020202020204" pitchFamily="34" charset="0"/>
              </a:rPr>
              <a:t>Policy Document: </a:t>
            </a:r>
          </a:p>
          <a:p>
            <a:pPr algn="ctr"/>
            <a:r>
              <a:rPr lang="en-US" sz="1400" i="1" dirty="0">
                <a:solidFill>
                  <a:schemeClr val="bg1"/>
                </a:solidFill>
                <a:latin typeface="Aptos Display" panose="020B0004020202020204" pitchFamily="34" charset="0"/>
              </a:rPr>
              <a:t>Goals, Objectives, Policies</a:t>
            </a:r>
          </a:p>
          <a:p>
            <a:pPr algn="ctr"/>
            <a:r>
              <a:rPr lang="en-US" sz="1400" b="1" i="1" dirty="0">
                <a:solidFill>
                  <a:schemeClr val="bg1"/>
                </a:solidFill>
                <a:latin typeface="Aptos Display" panose="020B0004020202020204" pitchFamily="34" charset="0"/>
              </a:rPr>
              <a:t>Technical Document:</a:t>
            </a:r>
          </a:p>
          <a:p>
            <a:pPr algn="ctr"/>
            <a:r>
              <a:rPr lang="en-US" sz="1400" i="1" dirty="0">
                <a:solidFill>
                  <a:schemeClr val="bg1"/>
                </a:solidFill>
                <a:latin typeface="Aptos Display" panose="020B0004020202020204" pitchFamily="34" charset="0"/>
              </a:rPr>
              <a:t>Data &amp; Analysis and Map Series</a:t>
            </a:r>
          </a:p>
        </p:txBody>
      </p:sp>
      <p:pic>
        <p:nvPicPr>
          <p:cNvPr id="9" name="Picture 8">
            <a:extLst>
              <a:ext uri="{FF2B5EF4-FFF2-40B4-BE49-F238E27FC236}">
                <a16:creationId xmlns:a16="http://schemas.microsoft.com/office/drawing/2014/main" id="{610AFE8B-374D-6BFE-6F32-9A3BCA8E6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A65AA693-F3F0-C49D-83F9-8BF518460C8C}"/>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11" name="Slide Number Placeholder 10">
            <a:extLst>
              <a:ext uri="{FF2B5EF4-FFF2-40B4-BE49-F238E27FC236}">
                <a16:creationId xmlns:a16="http://schemas.microsoft.com/office/drawing/2014/main" id="{B99D2AF9-9109-0DF8-4EE1-B064F81454D2}"/>
              </a:ext>
            </a:extLst>
          </p:cNvPr>
          <p:cNvSpPr>
            <a:spLocks noGrp="1"/>
          </p:cNvSpPr>
          <p:nvPr>
            <p:ph type="sldNum" sz="quarter" idx="12"/>
          </p:nvPr>
        </p:nvSpPr>
        <p:spPr/>
        <p:txBody>
          <a:bodyPr/>
          <a:lstStyle/>
          <a:p>
            <a:fld id="{4CD77608-3819-479B-BB98-C216BA724EFE}" type="slidenum">
              <a:rPr lang="en-US" smtClean="0"/>
              <a:t>17</a:t>
            </a:fld>
            <a:endParaRPr lang="en-US"/>
          </a:p>
        </p:txBody>
      </p:sp>
    </p:spTree>
    <p:extLst>
      <p:ext uri="{BB962C8B-B14F-4D97-AF65-F5344CB8AC3E}">
        <p14:creationId xmlns:p14="http://schemas.microsoft.com/office/powerpoint/2010/main" val="245740491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10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10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1000"/>
                                        <p:tgtEl>
                                          <p:spTgt spid="4">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1000"/>
                                        <p:tgtEl>
                                          <p:spTgt spid="4">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CCED28-6DDD-F7EF-0021-84A1F0E9FC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43F290-7397-472E-601E-0C1BCE9D7741}"/>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C0DCC4BB-15A2-98C7-DBFF-7F629AFF2EB2}"/>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INTRODUCTION ELEMENT</a:t>
            </a:r>
          </a:p>
        </p:txBody>
      </p:sp>
      <p:pic>
        <p:nvPicPr>
          <p:cNvPr id="5" name="Picture 4">
            <a:extLst>
              <a:ext uri="{FF2B5EF4-FFF2-40B4-BE49-F238E27FC236}">
                <a16:creationId xmlns:a16="http://schemas.microsoft.com/office/drawing/2014/main" id="{08EC1608-0D4F-60AD-7ADF-4AB14114C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655188F5-BCA2-B518-BE49-F137B3B0A6E2}"/>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5A409ED1-6BAD-653D-1CD2-2B2277A27F79}"/>
              </a:ext>
            </a:extLst>
          </p:cNvPr>
          <p:cNvSpPr>
            <a:spLocks noGrp="1"/>
          </p:cNvSpPr>
          <p:nvPr>
            <p:ph type="sldNum" sz="quarter" idx="12"/>
          </p:nvPr>
        </p:nvSpPr>
        <p:spPr/>
        <p:txBody>
          <a:bodyPr/>
          <a:lstStyle/>
          <a:p>
            <a:fld id="{4CD77608-3819-479B-BB98-C216BA724EFE}" type="slidenum">
              <a:rPr lang="en-US" smtClean="0"/>
              <a:t>18</a:t>
            </a:fld>
            <a:endParaRPr lang="en-US"/>
          </a:p>
        </p:txBody>
      </p:sp>
    </p:spTree>
    <p:extLst>
      <p:ext uri="{BB962C8B-B14F-4D97-AF65-F5344CB8AC3E}">
        <p14:creationId xmlns:p14="http://schemas.microsoft.com/office/powerpoint/2010/main" val="134022124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151CA-0F8A-3AA3-82D3-DE4AD13B2E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444FB7-34FC-5E6A-EC8F-55EBE18A1C41}"/>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a:solidFill>
                  <a:schemeClr val="bg1"/>
                </a:solidFill>
              </a:rPr>
              <a:t>INTRODUCTION ELEMENT</a:t>
            </a:r>
            <a:endParaRPr lang="en-US" sz="3200" dirty="0">
              <a:solidFill>
                <a:schemeClr val="bg1"/>
              </a:solidFill>
            </a:endParaRPr>
          </a:p>
        </p:txBody>
      </p:sp>
      <p:sp>
        <p:nvSpPr>
          <p:cNvPr id="2" name="Content Placeholder 2">
            <a:extLst>
              <a:ext uri="{FF2B5EF4-FFF2-40B4-BE49-F238E27FC236}">
                <a16:creationId xmlns:a16="http://schemas.microsoft.com/office/drawing/2014/main" id="{7FB4CE33-A0F5-EBE3-B471-2C482FFBC6E8}"/>
              </a:ext>
            </a:extLst>
          </p:cNvPr>
          <p:cNvSpPr txBox="1">
            <a:spLocks/>
          </p:cNvSpPr>
          <p:nvPr/>
        </p:nvSpPr>
        <p:spPr>
          <a:xfrm>
            <a:off x="773905" y="1214946"/>
            <a:ext cx="7596186" cy="4428107"/>
          </a:xfrm>
          <a:prstGeom prst="rect">
            <a:avLst/>
          </a:prstGeom>
        </p:spPr>
        <p:txBody>
          <a:bodyPr vert="horz" lIns="91440" tIns="45720" rIns="91440" bIns="45720" rtlCol="0">
            <a:normAutofit fontScale="92500" lnSpcReduction="20000"/>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Font typeface="Wingdings" pitchFamily="2" charset="2"/>
              <a:buChar char="q"/>
            </a:pPr>
            <a:endParaRPr lang="en-US" dirty="0"/>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City Background, Location, History, etc. </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Public Engagement Process</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Population and Socio-Economic Analysis</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Characteristics of the Population: </a:t>
            </a:r>
            <a:r>
              <a:rPr lang="en-US" sz="2600" i="1" cap="none" spc="0" dirty="0">
                <a:solidFill>
                  <a:prstClr val="black"/>
                </a:solidFill>
                <a:latin typeface="Calibri"/>
              </a:rPr>
              <a:t>Households, Age, Race, Origin, Education, Employment, Occupation, Income, Poverty Level, Population Projections</a:t>
            </a:r>
          </a:p>
          <a:p>
            <a:pPr marL="137160" algn="ctr"/>
            <a:endParaRPr lang="en-US" sz="3600" b="1" dirty="0">
              <a:solidFill>
                <a:schemeClr val="accent2">
                  <a:lumMod val="50000"/>
                </a:schemeClr>
              </a:solidFill>
            </a:endParaRPr>
          </a:p>
        </p:txBody>
      </p:sp>
      <p:pic>
        <p:nvPicPr>
          <p:cNvPr id="4" name="Picture 3">
            <a:extLst>
              <a:ext uri="{FF2B5EF4-FFF2-40B4-BE49-F238E27FC236}">
                <a16:creationId xmlns:a16="http://schemas.microsoft.com/office/drawing/2014/main" id="{9692D09A-B200-5BBE-31D8-85C0A5DC6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71DE7309-B8D8-1581-AD3A-DC5469B378D4}"/>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CD54B4FE-FEB2-A287-7182-A56DAF5BDF12}"/>
              </a:ext>
            </a:extLst>
          </p:cNvPr>
          <p:cNvSpPr>
            <a:spLocks noGrp="1"/>
          </p:cNvSpPr>
          <p:nvPr>
            <p:ph type="sldNum" sz="quarter" idx="12"/>
          </p:nvPr>
        </p:nvSpPr>
        <p:spPr/>
        <p:txBody>
          <a:bodyPr/>
          <a:lstStyle/>
          <a:p>
            <a:fld id="{4CD77608-3819-479B-BB98-C216BA724EFE}" type="slidenum">
              <a:rPr lang="en-US" smtClean="0"/>
              <a:t>19</a:t>
            </a:fld>
            <a:endParaRPr lang="en-US"/>
          </a:p>
        </p:txBody>
      </p:sp>
    </p:spTree>
    <p:extLst>
      <p:ext uri="{BB962C8B-B14F-4D97-AF65-F5344CB8AC3E}">
        <p14:creationId xmlns:p14="http://schemas.microsoft.com/office/powerpoint/2010/main" val="412554741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3596C1-96A2-ABE4-F5AC-08CF86EE31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3B4D4A-C777-9D44-F2C2-4A1D3966F83A}"/>
              </a:ext>
            </a:extLst>
          </p:cNvPr>
          <p:cNvPicPr>
            <a:picLocks noChangeAspect="1"/>
          </p:cNvPicPr>
          <p:nvPr/>
        </p:nvPicPr>
        <p:blipFill>
          <a:blip r:embed="rId3"/>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9B31EFF0-62C5-9DAF-E7A8-C7F598A9386C}"/>
              </a:ext>
            </a:extLst>
          </p:cNvPr>
          <p:cNvSpPr txBox="1">
            <a:spLocks/>
          </p:cNvSpPr>
          <p:nvPr/>
        </p:nvSpPr>
        <p:spPr>
          <a:xfrm>
            <a:off x="245657" y="2590800"/>
            <a:ext cx="2537636"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defTabSz="914400">
              <a:spcAft>
                <a:spcPts val="600"/>
              </a:spcAft>
            </a:pPr>
            <a:r>
              <a:rPr lang="en-US" sz="4100" kern="1200" dirty="0">
                <a:solidFill>
                  <a:srgbClr val="FFFFFF"/>
                </a:solidFill>
                <a:latin typeface="+mj-lt"/>
                <a:ea typeface="+mj-ea"/>
                <a:cs typeface="+mj-cs"/>
              </a:rPr>
              <a:t>Workshop Agenda</a:t>
            </a:r>
          </a:p>
        </p:txBody>
      </p:sp>
      <p:sp>
        <p:nvSpPr>
          <p:cNvPr id="6" name="TextBox 5">
            <a:extLst>
              <a:ext uri="{FF2B5EF4-FFF2-40B4-BE49-F238E27FC236}">
                <a16:creationId xmlns:a16="http://schemas.microsoft.com/office/drawing/2014/main" id="{6033AFE4-F1A2-6D92-35C8-AFB4C0CAA830}"/>
              </a:ext>
            </a:extLst>
          </p:cNvPr>
          <p:cNvSpPr txBox="1"/>
          <p:nvPr/>
        </p:nvSpPr>
        <p:spPr>
          <a:xfrm>
            <a:off x="3190875" y="78737"/>
            <a:ext cx="5791200" cy="6617196"/>
          </a:xfrm>
          <a:prstGeom prst="rect">
            <a:avLst/>
          </a:prstGeom>
          <a:noFill/>
        </p:spPr>
        <p:txBody>
          <a:bodyPr wrap="square">
            <a:spAutoFit/>
          </a:bodyPr>
          <a:lstStyle/>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Overview of the Comprehensive Plan</a:t>
            </a:r>
          </a:p>
          <a:p>
            <a:pPr>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Goals of this Workshop</a:t>
            </a:r>
          </a:p>
          <a:p>
            <a:pPr marL="257175" indent="-257175">
              <a:buFont typeface="Wingdings" panose="05000000000000000000" pitchFamily="2" charset="2"/>
              <a:buChar char="Ø"/>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Elements: </a:t>
            </a:r>
            <a:r>
              <a:rPr lang="en-US" sz="2400" i="1" dirty="0">
                <a:latin typeface="+mj-lt"/>
                <a:ea typeface="Ebrima" panose="02000000000000000000" pitchFamily="2" charset="0"/>
                <a:cs typeface="Arial" panose="020B0604020202020204" pitchFamily="34" charset="0"/>
              </a:rPr>
              <a:t>Introduction, Future Land Use, Transportation and Mobility, Housing, Conservation, Coastal Management, Recreation and Open Space, Intergovernmental Coordination, Capital Improvement, Economic Development, Utilities, Private Property Rights </a:t>
            </a:r>
          </a:p>
          <a:p>
            <a:pPr marL="257175" indent="-257175">
              <a:buFont typeface="Wingdings" panose="05000000000000000000" pitchFamily="2" charset="2"/>
              <a:buChar char="Ø"/>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Framing Existing Goals</a:t>
            </a:r>
          </a:p>
          <a:p>
            <a:pPr marL="257175" indent="-257175">
              <a:buFont typeface="Wingdings" panose="05000000000000000000" pitchFamily="2" charset="2"/>
              <a:buChar char="Ø"/>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Next Steps</a:t>
            </a:r>
          </a:p>
        </p:txBody>
      </p:sp>
      <p:pic>
        <p:nvPicPr>
          <p:cNvPr id="5" name="Picture 4">
            <a:extLst>
              <a:ext uri="{FF2B5EF4-FFF2-40B4-BE49-F238E27FC236}">
                <a16:creationId xmlns:a16="http://schemas.microsoft.com/office/drawing/2014/main" id="{6B22A69D-D187-A2A9-99CE-8426392183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2DA23099-2FF6-9BF9-217E-D5A689687869}"/>
              </a:ext>
            </a:extLst>
          </p:cNvPr>
          <p:cNvPicPr>
            <a:picLocks noChangeAspect="1"/>
          </p:cNvPicPr>
          <p:nvPr/>
        </p:nvPicPr>
        <p:blipFill>
          <a:blip r:embed="rId5"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8" name="Slide Number Placeholder 7">
            <a:extLst>
              <a:ext uri="{FF2B5EF4-FFF2-40B4-BE49-F238E27FC236}">
                <a16:creationId xmlns:a16="http://schemas.microsoft.com/office/drawing/2014/main" id="{3F84A1A0-4872-CE63-D9FC-EFC5FF55D9AE}"/>
              </a:ext>
            </a:extLst>
          </p:cNvPr>
          <p:cNvSpPr>
            <a:spLocks noGrp="1"/>
          </p:cNvSpPr>
          <p:nvPr>
            <p:ph type="sldNum" sz="quarter" idx="12"/>
          </p:nvPr>
        </p:nvSpPr>
        <p:spPr/>
        <p:txBody>
          <a:bodyPr/>
          <a:lstStyle/>
          <a:p>
            <a:fld id="{4CD77608-3819-479B-BB98-C216BA724EFE}" type="slidenum">
              <a:rPr lang="en-US" smtClean="0"/>
              <a:t>2</a:t>
            </a:fld>
            <a:endParaRPr lang="en-US"/>
          </a:p>
        </p:txBody>
      </p:sp>
    </p:spTree>
    <p:extLst>
      <p:ext uri="{BB962C8B-B14F-4D97-AF65-F5344CB8AC3E}">
        <p14:creationId xmlns:p14="http://schemas.microsoft.com/office/powerpoint/2010/main" val="16380226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3F65-1726-AB55-AFB8-5E1D58D010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3BA639-3BCC-3B4E-9035-48DD0A9EACC9}"/>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a:solidFill>
                  <a:schemeClr val="bg1"/>
                </a:solidFill>
              </a:rPr>
              <a:t>INTRODUCTION ELEMENT</a:t>
            </a:r>
            <a:endParaRPr lang="en-US" sz="3200" dirty="0">
              <a:solidFill>
                <a:schemeClr val="bg1"/>
              </a:solidFill>
            </a:endParaRPr>
          </a:p>
        </p:txBody>
      </p:sp>
      <p:graphicFrame>
        <p:nvGraphicFramePr>
          <p:cNvPr id="9" name="Table 8">
            <a:extLst>
              <a:ext uri="{FF2B5EF4-FFF2-40B4-BE49-F238E27FC236}">
                <a16:creationId xmlns:a16="http://schemas.microsoft.com/office/drawing/2014/main" id="{D09A782E-3EB5-170F-389F-FD3F5E9836F8}"/>
              </a:ext>
            </a:extLst>
          </p:cNvPr>
          <p:cNvGraphicFramePr>
            <a:graphicFrameLocks noGrp="1"/>
          </p:cNvGraphicFramePr>
          <p:nvPr>
            <p:extLst>
              <p:ext uri="{D42A27DB-BD31-4B8C-83A1-F6EECF244321}">
                <p14:modId xmlns:p14="http://schemas.microsoft.com/office/powerpoint/2010/main" val="1359177107"/>
              </p:ext>
            </p:extLst>
          </p:nvPr>
        </p:nvGraphicFramePr>
        <p:xfrm>
          <a:off x="583237" y="1674830"/>
          <a:ext cx="7977520" cy="1584488"/>
        </p:xfrm>
        <a:graphic>
          <a:graphicData uri="http://schemas.openxmlformats.org/drawingml/2006/table">
            <a:tbl>
              <a:tblPr firstRow="1" firstCol="1" bandRow="1">
                <a:tableStyleId>{5C22544A-7EE6-4342-B048-85BDC9FD1C3A}</a:tableStyleId>
              </a:tblPr>
              <a:tblGrid>
                <a:gridCol w="691013">
                  <a:extLst>
                    <a:ext uri="{9D8B030D-6E8A-4147-A177-3AD203B41FA5}">
                      <a16:colId xmlns:a16="http://schemas.microsoft.com/office/drawing/2014/main" val="2323406587"/>
                    </a:ext>
                  </a:extLst>
                </a:gridCol>
                <a:gridCol w="882126">
                  <a:extLst>
                    <a:ext uri="{9D8B030D-6E8A-4147-A177-3AD203B41FA5}">
                      <a16:colId xmlns:a16="http://schemas.microsoft.com/office/drawing/2014/main" val="87398380"/>
                    </a:ext>
                  </a:extLst>
                </a:gridCol>
                <a:gridCol w="761115">
                  <a:extLst>
                    <a:ext uri="{9D8B030D-6E8A-4147-A177-3AD203B41FA5}">
                      <a16:colId xmlns:a16="http://schemas.microsoft.com/office/drawing/2014/main" val="899419906"/>
                    </a:ext>
                  </a:extLst>
                </a:gridCol>
                <a:gridCol w="901320">
                  <a:extLst>
                    <a:ext uri="{9D8B030D-6E8A-4147-A177-3AD203B41FA5}">
                      <a16:colId xmlns:a16="http://schemas.microsoft.com/office/drawing/2014/main" val="3077812453"/>
                    </a:ext>
                  </a:extLst>
                </a:gridCol>
                <a:gridCol w="901320">
                  <a:extLst>
                    <a:ext uri="{9D8B030D-6E8A-4147-A177-3AD203B41FA5}">
                      <a16:colId xmlns:a16="http://schemas.microsoft.com/office/drawing/2014/main" val="3907912098"/>
                    </a:ext>
                  </a:extLst>
                </a:gridCol>
                <a:gridCol w="901320">
                  <a:extLst>
                    <a:ext uri="{9D8B030D-6E8A-4147-A177-3AD203B41FA5}">
                      <a16:colId xmlns:a16="http://schemas.microsoft.com/office/drawing/2014/main" val="2141413952"/>
                    </a:ext>
                  </a:extLst>
                </a:gridCol>
                <a:gridCol w="826210">
                  <a:extLst>
                    <a:ext uri="{9D8B030D-6E8A-4147-A177-3AD203B41FA5}">
                      <a16:colId xmlns:a16="http://schemas.microsoft.com/office/drawing/2014/main" val="758868709"/>
                    </a:ext>
                  </a:extLst>
                </a:gridCol>
                <a:gridCol w="966416">
                  <a:extLst>
                    <a:ext uri="{9D8B030D-6E8A-4147-A177-3AD203B41FA5}">
                      <a16:colId xmlns:a16="http://schemas.microsoft.com/office/drawing/2014/main" val="2558432619"/>
                    </a:ext>
                  </a:extLst>
                </a:gridCol>
                <a:gridCol w="1146680">
                  <a:extLst>
                    <a:ext uri="{9D8B030D-6E8A-4147-A177-3AD203B41FA5}">
                      <a16:colId xmlns:a16="http://schemas.microsoft.com/office/drawing/2014/main" val="3916912934"/>
                    </a:ext>
                  </a:extLst>
                </a:gridCol>
              </a:tblGrid>
              <a:tr h="631676">
                <a:tc gridSpan="9">
                  <a:txBody>
                    <a:bodyPr/>
                    <a:lstStyle/>
                    <a:p>
                      <a:pPr marL="0" marR="0" algn="ctr">
                        <a:lnSpc>
                          <a:spcPct val="115000"/>
                        </a:lnSpc>
                        <a:buNone/>
                      </a:pPr>
                      <a:r>
                        <a:rPr lang="en-US" sz="1600" kern="100" dirty="0">
                          <a:effectLst/>
                        </a:rPr>
                        <a:t>Projected Total Population City of Boynton Beach 2010-2050</a:t>
                      </a:r>
                      <a:endParaRPr lang="en-US" sz="1800" kern="100" dirty="0">
                        <a:effectLst/>
                      </a:endParaRPr>
                    </a:p>
                    <a:p>
                      <a:pPr marL="0" marR="0" algn="ctr">
                        <a:lnSpc>
                          <a:spcPct val="115000"/>
                        </a:lnSpc>
                        <a:buNone/>
                      </a:pPr>
                      <a:r>
                        <a:rPr lang="en-US" sz="1600" kern="100" dirty="0">
                          <a:effectLst/>
                        </a:rPr>
                        <a:t> </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6915626"/>
                  </a:ext>
                </a:extLst>
              </a:tr>
              <a:tr h="321136">
                <a:tc>
                  <a:txBody>
                    <a:bodyPr/>
                    <a:lstStyle/>
                    <a:p>
                      <a:pPr marL="0" marR="0">
                        <a:lnSpc>
                          <a:spcPct val="115000"/>
                        </a:lnSpc>
                        <a:buNone/>
                      </a:pPr>
                      <a:r>
                        <a:rPr lang="en-US" sz="1600" kern="100">
                          <a:effectLst/>
                        </a:rPr>
                        <a:t>Year</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2010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2020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2025</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2030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2035</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2040</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2045</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2050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890132797"/>
                  </a:ext>
                </a:extLst>
              </a:tr>
              <a:tr h="631676">
                <a:tc>
                  <a:txBody>
                    <a:bodyPr/>
                    <a:lstStyle/>
                    <a:p>
                      <a:pPr marL="0" marR="0">
                        <a:lnSpc>
                          <a:spcPct val="115000"/>
                        </a:lnSpc>
                        <a:buNone/>
                      </a:pPr>
                      <a:r>
                        <a:rPr lang="en-US" sz="1600" kern="100">
                          <a:effectLst/>
                        </a:rPr>
                        <a:t>Total:</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68,217</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80,380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84,391</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89,158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92,687</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95,468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97,691</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 </a:t>
                      </a:r>
                      <a:endParaRPr lang="en-US" sz="1800" kern="100" dirty="0">
                        <a:effectLst/>
                      </a:endParaRPr>
                    </a:p>
                    <a:p>
                      <a:pPr marL="0" marR="0" algn="ctr">
                        <a:lnSpc>
                          <a:spcPct val="115000"/>
                        </a:lnSpc>
                        <a:buNone/>
                      </a:pPr>
                      <a:r>
                        <a:rPr lang="en-US" sz="1600" kern="100" dirty="0">
                          <a:effectLst/>
                        </a:rPr>
                        <a:t>99,613</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689801480"/>
                  </a:ext>
                </a:extLst>
              </a:tr>
            </a:tbl>
          </a:graphicData>
        </a:graphic>
      </p:graphicFrame>
      <p:graphicFrame>
        <p:nvGraphicFramePr>
          <p:cNvPr id="10" name="Table 9">
            <a:extLst>
              <a:ext uri="{FF2B5EF4-FFF2-40B4-BE49-F238E27FC236}">
                <a16:creationId xmlns:a16="http://schemas.microsoft.com/office/drawing/2014/main" id="{AFC558E5-5706-A8ED-C7C0-AA8D920C33CD}"/>
              </a:ext>
            </a:extLst>
          </p:cNvPr>
          <p:cNvGraphicFramePr>
            <a:graphicFrameLocks noGrp="1"/>
          </p:cNvGraphicFramePr>
          <p:nvPr>
            <p:extLst>
              <p:ext uri="{D42A27DB-BD31-4B8C-83A1-F6EECF244321}">
                <p14:modId xmlns:p14="http://schemas.microsoft.com/office/powerpoint/2010/main" val="2927199693"/>
              </p:ext>
            </p:extLst>
          </p:nvPr>
        </p:nvGraphicFramePr>
        <p:xfrm>
          <a:off x="583237" y="3598683"/>
          <a:ext cx="7977521" cy="1983296"/>
        </p:xfrm>
        <a:graphic>
          <a:graphicData uri="http://schemas.openxmlformats.org/drawingml/2006/table">
            <a:tbl>
              <a:tblPr firstRow="1" firstCol="1" bandRow="1">
                <a:tableStyleId>{5C22544A-7EE6-4342-B048-85BDC9FD1C3A}</a:tableStyleId>
              </a:tblPr>
              <a:tblGrid>
                <a:gridCol w="1515012">
                  <a:extLst>
                    <a:ext uri="{9D8B030D-6E8A-4147-A177-3AD203B41FA5}">
                      <a16:colId xmlns:a16="http://schemas.microsoft.com/office/drawing/2014/main" val="1040811653"/>
                    </a:ext>
                  </a:extLst>
                </a:gridCol>
                <a:gridCol w="1177701">
                  <a:extLst>
                    <a:ext uri="{9D8B030D-6E8A-4147-A177-3AD203B41FA5}">
                      <a16:colId xmlns:a16="http://schemas.microsoft.com/office/drawing/2014/main" val="3133811246"/>
                    </a:ext>
                  </a:extLst>
                </a:gridCol>
                <a:gridCol w="1104300">
                  <a:extLst>
                    <a:ext uri="{9D8B030D-6E8A-4147-A177-3AD203B41FA5}">
                      <a16:colId xmlns:a16="http://schemas.microsoft.com/office/drawing/2014/main" val="2508966764"/>
                    </a:ext>
                  </a:extLst>
                </a:gridCol>
                <a:gridCol w="1319553">
                  <a:extLst>
                    <a:ext uri="{9D8B030D-6E8A-4147-A177-3AD203B41FA5}">
                      <a16:colId xmlns:a16="http://schemas.microsoft.com/office/drawing/2014/main" val="3693973739"/>
                    </a:ext>
                  </a:extLst>
                </a:gridCol>
                <a:gridCol w="944305">
                  <a:extLst>
                    <a:ext uri="{9D8B030D-6E8A-4147-A177-3AD203B41FA5}">
                      <a16:colId xmlns:a16="http://schemas.microsoft.com/office/drawing/2014/main" val="1973131468"/>
                    </a:ext>
                  </a:extLst>
                </a:gridCol>
                <a:gridCol w="941006">
                  <a:extLst>
                    <a:ext uri="{9D8B030D-6E8A-4147-A177-3AD203B41FA5}">
                      <a16:colId xmlns:a16="http://schemas.microsoft.com/office/drawing/2014/main" val="1959176527"/>
                    </a:ext>
                  </a:extLst>
                </a:gridCol>
                <a:gridCol w="975644">
                  <a:extLst>
                    <a:ext uri="{9D8B030D-6E8A-4147-A177-3AD203B41FA5}">
                      <a16:colId xmlns:a16="http://schemas.microsoft.com/office/drawing/2014/main" val="4090875616"/>
                    </a:ext>
                  </a:extLst>
                </a:gridCol>
              </a:tblGrid>
              <a:tr h="479404">
                <a:tc>
                  <a:txBody>
                    <a:bodyPr/>
                    <a:lstStyle/>
                    <a:p>
                      <a:pPr marL="0" marR="0">
                        <a:lnSpc>
                          <a:spcPct val="115000"/>
                        </a:lnSpc>
                        <a:buNone/>
                      </a:pPr>
                      <a:r>
                        <a:rPr lang="en-US" sz="1600" kern="100" dirty="0">
                          <a:effectLst/>
                        </a:rPr>
                        <a:t>Year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2010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2020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2030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2040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2045</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2050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623693185"/>
                  </a:ext>
                </a:extLst>
              </a:tr>
              <a:tr h="542988">
                <a:tc>
                  <a:txBody>
                    <a:bodyPr/>
                    <a:lstStyle/>
                    <a:p>
                      <a:pPr marL="0" marR="0">
                        <a:lnSpc>
                          <a:spcPct val="115000"/>
                        </a:lnSpc>
                        <a:buNone/>
                      </a:pPr>
                      <a:r>
                        <a:rPr lang="en-US" sz="1600" kern="100">
                          <a:effectLst/>
                        </a:rPr>
                        <a:t>Permanent</a:t>
                      </a:r>
                      <a:endParaRPr lang="en-US" sz="1800" kern="100">
                        <a:effectLst/>
                      </a:endParaRPr>
                    </a:p>
                    <a:p>
                      <a:pPr marL="0" marR="0">
                        <a:lnSpc>
                          <a:spcPct val="115000"/>
                        </a:lnSpc>
                        <a:buNone/>
                      </a:pPr>
                      <a:r>
                        <a:rPr lang="en-US" sz="1600" kern="100">
                          <a:effectLst/>
                        </a:rPr>
                        <a:t>Population </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68,217</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80,380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89,158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95,468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97,691</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nSpc>
                          <a:spcPct val="115000"/>
                        </a:lnSpc>
                        <a:buNone/>
                      </a:pPr>
                      <a:r>
                        <a:rPr lang="en-US" sz="1600" kern="100">
                          <a:effectLst/>
                          <a:highlight>
                            <a:srgbClr val="FFFF00"/>
                          </a:highlight>
                        </a:rPr>
                        <a:t> </a:t>
                      </a:r>
                      <a:endParaRPr lang="en-US" sz="1800" kern="100">
                        <a:effectLst/>
                      </a:endParaRPr>
                    </a:p>
                    <a:p>
                      <a:pPr marL="0" marR="0" algn="ctr">
                        <a:lnSpc>
                          <a:spcPct val="115000"/>
                        </a:lnSpc>
                        <a:buNone/>
                      </a:pPr>
                      <a:r>
                        <a:rPr lang="en-US" sz="1600" kern="100">
                          <a:effectLst/>
                        </a:rPr>
                        <a:t>99,613</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898689802"/>
                  </a:ext>
                </a:extLst>
              </a:tr>
              <a:tr h="479404">
                <a:tc>
                  <a:txBody>
                    <a:bodyPr/>
                    <a:lstStyle/>
                    <a:p>
                      <a:pPr marL="0" marR="0">
                        <a:lnSpc>
                          <a:spcPct val="115000"/>
                        </a:lnSpc>
                        <a:buNone/>
                      </a:pPr>
                      <a:r>
                        <a:rPr lang="en-US" sz="1600" kern="100">
                          <a:effectLst/>
                        </a:rPr>
                        <a:t>Seasonal</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7,504</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8,640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9,491</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10,118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10,348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10,548</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175744394"/>
                  </a:ext>
                </a:extLst>
              </a:tr>
              <a:tr h="479404">
                <a:tc>
                  <a:txBody>
                    <a:bodyPr/>
                    <a:lstStyle/>
                    <a:p>
                      <a:pPr marL="0" marR="0">
                        <a:lnSpc>
                          <a:spcPct val="115000"/>
                        </a:lnSpc>
                        <a:buNone/>
                      </a:pPr>
                      <a:r>
                        <a:rPr lang="en-US" sz="1600" kern="100">
                          <a:effectLst/>
                        </a:rPr>
                        <a:t>Total</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75,721</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89,020</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98,649</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105,586</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a:effectLst/>
                        </a:rPr>
                        <a:t>108,039</a:t>
                      </a:r>
                      <a:endParaRPr lang="en-US" sz="1800" kern="1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15000"/>
                        </a:lnSpc>
                        <a:buNone/>
                      </a:pPr>
                      <a:r>
                        <a:rPr lang="en-US" sz="1600" kern="100" dirty="0">
                          <a:effectLst/>
                        </a:rPr>
                        <a:t>110,161</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807874401"/>
                  </a:ext>
                </a:extLst>
              </a:tr>
            </a:tbl>
          </a:graphicData>
        </a:graphic>
      </p:graphicFrame>
      <p:sp>
        <p:nvSpPr>
          <p:cNvPr id="11" name="Content Placeholder 2">
            <a:extLst>
              <a:ext uri="{FF2B5EF4-FFF2-40B4-BE49-F238E27FC236}">
                <a16:creationId xmlns:a16="http://schemas.microsoft.com/office/drawing/2014/main" id="{DF11BF3D-D00A-22D4-2B65-B4F0E0E427B7}"/>
              </a:ext>
            </a:extLst>
          </p:cNvPr>
          <p:cNvSpPr txBox="1">
            <a:spLocks/>
          </p:cNvSpPr>
          <p:nvPr/>
        </p:nvSpPr>
        <p:spPr>
          <a:xfrm>
            <a:off x="474890" y="656301"/>
            <a:ext cx="8194213" cy="833316"/>
          </a:xfrm>
          <a:prstGeom prst="rect">
            <a:avLst/>
          </a:prstGeom>
        </p:spPr>
        <p:txBody>
          <a:bodyPr vert="horz" lIns="91440" tIns="45720" rIns="91440" bIns="45720" rtlCol="0">
            <a:normAutofit fontScale="92500" lnSpcReduction="10000"/>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buFont typeface="Wingdings" pitchFamily="2" charset="2"/>
              <a:buChar char="q"/>
            </a:pPr>
            <a:endParaRPr lang="en-US" dirty="0"/>
          </a:p>
          <a:p>
            <a:pPr lvl="0" algn="ctr" defTabSz="457200">
              <a:lnSpc>
                <a:spcPct val="100000"/>
              </a:lnSpc>
              <a:spcBef>
                <a:spcPct val="20000"/>
              </a:spcBef>
            </a:pPr>
            <a:r>
              <a:rPr lang="en-US" sz="3200" cap="none" spc="0" dirty="0">
                <a:solidFill>
                  <a:prstClr val="black"/>
                </a:solidFill>
                <a:latin typeface="Calibri"/>
              </a:rPr>
              <a:t>Population Projections Permanent and Seasonal</a:t>
            </a:r>
            <a:endParaRPr lang="en-US" sz="2600" i="1" cap="none" spc="0" dirty="0">
              <a:solidFill>
                <a:prstClr val="black"/>
              </a:solidFill>
              <a:latin typeface="Calibri"/>
            </a:endParaRPr>
          </a:p>
          <a:p>
            <a:pPr marL="137160" algn="ctr"/>
            <a:endParaRPr lang="en-US" sz="3600" b="1" dirty="0">
              <a:solidFill>
                <a:schemeClr val="accent2">
                  <a:lumMod val="50000"/>
                </a:schemeClr>
              </a:solidFill>
            </a:endParaRPr>
          </a:p>
        </p:txBody>
      </p:sp>
      <p:pic>
        <p:nvPicPr>
          <p:cNvPr id="2" name="Picture 1">
            <a:extLst>
              <a:ext uri="{FF2B5EF4-FFF2-40B4-BE49-F238E27FC236}">
                <a16:creationId xmlns:a16="http://schemas.microsoft.com/office/drawing/2014/main" id="{7E455842-FBB9-C970-F0D9-7002E9E83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1EA4992C-7A4D-4850-AA6D-CEC3F3312A2E}"/>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269B955F-0623-1F3B-591F-F275263764D5}"/>
              </a:ext>
            </a:extLst>
          </p:cNvPr>
          <p:cNvSpPr>
            <a:spLocks noGrp="1"/>
          </p:cNvSpPr>
          <p:nvPr>
            <p:ph type="sldNum" sz="quarter" idx="12"/>
          </p:nvPr>
        </p:nvSpPr>
        <p:spPr/>
        <p:txBody>
          <a:bodyPr/>
          <a:lstStyle/>
          <a:p>
            <a:fld id="{4CD77608-3819-479B-BB98-C216BA724EFE}" type="slidenum">
              <a:rPr lang="en-US" smtClean="0"/>
              <a:t>20</a:t>
            </a:fld>
            <a:endParaRPr lang="en-US"/>
          </a:p>
        </p:txBody>
      </p:sp>
    </p:spTree>
    <p:extLst>
      <p:ext uri="{BB962C8B-B14F-4D97-AF65-F5344CB8AC3E}">
        <p14:creationId xmlns:p14="http://schemas.microsoft.com/office/powerpoint/2010/main" val="46227919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495076-37AE-7DA7-75B4-98B2B7FB4E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1E051E-C27F-4832-D610-C36EFF15C94B}"/>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34724E26-2E8B-2AB2-4124-EB824C94D1B1}"/>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800" dirty="0">
                <a:solidFill>
                  <a:srgbClr val="FFFFFF"/>
                </a:solidFill>
                <a:latin typeface="Aptos Display" panose="02110004020202020204"/>
              </a:rPr>
              <a:t>FUTURE LAND USE </a:t>
            </a: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ELEMENT</a:t>
            </a:r>
          </a:p>
        </p:txBody>
      </p:sp>
      <p:pic>
        <p:nvPicPr>
          <p:cNvPr id="5" name="Picture 4">
            <a:extLst>
              <a:ext uri="{FF2B5EF4-FFF2-40B4-BE49-F238E27FC236}">
                <a16:creationId xmlns:a16="http://schemas.microsoft.com/office/drawing/2014/main" id="{F94ABFCC-0DFB-D094-0F2A-C2E9A6A12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BC16DF25-0DB2-BB15-304B-0A20E5D5E9ED}"/>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5D8A0574-DDE4-3FC1-2C85-18D44DC24ACC}"/>
              </a:ext>
            </a:extLst>
          </p:cNvPr>
          <p:cNvSpPr>
            <a:spLocks noGrp="1"/>
          </p:cNvSpPr>
          <p:nvPr>
            <p:ph type="sldNum" sz="quarter" idx="12"/>
          </p:nvPr>
        </p:nvSpPr>
        <p:spPr/>
        <p:txBody>
          <a:bodyPr/>
          <a:lstStyle/>
          <a:p>
            <a:fld id="{4CD77608-3819-479B-BB98-C216BA724EFE}" type="slidenum">
              <a:rPr lang="en-US" smtClean="0"/>
              <a:t>21</a:t>
            </a:fld>
            <a:endParaRPr lang="en-US"/>
          </a:p>
        </p:txBody>
      </p:sp>
    </p:spTree>
    <p:extLst>
      <p:ext uri="{BB962C8B-B14F-4D97-AF65-F5344CB8AC3E}">
        <p14:creationId xmlns:p14="http://schemas.microsoft.com/office/powerpoint/2010/main" val="121826494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D3542-D555-1F27-4534-F82D1AFB62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92CD37-CE91-ECF5-6D82-BF7A00CEA7CA}"/>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FUTURE LAND USE ELEMENT</a:t>
            </a:r>
          </a:p>
        </p:txBody>
      </p:sp>
      <p:sp>
        <p:nvSpPr>
          <p:cNvPr id="7" name="TextBox 6">
            <a:extLst>
              <a:ext uri="{FF2B5EF4-FFF2-40B4-BE49-F238E27FC236}">
                <a16:creationId xmlns:a16="http://schemas.microsoft.com/office/drawing/2014/main" id="{79D4CE77-B62A-321B-89A5-FC352CA562BA}"/>
              </a:ext>
            </a:extLst>
          </p:cNvPr>
          <p:cNvSpPr txBox="1"/>
          <p:nvPr/>
        </p:nvSpPr>
        <p:spPr>
          <a:xfrm>
            <a:off x="533400" y="843677"/>
            <a:ext cx="8198576" cy="5170646"/>
          </a:xfrm>
          <a:prstGeom prst="rect">
            <a:avLst/>
          </a:prstGeom>
          <a:noFill/>
        </p:spPr>
        <p:txBody>
          <a:bodyPr wrap="square">
            <a:spAutoFit/>
          </a:bodyPr>
          <a:lstStyle/>
          <a:p>
            <a:pPr marL="457200" indent="-457200">
              <a:buFont typeface="Wingdings" panose="05000000000000000000" pitchFamily="2" charset="2"/>
              <a:buChar char="Ø"/>
            </a:pPr>
            <a:r>
              <a:rPr lang="en-US" sz="3000" dirty="0"/>
              <a:t>Defines how land is used: Residential, Commercial, Mixed-use, etc.</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Influences Zoning, Development, and Infrastructure Investment</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Focus on Infill, Redevelopment, and Walkable Urbanism</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Includes Future Land Use Map (FLUM) and Community Redevelopment Area Map (CRAM)</a:t>
            </a:r>
          </a:p>
        </p:txBody>
      </p:sp>
      <p:pic>
        <p:nvPicPr>
          <p:cNvPr id="2" name="Picture 1">
            <a:extLst>
              <a:ext uri="{FF2B5EF4-FFF2-40B4-BE49-F238E27FC236}">
                <a16:creationId xmlns:a16="http://schemas.microsoft.com/office/drawing/2014/main" id="{B2DA431E-D474-63D9-A330-6E89E0C1A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C9321C4E-8060-E78E-08E6-41839B0799A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34C3A697-5ADB-B214-69C7-B4B4E4C2842B}"/>
              </a:ext>
            </a:extLst>
          </p:cNvPr>
          <p:cNvSpPr>
            <a:spLocks noGrp="1"/>
          </p:cNvSpPr>
          <p:nvPr>
            <p:ph type="sldNum" sz="quarter" idx="12"/>
          </p:nvPr>
        </p:nvSpPr>
        <p:spPr/>
        <p:txBody>
          <a:bodyPr/>
          <a:lstStyle/>
          <a:p>
            <a:fld id="{4CD77608-3819-479B-BB98-C216BA724EFE}" type="slidenum">
              <a:rPr lang="en-US" smtClean="0"/>
              <a:t>22</a:t>
            </a:fld>
            <a:endParaRPr lang="en-US"/>
          </a:p>
        </p:txBody>
      </p:sp>
    </p:spTree>
    <p:extLst>
      <p:ext uri="{BB962C8B-B14F-4D97-AF65-F5344CB8AC3E}">
        <p14:creationId xmlns:p14="http://schemas.microsoft.com/office/powerpoint/2010/main" val="321175526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A9D9-E4E5-D91A-FA5B-317D255760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76B6D2-9488-9EE0-ECFE-F5220FA2C905}"/>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FUTURE LAND USE ELEMENT</a:t>
            </a:r>
          </a:p>
        </p:txBody>
      </p:sp>
      <p:sp>
        <p:nvSpPr>
          <p:cNvPr id="6" name="TextBox 5">
            <a:extLst>
              <a:ext uri="{FF2B5EF4-FFF2-40B4-BE49-F238E27FC236}">
                <a16:creationId xmlns:a16="http://schemas.microsoft.com/office/drawing/2014/main" id="{E0FEBC48-AD6D-CD38-5E58-9EA742B69123}"/>
              </a:ext>
            </a:extLst>
          </p:cNvPr>
          <p:cNvSpPr txBox="1"/>
          <p:nvPr/>
        </p:nvSpPr>
        <p:spPr>
          <a:xfrm>
            <a:off x="2971800" y="2782669"/>
            <a:ext cx="4648200" cy="646331"/>
          </a:xfrm>
          <a:prstGeom prst="rect">
            <a:avLst/>
          </a:prstGeom>
          <a:noFill/>
        </p:spPr>
        <p:txBody>
          <a:bodyPr wrap="square" rtlCol="0">
            <a:spAutoFit/>
          </a:bodyPr>
          <a:lstStyle/>
          <a:p>
            <a:r>
              <a:rPr lang="en-US" dirty="0">
                <a:solidFill>
                  <a:srgbClr val="FF0000"/>
                </a:solidFill>
              </a:rPr>
              <a:t>Future Land Use Map (here)</a:t>
            </a:r>
          </a:p>
          <a:p>
            <a:endParaRPr lang="en-US" dirty="0"/>
          </a:p>
        </p:txBody>
      </p:sp>
      <p:pic>
        <p:nvPicPr>
          <p:cNvPr id="7" name="Picture 6">
            <a:extLst>
              <a:ext uri="{FF2B5EF4-FFF2-40B4-BE49-F238E27FC236}">
                <a16:creationId xmlns:a16="http://schemas.microsoft.com/office/drawing/2014/main" id="{EF582364-67AA-F081-CCBB-9E7BA1600B56}"/>
              </a:ext>
            </a:extLst>
          </p:cNvPr>
          <p:cNvPicPr>
            <a:picLocks noChangeAspect="1"/>
          </p:cNvPicPr>
          <p:nvPr/>
        </p:nvPicPr>
        <p:blipFill>
          <a:blip r:embed="rId2"/>
          <a:srcRect l="1016"/>
          <a:stretch>
            <a:fillRect/>
          </a:stretch>
        </p:blipFill>
        <p:spPr>
          <a:xfrm>
            <a:off x="2362200" y="764772"/>
            <a:ext cx="4465452" cy="6019800"/>
          </a:xfrm>
          <a:prstGeom prst="rect">
            <a:avLst/>
          </a:prstGeom>
        </p:spPr>
      </p:pic>
      <p:pic>
        <p:nvPicPr>
          <p:cNvPr id="2" name="Picture 1">
            <a:extLst>
              <a:ext uri="{FF2B5EF4-FFF2-40B4-BE49-F238E27FC236}">
                <a16:creationId xmlns:a16="http://schemas.microsoft.com/office/drawing/2014/main" id="{F471E90E-24BD-65E5-7A36-592CF8BEC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428FCD08-E85E-B309-977B-24754F20F4B6}"/>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8" name="Slide Number Placeholder 7">
            <a:extLst>
              <a:ext uri="{FF2B5EF4-FFF2-40B4-BE49-F238E27FC236}">
                <a16:creationId xmlns:a16="http://schemas.microsoft.com/office/drawing/2014/main" id="{A15DB3F8-466F-74F6-0700-2ACCE843B7E9}"/>
              </a:ext>
            </a:extLst>
          </p:cNvPr>
          <p:cNvSpPr>
            <a:spLocks noGrp="1"/>
          </p:cNvSpPr>
          <p:nvPr>
            <p:ph type="sldNum" sz="quarter" idx="12"/>
          </p:nvPr>
        </p:nvSpPr>
        <p:spPr/>
        <p:txBody>
          <a:bodyPr/>
          <a:lstStyle/>
          <a:p>
            <a:fld id="{4CD77608-3819-479B-BB98-C216BA724EFE}" type="slidenum">
              <a:rPr lang="en-US" smtClean="0"/>
              <a:t>23</a:t>
            </a:fld>
            <a:endParaRPr lang="en-US"/>
          </a:p>
        </p:txBody>
      </p:sp>
    </p:spTree>
    <p:extLst>
      <p:ext uri="{BB962C8B-B14F-4D97-AF65-F5344CB8AC3E}">
        <p14:creationId xmlns:p14="http://schemas.microsoft.com/office/powerpoint/2010/main" val="148883213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F570-4545-FA7B-3DD3-AB1410D3C9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E7991D-EBF6-68B1-F9EF-992AF77519D0}"/>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FUTURE LAND USE ELEMENT</a:t>
            </a:r>
          </a:p>
        </p:txBody>
      </p:sp>
      <p:pic>
        <p:nvPicPr>
          <p:cNvPr id="5" name="Picture 4">
            <a:extLst>
              <a:ext uri="{FF2B5EF4-FFF2-40B4-BE49-F238E27FC236}">
                <a16:creationId xmlns:a16="http://schemas.microsoft.com/office/drawing/2014/main" id="{A286A7F6-C21B-8553-0AC7-6D968C7DFA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graphicFrame>
        <p:nvGraphicFramePr>
          <p:cNvPr id="6" name="Table 5">
            <a:extLst>
              <a:ext uri="{FF2B5EF4-FFF2-40B4-BE49-F238E27FC236}">
                <a16:creationId xmlns:a16="http://schemas.microsoft.com/office/drawing/2014/main" id="{B04C4F07-C9CB-9404-1288-274F142B1E13}"/>
              </a:ext>
            </a:extLst>
          </p:cNvPr>
          <p:cNvGraphicFramePr>
            <a:graphicFrameLocks noGrp="1"/>
          </p:cNvGraphicFramePr>
          <p:nvPr>
            <p:extLst>
              <p:ext uri="{D42A27DB-BD31-4B8C-83A1-F6EECF244321}">
                <p14:modId xmlns:p14="http://schemas.microsoft.com/office/powerpoint/2010/main" val="1448014300"/>
              </p:ext>
            </p:extLst>
          </p:nvPr>
        </p:nvGraphicFramePr>
        <p:xfrm>
          <a:off x="609600" y="1371600"/>
          <a:ext cx="7924800" cy="4061758"/>
        </p:xfrm>
        <a:graphic>
          <a:graphicData uri="http://schemas.openxmlformats.org/drawingml/2006/table">
            <a:tbl>
              <a:tblPr>
                <a:tableStyleId>{5C22544A-7EE6-4342-B048-85BDC9FD1C3A}</a:tableStyleId>
              </a:tblPr>
              <a:tblGrid>
                <a:gridCol w="2895600">
                  <a:extLst>
                    <a:ext uri="{9D8B030D-6E8A-4147-A177-3AD203B41FA5}">
                      <a16:colId xmlns:a16="http://schemas.microsoft.com/office/drawing/2014/main" val="2001339641"/>
                    </a:ext>
                  </a:extLst>
                </a:gridCol>
                <a:gridCol w="2488358">
                  <a:extLst>
                    <a:ext uri="{9D8B030D-6E8A-4147-A177-3AD203B41FA5}">
                      <a16:colId xmlns:a16="http://schemas.microsoft.com/office/drawing/2014/main" val="862766949"/>
                    </a:ext>
                  </a:extLst>
                </a:gridCol>
                <a:gridCol w="2540842">
                  <a:extLst>
                    <a:ext uri="{9D8B030D-6E8A-4147-A177-3AD203B41FA5}">
                      <a16:colId xmlns:a16="http://schemas.microsoft.com/office/drawing/2014/main" val="1046912512"/>
                    </a:ext>
                  </a:extLst>
                </a:gridCol>
              </a:tblGrid>
              <a:tr h="382604">
                <a:tc>
                  <a:txBody>
                    <a:bodyPr/>
                    <a:lstStyle/>
                    <a:p>
                      <a:pPr algn="ctr" rtl="0" fontAlgn="ctr">
                        <a:buNone/>
                      </a:pPr>
                      <a:r>
                        <a:rPr lang="en-US" sz="1800" b="1" u="none" strike="noStrike" dirty="0">
                          <a:solidFill>
                            <a:schemeClr val="bg1"/>
                          </a:solidFill>
                          <a:effectLst/>
                        </a:rPr>
                        <a:t>FUTURE LAND USE DESIGNATION</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b="1" u="none" strike="noStrike" dirty="0">
                          <a:solidFill>
                            <a:schemeClr val="bg1"/>
                          </a:solidFill>
                          <a:effectLst/>
                        </a:rPr>
                        <a:t>TOTAL NUMBER OF ACRES</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b="1" u="none" strike="noStrike" dirty="0">
                          <a:solidFill>
                            <a:schemeClr val="bg1"/>
                          </a:solidFill>
                          <a:effectLst/>
                        </a:rPr>
                        <a:t>PERCENT OF TOTAL</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extLst>
                  <a:ext uri="{0D108BD9-81ED-4DB2-BD59-A6C34878D82A}">
                    <a16:rowId xmlns:a16="http://schemas.microsoft.com/office/drawing/2014/main" val="1692165042"/>
                  </a:ext>
                </a:extLst>
              </a:tr>
              <a:tr h="404261">
                <a:tc>
                  <a:txBody>
                    <a:bodyPr/>
                    <a:lstStyle/>
                    <a:p>
                      <a:pPr algn="l" rtl="0" fontAlgn="ctr">
                        <a:buNone/>
                      </a:pPr>
                      <a:r>
                        <a:rPr lang="en-US" sz="1800" u="none" strike="noStrike" dirty="0">
                          <a:solidFill>
                            <a:schemeClr val="bg1"/>
                          </a:solidFill>
                          <a:effectLst/>
                        </a:rPr>
                        <a:t>Residential</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dirty="0">
                          <a:effectLst/>
                        </a:rPr>
                        <a:t>6,359.64</a:t>
                      </a:r>
                      <a:endParaRPr lang="en-US" sz="1800" b="0" i="0" u="none" strike="noStrike" dirty="0">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dirty="0">
                          <a:effectLst/>
                        </a:rPr>
                        <a:t>74.4%</a:t>
                      </a:r>
                      <a:endParaRPr lang="en-US" sz="1800" b="0" i="0" u="none" strike="noStrike" dirty="0">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412271767"/>
                  </a:ext>
                </a:extLst>
              </a:tr>
              <a:tr h="389288">
                <a:tc>
                  <a:txBody>
                    <a:bodyPr/>
                    <a:lstStyle/>
                    <a:p>
                      <a:pPr algn="l" rtl="0" fontAlgn="ctr">
                        <a:buNone/>
                      </a:pPr>
                      <a:r>
                        <a:rPr lang="en-US" sz="1800" u="none" strike="noStrike" dirty="0">
                          <a:solidFill>
                            <a:schemeClr val="bg1"/>
                          </a:solidFill>
                          <a:effectLst/>
                        </a:rPr>
                        <a:t>Commercial</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a:effectLst/>
                        </a:rPr>
                        <a:t>613.98</a:t>
                      </a:r>
                      <a:endParaRPr lang="en-US" sz="1800" b="0" i="0" u="none" strike="noStrike">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a:effectLst/>
                        </a:rPr>
                        <a:t>7.2%</a:t>
                      </a:r>
                      <a:endParaRPr lang="en-US" sz="1800" b="0" i="0" u="none" strike="noStrike">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771556756"/>
                  </a:ext>
                </a:extLst>
              </a:tr>
              <a:tr h="389288">
                <a:tc>
                  <a:txBody>
                    <a:bodyPr/>
                    <a:lstStyle/>
                    <a:p>
                      <a:pPr algn="l" rtl="0" fontAlgn="ctr">
                        <a:buNone/>
                      </a:pPr>
                      <a:r>
                        <a:rPr lang="en-US" sz="1800" u="none" strike="noStrike" dirty="0">
                          <a:solidFill>
                            <a:schemeClr val="bg1"/>
                          </a:solidFill>
                          <a:effectLst/>
                        </a:rPr>
                        <a:t>Mixed-Use</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a:effectLst/>
                        </a:rPr>
                        <a:t>370.96</a:t>
                      </a:r>
                      <a:endParaRPr lang="en-US" sz="1800" b="0" i="0" u="none" strike="noStrike">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a:effectLst/>
                        </a:rPr>
                        <a:t>4.3%</a:t>
                      </a:r>
                      <a:endParaRPr lang="en-US" sz="1800" b="0" i="0" u="none" strike="noStrike">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749802806"/>
                  </a:ext>
                </a:extLst>
              </a:tr>
              <a:tr h="389288">
                <a:tc>
                  <a:txBody>
                    <a:bodyPr/>
                    <a:lstStyle/>
                    <a:p>
                      <a:pPr algn="l" rtl="0" fontAlgn="ctr">
                        <a:buNone/>
                      </a:pPr>
                      <a:r>
                        <a:rPr lang="en-US" sz="1800" u="none" strike="noStrike" dirty="0">
                          <a:solidFill>
                            <a:schemeClr val="bg1"/>
                          </a:solidFill>
                          <a:effectLst/>
                        </a:rPr>
                        <a:t>Conservation</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a:effectLst/>
                        </a:rPr>
                        <a:t>151.3</a:t>
                      </a:r>
                      <a:endParaRPr lang="en-US" sz="1800" b="0" i="0" u="none" strike="noStrike">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a:effectLst/>
                        </a:rPr>
                        <a:t>1.8%</a:t>
                      </a:r>
                      <a:endParaRPr lang="en-US" sz="1800" b="0" i="0" u="none" strike="noStrike">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754637696"/>
                  </a:ext>
                </a:extLst>
              </a:tr>
              <a:tr h="763604">
                <a:tc>
                  <a:txBody>
                    <a:bodyPr/>
                    <a:lstStyle/>
                    <a:p>
                      <a:pPr algn="l" rtl="0" fontAlgn="ctr">
                        <a:buNone/>
                      </a:pPr>
                      <a:r>
                        <a:rPr lang="en-US" sz="1800" u="none" strike="noStrike" dirty="0">
                          <a:solidFill>
                            <a:schemeClr val="bg1"/>
                          </a:solidFill>
                          <a:effectLst/>
                        </a:rPr>
                        <a:t>Public &amp; Private Gov’t / Institutional (PPGI)</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a:effectLst/>
                        </a:rPr>
                        <a:t>244.43</a:t>
                      </a:r>
                      <a:endParaRPr lang="en-US" sz="1800" b="0" i="0" u="none" strike="noStrike">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a:effectLst/>
                        </a:rPr>
                        <a:t>2.9%</a:t>
                      </a:r>
                      <a:endParaRPr lang="en-US" sz="1800" b="0" i="0" u="none" strike="noStrike">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3237819440"/>
                  </a:ext>
                </a:extLst>
              </a:tr>
              <a:tr h="389288">
                <a:tc>
                  <a:txBody>
                    <a:bodyPr/>
                    <a:lstStyle/>
                    <a:p>
                      <a:pPr algn="l" rtl="0" fontAlgn="ctr">
                        <a:buNone/>
                      </a:pPr>
                      <a:r>
                        <a:rPr lang="en-US" sz="1800" u="none" strike="noStrike" dirty="0">
                          <a:solidFill>
                            <a:schemeClr val="bg1"/>
                          </a:solidFill>
                          <a:effectLst/>
                        </a:rPr>
                        <a:t>Recreation (R)</a:t>
                      </a:r>
                      <a:endParaRPr lang="en-US" sz="1800" b="1" i="0" u="none" strike="noStrike" dirty="0">
                        <a:solidFill>
                          <a:schemeClr val="bg1"/>
                        </a:solidFill>
                        <a:effectLst/>
                        <a:latin typeface="Aptos" panose="020B0004020202020204" pitchFamily="34" charset="0"/>
                      </a:endParaRPr>
                    </a:p>
                  </a:txBody>
                  <a:tcPr marL="9525" marR="9525" marT="9525" marB="0" anchor="ctr">
                    <a:solidFill>
                      <a:srgbClr val="10455E"/>
                    </a:solidFill>
                  </a:tcPr>
                </a:tc>
                <a:tc>
                  <a:txBody>
                    <a:bodyPr/>
                    <a:lstStyle/>
                    <a:p>
                      <a:pPr algn="ctr" rtl="0" fontAlgn="ctr">
                        <a:buNone/>
                      </a:pPr>
                      <a:r>
                        <a:rPr lang="en-US" sz="1800" u="none" strike="noStrike">
                          <a:effectLst/>
                        </a:rPr>
                        <a:t>462.58</a:t>
                      </a:r>
                      <a:endParaRPr lang="en-US" sz="1800" b="0" i="0" u="none" strike="noStrike">
                        <a:solidFill>
                          <a:srgbClr val="000000"/>
                        </a:solidFill>
                        <a:effectLst/>
                        <a:latin typeface="Aptos" panose="020B0004020202020204" pitchFamily="34" charset="0"/>
                      </a:endParaRPr>
                    </a:p>
                  </a:txBody>
                  <a:tcPr marL="9525" marR="9525" marT="9525" marB="0" anchor="ctr"/>
                </a:tc>
                <a:tc>
                  <a:txBody>
                    <a:bodyPr/>
                    <a:lstStyle/>
                    <a:p>
                      <a:pPr algn="ctr" rtl="0" fontAlgn="ctr">
                        <a:buNone/>
                      </a:pPr>
                      <a:r>
                        <a:rPr lang="en-US" sz="1800" u="none" strike="noStrike">
                          <a:effectLst/>
                        </a:rPr>
                        <a:t>5.4%</a:t>
                      </a:r>
                      <a:endParaRPr lang="en-US" sz="1800" b="0" i="0" u="none" strike="noStrike">
                        <a:solidFill>
                          <a:srgbClr val="000000"/>
                        </a:solidFill>
                        <a:effectLst/>
                        <a:latin typeface="Aptos" panose="020B0004020202020204" pitchFamily="34" charset="0"/>
                      </a:endParaRPr>
                    </a:p>
                  </a:txBody>
                  <a:tcPr marL="9525" marR="9525" marT="9525" marB="0" anchor="ctr"/>
                </a:tc>
                <a:extLst>
                  <a:ext uri="{0D108BD9-81ED-4DB2-BD59-A6C34878D82A}">
                    <a16:rowId xmlns:a16="http://schemas.microsoft.com/office/drawing/2014/main" val="1788061370"/>
                  </a:ext>
                </a:extLst>
              </a:tr>
              <a:tr h="389288">
                <a:tc>
                  <a:txBody>
                    <a:bodyPr/>
                    <a:lstStyle/>
                    <a:p>
                      <a:pPr algn="l" rtl="0" fontAlgn="ctr">
                        <a:buNone/>
                      </a:pPr>
                      <a:r>
                        <a:rPr lang="en-US" sz="1800" u="none" strike="noStrike" dirty="0">
                          <a:solidFill>
                            <a:schemeClr val="bg1"/>
                          </a:solidFill>
                          <a:effectLst/>
                        </a:rPr>
                        <a:t>Industrial (I)</a:t>
                      </a:r>
                      <a:endParaRPr lang="en-US" sz="1800" b="1" i="0" u="none" strike="noStrike" dirty="0">
                        <a:solidFill>
                          <a:schemeClr val="bg1"/>
                        </a:solidFill>
                        <a:effectLst/>
                        <a:latin typeface="Aptos" panose="020B00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10455E"/>
                    </a:solidFill>
                  </a:tcPr>
                </a:tc>
                <a:tc>
                  <a:txBody>
                    <a:bodyPr/>
                    <a:lstStyle/>
                    <a:p>
                      <a:pPr algn="ctr" rtl="0" fontAlgn="ctr">
                        <a:buNone/>
                      </a:pPr>
                      <a:r>
                        <a:rPr lang="en-US" sz="1800" u="none" strike="noStrike">
                          <a:effectLst/>
                        </a:rPr>
                        <a:t>349.82</a:t>
                      </a:r>
                      <a:endParaRPr lang="en-US" sz="1800" b="0" i="0" u="none" strike="noStrike">
                        <a:solidFill>
                          <a:srgbClr val="000000"/>
                        </a:solidFill>
                        <a:effectLst/>
                        <a:latin typeface="Aptos" panose="020B00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buNone/>
                      </a:pPr>
                      <a:r>
                        <a:rPr lang="en-US" sz="1800" u="none" strike="noStrike">
                          <a:effectLst/>
                        </a:rPr>
                        <a:t>4.1%</a:t>
                      </a:r>
                      <a:endParaRPr lang="en-US" sz="1800" b="0" i="0" u="none" strike="noStrike">
                        <a:solidFill>
                          <a:srgbClr val="000000"/>
                        </a:solidFill>
                        <a:effectLst/>
                        <a:latin typeface="Aptos" panose="020B00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60614"/>
                  </a:ext>
                </a:extLst>
              </a:tr>
              <a:tr h="389288">
                <a:tc>
                  <a:txBody>
                    <a:bodyPr/>
                    <a:lstStyle/>
                    <a:p>
                      <a:pPr algn="r" rtl="0" fontAlgn="ctr">
                        <a:buNone/>
                      </a:pPr>
                      <a:r>
                        <a:rPr lang="en-US" sz="1800" b="1" i="1" u="none" strike="noStrike" dirty="0">
                          <a:solidFill>
                            <a:schemeClr val="bg1"/>
                          </a:solidFill>
                          <a:effectLst/>
                        </a:rPr>
                        <a:t>TOTAL ACREAGE</a:t>
                      </a:r>
                      <a:endParaRPr lang="en-US" sz="1800" b="1" i="1" u="none" strike="noStrike" dirty="0">
                        <a:solidFill>
                          <a:schemeClr val="bg1"/>
                        </a:solidFill>
                        <a:effectLst/>
                        <a:latin typeface="Aptos" panose="020B00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455E"/>
                    </a:solidFill>
                  </a:tcPr>
                </a:tc>
                <a:tc>
                  <a:txBody>
                    <a:bodyPr/>
                    <a:lstStyle/>
                    <a:p>
                      <a:pPr algn="ctr" rtl="0" fontAlgn="ctr">
                        <a:buNone/>
                      </a:pPr>
                      <a:r>
                        <a:rPr lang="en-US" sz="1800" u="none" strike="noStrike" dirty="0">
                          <a:effectLst/>
                        </a:rPr>
                        <a:t>8,552.71</a:t>
                      </a:r>
                      <a:endParaRPr lang="en-US" sz="1800" b="0" i="0" u="none" strike="noStrike" dirty="0">
                        <a:solidFill>
                          <a:srgbClr val="000000"/>
                        </a:solidFill>
                        <a:effectLst/>
                        <a:latin typeface="Aptos" panose="020B00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buNone/>
                      </a:pPr>
                      <a:r>
                        <a:rPr lang="en-US" sz="1800" u="none" strike="noStrike" dirty="0">
                          <a:effectLst/>
                        </a:rPr>
                        <a:t>100%</a:t>
                      </a:r>
                      <a:endParaRPr lang="en-US" sz="1800" b="0" i="0" u="none" strike="noStrike" dirty="0">
                        <a:solidFill>
                          <a:srgbClr val="000000"/>
                        </a:solidFill>
                        <a:effectLst/>
                        <a:latin typeface="Aptos" panose="020B00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203538"/>
                  </a:ext>
                </a:extLst>
              </a:tr>
            </a:tbl>
          </a:graphicData>
        </a:graphic>
      </p:graphicFrame>
      <p:pic>
        <p:nvPicPr>
          <p:cNvPr id="8" name="Picture 7">
            <a:extLst>
              <a:ext uri="{FF2B5EF4-FFF2-40B4-BE49-F238E27FC236}">
                <a16:creationId xmlns:a16="http://schemas.microsoft.com/office/drawing/2014/main" id="{109B8CB0-C0F8-DE64-C867-5EE8351A19D4}"/>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4" name="Slide Number Placeholder 3">
            <a:extLst>
              <a:ext uri="{FF2B5EF4-FFF2-40B4-BE49-F238E27FC236}">
                <a16:creationId xmlns:a16="http://schemas.microsoft.com/office/drawing/2014/main" id="{0308B151-3A30-A81C-781B-10F2D5796E3C}"/>
              </a:ext>
            </a:extLst>
          </p:cNvPr>
          <p:cNvSpPr>
            <a:spLocks noGrp="1"/>
          </p:cNvSpPr>
          <p:nvPr>
            <p:ph type="sldNum" sz="quarter" idx="12"/>
          </p:nvPr>
        </p:nvSpPr>
        <p:spPr/>
        <p:txBody>
          <a:bodyPr/>
          <a:lstStyle/>
          <a:p>
            <a:fld id="{4CD77608-3819-479B-BB98-C216BA724EFE}" type="slidenum">
              <a:rPr lang="en-US" smtClean="0"/>
              <a:t>24</a:t>
            </a:fld>
            <a:endParaRPr lang="en-US"/>
          </a:p>
        </p:txBody>
      </p:sp>
    </p:spTree>
    <p:extLst>
      <p:ext uri="{BB962C8B-B14F-4D97-AF65-F5344CB8AC3E}">
        <p14:creationId xmlns:p14="http://schemas.microsoft.com/office/powerpoint/2010/main" val="194314892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D5985-9AA2-3417-1163-B5F78BB563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C230A8-17EA-8021-6EBC-D4642174945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FUTURE LAND USE ELEMENT</a:t>
            </a:r>
          </a:p>
        </p:txBody>
      </p:sp>
      <p:pic>
        <p:nvPicPr>
          <p:cNvPr id="5" name="Picture 4">
            <a:extLst>
              <a:ext uri="{FF2B5EF4-FFF2-40B4-BE49-F238E27FC236}">
                <a16:creationId xmlns:a16="http://schemas.microsoft.com/office/drawing/2014/main" id="{7438250F-68E8-3B2C-4253-140290181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graphicFrame>
        <p:nvGraphicFramePr>
          <p:cNvPr id="8" name="Chart 7">
            <a:extLst>
              <a:ext uri="{FF2B5EF4-FFF2-40B4-BE49-F238E27FC236}">
                <a16:creationId xmlns:a16="http://schemas.microsoft.com/office/drawing/2014/main" id="{6F054654-D486-CAB7-4045-80A3AE5770CD}"/>
              </a:ext>
            </a:extLst>
          </p:cNvPr>
          <p:cNvGraphicFramePr>
            <a:graphicFrameLocks/>
          </p:cNvGraphicFramePr>
          <p:nvPr>
            <p:extLst>
              <p:ext uri="{D42A27DB-BD31-4B8C-83A1-F6EECF244321}">
                <p14:modId xmlns:p14="http://schemas.microsoft.com/office/powerpoint/2010/main" val="4233077695"/>
              </p:ext>
            </p:extLst>
          </p:nvPr>
        </p:nvGraphicFramePr>
        <p:xfrm>
          <a:off x="719135" y="959747"/>
          <a:ext cx="7705726" cy="493850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7475E30E-2819-8624-5CDB-703502B1C5C7}"/>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4" name="Slide Number Placeholder 3">
            <a:extLst>
              <a:ext uri="{FF2B5EF4-FFF2-40B4-BE49-F238E27FC236}">
                <a16:creationId xmlns:a16="http://schemas.microsoft.com/office/drawing/2014/main" id="{714D8A02-E8CB-A813-CAA2-1F09AF7BCFA4}"/>
              </a:ext>
            </a:extLst>
          </p:cNvPr>
          <p:cNvSpPr>
            <a:spLocks noGrp="1"/>
          </p:cNvSpPr>
          <p:nvPr>
            <p:ph type="sldNum" sz="quarter" idx="12"/>
          </p:nvPr>
        </p:nvSpPr>
        <p:spPr/>
        <p:txBody>
          <a:bodyPr/>
          <a:lstStyle/>
          <a:p>
            <a:fld id="{4CD77608-3819-479B-BB98-C216BA724EFE}" type="slidenum">
              <a:rPr lang="en-US" smtClean="0"/>
              <a:t>25</a:t>
            </a:fld>
            <a:endParaRPr lang="en-US"/>
          </a:p>
        </p:txBody>
      </p:sp>
    </p:spTree>
    <p:extLst>
      <p:ext uri="{BB962C8B-B14F-4D97-AF65-F5344CB8AC3E}">
        <p14:creationId xmlns:p14="http://schemas.microsoft.com/office/powerpoint/2010/main" val="308048853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2DB0-0F02-CAB1-7BE1-6043969320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115CDE-AE46-096C-375B-40ECFB435A57}"/>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FUTURE LAND USE ELEMENT</a:t>
            </a:r>
          </a:p>
        </p:txBody>
      </p:sp>
      <p:sp>
        <p:nvSpPr>
          <p:cNvPr id="2" name="TextBox 1">
            <a:extLst>
              <a:ext uri="{FF2B5EF4-FFF2-40B4-BE49-F238E27FC236}">
                <a16:creationId xmlns:a16="http://schemas.microsoft.com/office/drawing/2014/main" id="{116DACB9-F09E-6A70-1B0E-9A41A2CFE69F}"/>
              </a:ext>
            </a:extLst>
          </p:cNvPr>
          <p:cNvSpPr txBox="1"/>
          <p:nvPr/>
        </p:nvSpPr>
        <p:spPr>
          <a:xfrm>
            <a:off x="823024" y="1299715"/>
            <a:ext cx="7497947" cy="4708981"/>
          </a:xfrm>
          <a:prstGeom prst="rect">
            <a:avLst/>
          </a:prstGeom>
          <a:noFill/>
        </p:spPr>
        <p:txBody>
          <a:bodyPr wrap="square">
            <a:spAutoFit/>
          </a:bodyPr>
          <a:lstStyle/>
          <a:p>
            <a:r>
              <a:rPr lang="en-US" sz="2000" b="1" dirty="0"/>
              <a:t>Objective 1.22 – Climate Resilience &amp; Sustainability</a:t>
            </a:r>
          </a:p>
          <a:p>
            <a:pPr marL="285750" indent="-285750">
              <a:buFont typeface="Wingdings" panose="05000000000000000000" pitchFamily="2" charset="2"/>
              <a:buChar char="Ø"/>
            </a:pPr>
            <a:r>
              <a:rPr lang="en-US" sz="2000" dirty="0"/>
              <a:t>Strengthen citywide climate resilience strategies </a:t>
            </a:r>
          </a:p>
          <a:p>
            <a:pPr marL="285750" indent="-285750">
              <a:buFont typeface="Wingdings" panose="05000000000000000000" pitchFamily="2" charset="2"/>
              <a:buChar char="Ø"/>
            </a:pPr>
            <a:r>
              <a:rPr lang="en-US" sz="2000" dirty="0"/>
              <a:t>Improve energy efficiency and reduce emissions </a:t>
            </a:r>
          </a:p>
          <a:p>
            <a:pPr marL="285750" indent="-285750">
              <a:buFont typeface="Wingdings" panose="05000000000000000000" pitchFamily="2" charset="2"/>
              <a:buChar char="Ø"/>
            </a:pPr>
            <a:r>
              <a:rPr lang="en-US" sz="2000" dirty="0"/>
              <a:t>Protect infrastructure and natural systems from climate impacts </a:t>
            </a:r>
          </a:p>
          <a:p>
            <a:pPr marL="285750" indent="-285750">
              <a:buFont typeface="Wingdings" panose="05000000000000000000" pitchFamily="2" charset="2"/>
              <a:buChar char="Ø"/>
            </a:pPr>
            <a:r>
              <a:rPr lang="en-US" sz="2000" dirty="0"/>
              <a:t>Address sea level rise and extreme weather risks </a:t>
            </a:r>
          </a:p>
          <a:p>
            <a:pPr marL="285750" indent="-285750">
              <a:buFont typeface="Wingdings" panose="05000000000000000000" pitchFamily="2" charset="2"/>
              <a:buChar char="Ø"/>
            </a:pPr>
            <a:r>
              <a:rPr lang="en-US" sz="2000" dirty="0"/>
              <a:t>Enhance public safety and long-term environmental sustainability </a:t>
            </a:r>
          </a:p>
          <a:p>
            <a:br>
              <a:rPr lang="en-US" sz="2000" dirty="0"/>
            </a:br>
            <a:endParaRPr lang="en-US" sz="2000" dirty="0"/>
          </a:p>
          <a:p>
            <a:r>
              <a:rPr lang="en-US" sz="2000" b="1" dirty="0"/>
              <a:t>Objective 1.23 – Urban Tree Canopy &amp; Partnerships</a:t>
            </a:r>
          </a:p>
          <a:p>
            <a:pPr marL="285750" indent="-285750">
              <a:buFont typeface="Wingdings" panose="05000000000000000000" pitchFamily="2" charset="2"/>
              <a:buChar char="Ø"/>
            </a:pPr>
            <a:r>
              <a:rPr lang="en-US" sz="2000" dirty="0"/>
              <a:t>Expand and enhance the City’s tree canopy </a:t>
            </a:r>
          </a:p>
          <a:p>
            <a:pPr marL="285750" indent="-285750">
              <a:buFont typeface="Wingdings" panose="05000000000000000000" pitchFamily="2" charset="2"/>
              <a:buChar char="Ø"/>
            </a:pPr>
            <a:r>
              <a:rPr lang="en-US" sz="2000" dirty="0"/>
              <a:t>Increase coordination with key agencies and districts </a:t>
            </a:r>
          </a:p>
          <a:p>
            <a:pPr marL="285750" indent="-285750">
              <a:buFont typeface="Wingdings" panose="05000000000000000000" pitchFamily="2" charset="2"/>
              <a:buChar char="Ø"/>
            </a:pPr>
            <a:r>
              <a:rPr lang="en-US" sz="2000" dirty="0"/>
              <a:t>Support climate resilience through urban forestry </a:t>
            </a:r>
          </a:p>
          <a:p>
            <a:pPr marL="285750" indent="-285750">
              <a:buFont typeface="Wingdings" panose="05000000000000000000" pitchFamily="2" charset="2"/>
              <a:buChar char="Ø"/>
            </a:pPr>
            <a:r>
              <a:rPr lang="en-US" sz="2000" dirty="0"/>
              <a:t>Improve air and water quality </a:t>
            </a:r>
          </a:p>
          <a:p>
            <a:pPr marL="285750" indent="-285750">
              <a:buFont typeface="Wingdings" panose="05000000000000000000" pitchFamily="2" charset="2"/>
              <a:buChar char="Ø"/>
            </a:pPr>
            <a:r>
              <a:rPr lang="en-US" sz="2000" dirty="0"/>
              <a:t>Enhance neighborhood aesthetics and coastal character</a:t>
            </a:r>
          </a:p>
        </p:txBody>
      </p:sp>
      <p:pic>
        <p:nvPicPr>
          <p:cNvPr id="5" name="Picture 4">
            <a:extLst>
              <a:ext uri="{FF2B5EF4-FFF2-40B4-BE49-F238E27FC236}">
                <a16:creationId xmlns:a16="http://schemas.microsoft.com/office/drawing/2014/main" id="{D6E77BEC-402A-F6CC-18E8-6C209386C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6" name="TextBox 5">
            <a:extLst>
              <a:ext uri="{FF2B5EF4-FFF2-40B4-BE49-F238E27FC236}">
                <a16:creationId xmlns:a16="http://schemas.microsoft.com/office/drawing/2014/main" id="{1454F5B0-0454-5E80-483E-7E3E760E51EC}"/>
              </a:ext>
            </a:extLst>
          </p:cNvPr>
          <p:cNvSpPr txBox="1"/>
          <p:nvPr/>
        </p:nvSpPr>
        <p:spPr>
          <a:xfrm>
            <a:off x="300196" y="776495"/>
            <a:ext cx="8198576" cy="523220"/>
          </a:xfrm>
          <a:prstGeom prst="rect">
            <a:avLst/>
          </a:prstGeom>
          <a:noFill/>
        </p:spPr>
        <p:txBody>
          <a:bodyPr wrap="square">
            <a:spAutoFit/>
          </a:bodyPr>
          <a:lstStyle/>
          <a:p>
            <a:r>
              <a:rPr lang="en-US" sz="2800" dirty="0"/>
              <a:t>Added Objectives:</a:t>
            </a:r>
          </a:p>
        </p:txBody>
      </p:sp>
      <p:pic>
        <p:nvPicPr>
          <p:cNvPr id="8" name="Picture 7">
            <a:extLst>
              <a:ext uri="{FF2B5EF4-FFF2-40B4-BE49-F238E27FC236}">
                <a16:creationId xmlns:a16="http://schemas.microsoft.com/office/drawing/2014/main" id="{BF5A710B-3331-EC51-26EC-EF98530E691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98907C7-88DE-A509-9430-983C1CF2D0D7}"/>
              </a:ext>
            </a:extLst>
          </p:cNvPr>
          <p:cNvSpPr>
            <a:spLocks noGrp="1"/>
          </p:cNvSpPr>
          <p:nvPr>
            <p:ph type="sldNum" sz="quarter" idx="12"/>
          </p:nvPr>
        </p:nvSpPr>
        <p:spPr/>
        <p:txBody>
          <a:bodyPr/>
          <a:lstStyle/>
          <a:p>
            <a:fld id="{4CD77608-3819-479B-BB98-C216BA724EFE}" type="slidenum">
              <a:rPr lang="en-US" smtClean="0"/>
              <a:t>26</a:t>
            </a:fld>
            <a:endParaRPr lang="en-US"/>
          </a:p>
        </p:txBody>
      </p:sp>
    </p:spTree>
    <p:extLst>
      <p:ext uri="{BB962C8B-B14F-4D97-AF65-F5344CB8AC3E}">
        <p14:creationId xmlns:p14="http://schemas.microsoft.com/office/powerpoint/2010/main" val="9263606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88692-505B-2B27-F13A-F9C988F170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E46E32-E530-D665-316B-D28DF4D9A35F}"/>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FUTURE LAND USE ELEMENT</a:t>
            </a:r>
          </a:p>
        </p:txBody>
      </p:sp>
      <p:pic>
        <p:nvPicPr>
          <p:cNvPr id="4" name="Picture 3">
            <a:extLst>
              <a:ext uri="{FF2B5EF4-FFF2-40B4-BE49-F238E27FC236}">
                <a16:creationId xmlns:a16="http://schemas.microsoft.com/office/drawing/2014/main" id="{1A05B281-F443-1E9C-2301-174E69F8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6" name="TextBox 5">
            <a:extLst>
              <a:ext uri="{FF2B5EF4-FFF2-40B4-BE49-F238E27FC236}">
                <a16:creationId xmlns:a16="http://schemas.microsoft.com/office/drawing/2014/main" id="{4EAAC93A-DF33-74D7-C5E1-A174B05F7BE2}"/>
              </a:ext>
            </a:extLst>
          </p:cNvPr>
          <p:cNvSpPr txBox="1"/>
          <p:nvPr/>
        </p:nvSpPr>
        <p:spPr>
          <a:xfrm>
            <a:off x="829167" y="889843"/>
            <a:ext cx="7485662" cy="5078313"/>
          </a:xfrm>
          <a:prstGeom prst="rect">
            <a:avLst/>
          </a:prstGeom>
          <a:noFill/>
        </p:spPr>
        <p:txBody>
          <a:bodyPr wrap="square">
            <a:spAutoFit/>
          </a:bodyPr>
          <a:lstStyle/>
          <a:p>
            <a:pPr>
              <a:buNone/>
            </a:pPr>
            <a:r>
              <a:rPr lang="en-US" sz="2400" b="1" dirty="0"/>
              <a:t>Added Policies:</a:t>
            </a:r>
          </a:p>
          <a:p>
            <a:pPr marL="342900" indent="-342900">
              <a:buFont typeface="Wingdings" panose="05000000000000000000" pitchFamily="2" charset="2"/>
              <a:buChar char="Ø"/>
            </a:pPr>
            <a:r>
              <a:rPr lang="en-US" sz="2000" dirty="0"/>
              <a:t>Prioritize reinvestment in existing parks over new land acquisition </a:t>
            </a:r>
          </a:p>
          <a:p>
            <a:pPr marL="342900" indent="-342900">
              <a:buFont typeface="Wingdings" panose="05000000000000000000" pitchFamily="2" charset="2"/>
              <a:buChar char="Ø"/>
            </a:pPr>
            <a:r>
              <a:rPr lang="en-US" sz="2000" dirty="0"/>
              <a:t>Focus on park upgrades and improved greenway connections </a:t>
            </a:r>
          </a:p>
          <a:p>
            <a:pPr marL="342900" indent="-342900">
              <a:buFont typeface="Wingdings" panose="05000000000000000000" pitchFamily="2" charset="2"/>
              <a:buChar char="Ø"/>
            </a:pPr>
            <a:r>
              <a:rPr lang="en-US" sz="2000" dirty="0"/>
              <a:t>Promote CRA redevelopment aligned with Complete Streets and urban design standards </a:t>
            </a:r>
          </a:p>
          <a:p>
            <a:pPr marL="342900" indent="-342900">
              <a:buFont typeface="Wingdings" panose="05000000000000000000" pitchFamily="2" charset="2"/>
              <a:buChar char="Ø"/>
            </a:pPr>
            <a:r>
              <a:rPr lang="en-US" sz="2000" dirty="0"/>
              <a:t>Ensure land use changes are consistent with CRA planning framework </a:t>
            </a:r>
          </a:p>
          <a:p>
            <a:pPr marL="342900" indent="-342900">
              <a:buFont typeface="Wingdings" panose="05000000000000000000" pitchFamily="2" charset="2"/>
              <a:buChar char="Ø"/>
            </a:pPr>
            <a:r>
              <a:rPr lang="en-US" sz="2000" dirty="0"/>
              <a:t>Maintain community character through area-specific design guidelines </a:t>
            </a:r>
          </a:p>
          <a:p>
            <a:pPr marL="342900" indent="-342900">
              <a:buFont typeface="Wingdings" panose="05000000000000000000" pitchFamily="2" charset="2"/>
              <a:buChar char="Ø"/>
            </a:pPr>
            <a:r>
              <a:rPr lang="en-US" sz="2000" dirty="0"/>
              <a:t>Support quality of life and business stability </a:t>
            </a:r>
          </a:p>
          <a:p>
            <a:pPr marL="342900" indent="-342900">
              <a:buFont typeface="Wingdings" panose="05000000000000000000" pitchFamily="2" charset="2"/>
              <a:buChar char="Ø"/>
            </a:pPr>
            <a:r>
              <a:rPr lang="en-US" sz="2000" dirty="0"/>
              <a:t>Continue coordination with School District on growth, capacity, and school siting </a:t>
            </a:r>
          </a:p>
          <a:p>
            <a:pPr marL="342900" indent="-342900">
              <a:buFont typeface="Wingdings" panose="05000000000000000000" pitchFamily="2" charset="2"/>
              <a:buChar char="Ø"/>
            </a:pPr>
            <a:r>
              <a:rPr lang="en-US" sz="2000" dirty="0"/>
              <a:t>Maintain interlocal agreement for school planning </a:t>
            </a:r>
          </a:p>
          <a:p>
            <a:pPr marL="342900" indent="-342900">
              <a:buFont typeface="Wingdings" panose="05000000000000000000" pitchFamily="2" charset="2"/>
              <a:buChar char="Ø"/>
            </a:pPr>
            <a:r>
              <a:rPr lang="en-US" sz="2000" dirty="0"/>
              <a:t>Support modernization of industrial areas </a:t>
            </a:r>
          </a:p>
          <a:p>
            <a:pPr marL="342900" indent="-342900">
              <a:buFont typeface="Wingdings" panose="05000000000000000000" pitchFamily="2" charset="2"/>
              <a:buChar char="Ø"/>
            </a:pPr>
            <a:r>
              <a:rPr lang="en-US" sz="2000" dirty="0"/>
              <a:t>Ensure compatibility with surrounding neighborhoods</a:t>
            </a:r>
          </a:p>
        </p:txBody>
      </p:sp>
      <p:pic>
        <p:nvPicPr>
          <p:cNvPr id="8" name="Picture 7">
            <a:extLst>
              <a:ext uri="{FF2B5EF4-FFF2-40B4-BE49-F238E27FC236}">
                <a16:creationId xmlns:a16="http://schemas.microsoft.com/office/drawing/2014/main" id="{0D3EBE3E-17E6-7E12-A12B-F11C99039336}"/>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5" name="Slide Number Placeholder 4">
            <a:extLst>
              <a:ext uri="{FF2B5EF4-FFF2-40B4-BE49-F238E27FC236}">
                <a16:creationId xmlns:a16="http://schemas.microsoft.com/office/drawing/2014/main" id="{2B6A4B16-9D78-5E8C-B43E-A1EED2471CFB}"/>
              </a:ext>
            </a:extLst>
          </p:cNvPr>
          <p:cNvSpPr>
            <a:spLocks noGrp="1"/>
          </p:cNvSpPr>
          <p:nvPr>
            <p:ph type="sldNum" sz="quarter" idx="12"/>
          </p:nvPr>
        </p:nvSpPr>
        <p:spPr/>
        <p:txBody>
          <a:bodyPr/>
          <a:lstStyle/>
          <a:p>
            <a:fld id="{4CD77608-3819-479B-BB98-C216BA724EFE}" type="slidenum">
              <a:rPr lang="en-US" smtClean="0"/>
              <a:t>27</a:t>
            </a:fld>
            <a:endParaRPr lang="en-US"/>
          </a:p>
        </p:txBody>
      </p:sp>
    </p:spTree>
    <p:extLst>
      <p:ext uri="{BB962C8B-B14F-4D97-AF65-F5344CB8AC3E}">
        <p14:creationId xmlns:p14="http://schemas.microsoft.com/office/powerpoint/2010/main" val="339393534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633276-77AE-7D4F-C303-B4DE7BE800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D13072-DB0B-3998-AA31-DDA1E98757E6}"/>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641CC9B0-A0B3-319C-C442-791D96FCEB5B}"/>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j-ea"/>
                <a:cs typeface="+mj-cs"/>
              </a:rPr>
              <a:t>HOUSING ELEMENT</a:t>
            </a:r>
          </a:p>
        </p:txBody>
      </p:sp>
      <p:pic>
        <p:nvPicPr>
          <p:cNvPr id="5" name="Picture 4">
            <a:extLst>
              <a:ext uri="{FF2B5EF4-FFF2-40B4-BE49-F238E27FC236}">
                <a16:creationId xmlns:a16="http://schemas.microsoft.com/office/drawing/2014/main" id="{20FC1FB8-06DA-AD20-C1AD-299159BE1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682346B8-DB8D-67AC-BA1C-76D076FC70A3}"/>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9779C9F9-67FE-CFA3-0CAA-4A73C7380473}"/>
              </a:ext>
            </a:extLst>
          </p:cNvPr>
          <p:cNvSpPr>
            <a:spLocks noGrp="1"/>
          </p:cNvSpPr>
          <p:nvPr>
            <p:ph type="sldNum" sz="quarter" idx="12"/>
          </p:nvPr>
        </p:nvSpPr>
        <p:spPr/>
        <p:txBody>
          <a:bodyPr/>
          <a:lstStyle/>
          <a:p>
            <a:fld id="{4CD77608-3819-479B-BB98-C216BA724EFE}" type="slidenum">
              <a:rPr lang="en-US" smtClean="0"/>
              <a:t>28</a:t>
            </a:fld>
            <a:endParaRPr lang="en-US"/>
          </a:p>
        </p:txBody>
      </p:sp>
    </p:spTree>
    <p:extLst>
      <p:ext uri="{BB962C8B-B14F-4D97-AF65-F5344CB8AC3E}">
        <p14:creationId xmlns:p14="http://schemas.microsoft.com/office/powerpoint/2010/main" val="388388684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FA66-AFE2-BE70-80E1-D910FCADAA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950F25-2E72-30A7-F92D-037A2C5F87F2}"/>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HOUSING ELEMENT</a:t>
            </a:r>
          </a:p>
        </p:txBody>
      </p:sp>
      <p:sp>
        <p:nvSpPr>
          <p:cNvPr id="7" name="TextBox 6">
            <a:extLst>
              <a:ext uri="{FF2B5EF4-FFF2-40B4-BE49-F238E27FC236}">
                <a16:creationId xmlns:a16="http://schemas.microsoft.com/office/drawing/2014/main" id="{74BD59EF-10E5-59EF-3F4A-2F0D70A038CC}"/>
              </a:ext>
            </a:extLst>
          </p:cNvPr>
          <p:cNvSpPr txBox="1"/>
          <p:nvPr/>
        </p:nvSpPr>
        <p:spPr>
          <a:xfrm>
            <a:off x="837061" y="990600"/>
            <a:ext cx="7469878" cy="5170646"/>
          </a:xfrm>
          <a:prstGeom prst="rect">
            <a:avLst/>
          </a:prstGeom>
          <a:noFill/>
        </p:spPr>
        <p:txBody>
          <a:bodyPr wrap="square">
            <a:spAutoFit/>
          </a:bodyPr>
          <a:lstStyle/>
          <a:p>
            <a:pPr marL="457200" indent="-457200">
              <a:buFont typeface="Wingdings" panose="05000000000000000000" pitchFamily="2" charset="2"/>
              <a:buChar char="Ø"/>
            </a:pPr>
            <a:r>
              <a:rPr lang="en-US" sz="3000" dirty="0"/>
              <a:t>Highlights Housing Issues, Challenges and Recommendations </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Addresses Housing Supply, Affordability, and Conditions</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Supports Diverse Housing Types and Price Points</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Ties into Redevelopment and Equitable Growth Strategies</a:t>
            </a:r>
          </a:p>
        </p:txBody>
      </p:sp>
      <p:pic>
        <p:nvPicPr>
          <p:cNvPr id="2" name="Picture 1">
            <a:extLst>
              <a:ext uri="{FF2B5EF4-FFF2-40B4-BE49-F238E27FC236}">
                <a16:creationId xmlns:a16="http://schemas.microsoft.com/office/drawing/2014/main" id="{6B3CFD06-8E2F-D5E8-4B4A-FF645C17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535886F9-85DC-8331-4ECF-A4302CD4819C}"/>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59F62347-805B-ACE9-06E2-21FDEFBF9141}"/>
              </a:ext>
            </a:extLst>
          </p:cNvPr>
          <p:cNvSpPr>
            <a:spLocks noGrp="1"/>
          </p:cNvSpPr>
          <p:nvPr>
            <p:ph type="sldNum" sz="quarter" idx="12"/>
          </p:nvPr>
        </p:nvSpPr>
        <p:spPr/>
        <p:txBody>
          <a:bodyPr/>
          <a:lstStyle/>
          <a:p>
            <a:fld id="{4CD77608-3819-479B-BB98-C216BA724EFE}" type="slidenum">
              <a:rPr lang="en-US" smtClean="0"/>
              <a:t>29</a:t>
            </a:fld>
            <a:endParaRPr lang="en-US"/>
          </a:p>
        </p:txBody>
      </p:sp>
    </p:spTree>
    <p:extLst>
      <p:ext uri="{BB962C8B-B14F-4D97-AF65-F5344CB8AC3E}">
        <p14:creationId xmlns:p14="http://schemas.microsoft.com/office/powerpoint/2010/main" val="184237459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15B01-C4A7-6B72-DFEB-1DD264A401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BDD0BA-257E-CC5C-0834-882B0254B250}"/>
              </a:ext>
            </a:extLst>
          </p:cNvPr>
          <p:cNvPicPr>
            <a:picLocks noChangeAspect="1"/>
          </p:cNvPicPr>
          <p:nvPr/>
        </p:nvPicPr>
        <p:blipFill>
          <a:blip r:embed="rId3"/>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03AAE08B-01FF-E06A-E3D5-48CBD5EF56B5}"/>
              </a:ext>
            </a:extLst>
          </p:cNvPr>
          <p:cNvSpPr txBox="1">
            <a:spLocks/>
          </p:cNvSpPr>
          <p:nvPr/>
        </p:nvSpPr>
        <p:spPr>
          <a:xfrm>
            <a:off x="0" y="1676400"/>
            <a:ext cx="2783293" cy="39863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defTabSz="914400">
              <a:spcAft>
                <a:spcPts val="600"/>
              </a:spcAft>
            </a:pPr>
            <a:r>
              <a:rPr lang="en-US" sz="4100" kern="1200" dirty="0">
                <a:solidFill>
                  <a:srgbClr val="FFFFFF"/>
                </a:solidFill>
                <a:latin typeface="+mj-lt"/>
                <a:ea typeface="+mj-ea"/>
                <a:cs typeface="+mj-cs"/>
              </a:rPr>
              <a:t>What We Need From You?</a:t>
            </a:r>
          </a:p>
        </p:txBody>
      </p:sp>
      <p:sp>
        <p:nvSpPr>
          <p:cNvPr id="6" name="TextBox 5">
            <a:extLst>
              <a:ext uri="{FF2B5EF4-FFF2-40B4-BE49-F238E27FC236}">
                <a16:creationId xmlns:a16="http://schemas.microsoft.com/office/drawing/2014/main" id="{2F9B19D3-EF60-1B02-4046-0C494DE6EFF1}"/>
              </a:ext>
            </a:extLst>
          </p:cNvPr>
          <p:cNvSpPr txBox="1"/>
          <p:nvPr/>
        </p:nvSpPr>
        <p:spPr>
          <a:xfrm>
            <a:off x="3013421" y="1981200"/>
            <a:ext cx="5791200" cy="3539430"/>
          </a:xfrm>
          <a:prstGeom prst="rect">
            <a:avLst/>
          </a:prstGeom>
          <a:noFill/>
        </p:spPr>
        <p:txBody>
          <a:bodyPr wrap="square">
            <a:spAutoFit/>
          </a:bodyPr>
          <a:lstStyle/>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Confirmation of planning priorities</a:t>
            </a:r>
          </a:p>
          <a:p>
            <a:pPr>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 Feedback on new goals/objectives/policies</a:t>
            </a:r>
          </a:p>
          <a:p>
            <a:pPr marL="257175" indent="-257175">
              <a:buFont typeface="Wingdings" panose="05000000000000000000" pitchFamily="2" charset="2"/>
              <a:buChar char="Ø"/>
              <a:defRPr/>
            </a:pPr>
            <a:endParaRPr lang="en-US" sz="2800" dirty="0">
              <a:latin typeface="+mj-lt"/>
              <a:ea typeface="Ebrima" panose="02000000000000000000" pitchFamily="2" charset="0"/>
              <a:cs typeface="Arial" panose="020B0604020202020204" pitchFamily="34" charset="0"/>
            </a:endParaRPr>
          </a:p>
          <a:p>
            <a:pPr marL="257175" indent="-257175">
              <a:buFont typeface="Wingdings" panose="05000000000000000000" pitchFamily="2" charset="2"/>
              <a:buChar char="Ø"/>
              <a:defRPr/>
            </a:pPr>
            <a:r>
              <a:rPr lang="en-US" sz="2800" dirty="0">
                <a:latin typeface="+mj-lt"/>
                <a:ea typeface="Ebrima" panose="02000000000000000000" pitchFamily="2" charset="0"/>
                <a:cs typeface="Arial" panose="020B0604020202020204" pitchFamily="34" charset="0"/>
              </a:rPr>
              <a:t>Direction on trade-offs (growth vs. preservation, mobility vs. parking, etc.)</a:t>
            </a:r>
          </a:p>
        </p:txBody>
      </p:sp>
      <p:pic>
        <p:nvPicPr>
          <p:cNvPr id="3" name="Picture 2">
            <a:extLst>
              <a:ext uri="{FF2B5EF4-FFF2-40B4-BE49-F238E27FC236}">
                <a16:creationId xmlns:a16="http://schemas.microsoft.com/office/drawing/2014/main" id="{30E718FB-660C-814C-0A92-3032EEDE3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5" name="Picture 4">
            <a:extLst>
              <a:ext uri="{FF2B5EF4-FFF2-40B4-BE49-F238E27FC236}">
                <a16:creationId xmlns:a16="http://schemas.microsoft.com/office/drawing/2014/main" id="{CFA84593-C625-11EC-79E4-A91254424DFF}"/>
              </a:ext>
            </a:extLst>
          </p:cNvPr>
          <p:cNvPicPr>
            <a:picLocks noChangeAspect="1"/>
          </p:cNvPicPr>
          <p:nvPr/>
        </p:nvPicPr>
        <p:blipFill>
          <a:blip r:embed="rId5"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8" name="Slide Number Placeholder 7">
            <a:extLst>
              <a:ext uri="{FF2B5EF4-FFF2-40B4-BE49-F238E27FC236}">
                <a16:creationId xmlns:a16="http://schemas.microsoft.com/office/drawing/2014/main" id="{F3CD77F4-9984-8C8B-48DD-80C5BF3D957B}"/>
              </a:ext>
            </a:extLst>
          </p:cNvPr>
          <p:cNvSpPr>
            <a:spLocks noGrp="1"/>
          </p:cNvSpPr>
          <p:nvPr>
            <p:ph type="sldNum" sz="quarter" idx="12"/>
          </p:nvPr>
        </p:nvSpPr>
        <p:spPr/>
        <p:txBody>
          <a:bodyPr/>
          <a:lstStyle/>
          <a:p>
            <a:fld id="{4CD77608-3819-479B-BB98-C216BA724EFE}" type="slidenum">
              <a:rPr lang="en-US" smtClean="0"/>
              <a:t>3</a:t>
            </a:fld>
            <a:endParaRPr lang="en-US"/>
          </a:p>
        </p:txBody>
      </p:sp>
    </p:spTree>
    <p:extLst>
      <p:ext uri="{BB962C8B-B14F-4D97-AF65-F5344CB8AC3E}">
        <p14:creationId xmlns:p14="http://schemas.microsoft.com/office/powerpoint/2010/main" val="213599238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DB6E-4602-201F-AEB4-26FDDD5A769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958BA82-3CEA-40BF-5B17-5087C8577013}"/>
              </a:ext>
            </a:extLst>
          </p:cNvPr>
          <p:cNvSpPr txBox="1"/>
          <p:nvPr/>
        </p:nvSpPr>
        <p:spPr>
          <a:xfrm>
            <a:off x="1683942" y="1447800"/>
            <a:ext cx="5776112" cy="646331"/>
          </a:xfrm>
          <a:prstGeom prst="rect">
            <a:avLst/>
          </a:prstGeom>
          <a:noFill/>
        </p:spPr>
        <p:txBody>
          <a:bodyPr wrap="square">
            <a:spAutoFit/>
          </a:bodyPr>
          <a:lstStyle/>
          <a:p>
            <a:pPr algn="ctr"/>
            <a:r>
              <a:rPr lang="en-US" sz="3600" dirty="0"/>
              <a:t>What This Does NOT Do</a:t>
            </a:r>
          </a:p>
        </p:txBody>
      </p:sp>
      <p:sp>
        <p:nvSpPr>
          <p:cNvPr id="5" name="TextBox 4">
            <a:extLst>
              <a:ext uri="{FF2B5EF4-FFF2-40B4-BE49-F238E27FC236}">
                <a16:creationId xmlns:a16="http://schemas.microsoft.com/office/drawing/2014/main" id="{6AF2B8F5-0CA1-F054-5C0B-BB56E9754D2A}"/>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sp>
        <p:nvSpPr>
          <p:cNvPr id="3" name="TextBox 2">
            <a:extLst>
              <a:ext uri="{FF2B5EF4-FFF2-40B4-BE49-F238E27FC236}">
                <a16:creationId xmlns:a16="http://schemas.microsoft.com/office/drawing/2014/main" id="{CCC47AB2-4C81-218A-AACB-00D54E72791F}"/>
              </a:ext>
            </a:extLst>
          </p:cNvPr>
          <p:cNvSpPr txBox="1"/>
          <p:nvPr/>
        </p:nvSpPr>
        <p:spPr>
          <a:xfrm>
            <a:off x="876300" y="2550855"/>
            <a:ext cx="7391400" cy="2554545"/>
          </a:xfrm>
          <a:prstGeom prst="rect">
            <a:avLst/>
          </a:prstGeom>
          <a:noFill/>
        </p:spPr>
        <p:txBody>
          <a:bodyPr wrap="square">
            <a:spAutoFit/>
          </a:bodyPr>
          <a:lstStyle/>
          <a:p>
            <a:pPr marL="342900" indent="-342900" algn="ctr">
              <a:buFont typeface="Wingdings" panose="05000000000000000000" pitchFamily="2" charset="2"/>
              <a:buChar char="Ø"/>
            </a:pPr>
            <a:r>
              <a:rPr lang="en-US" sz="3200" b="1" dirty="0"/>
              <a:t>Does not rezone neighborhoods</a:t>
            </a:r>
          </a:p>
          <a:p>
            <a:pPr marL="342900" indent="-342900" algn="ctr">
              <a:buFont typeface="Wingdings" panose="05000000000000000000" pitchFamily="2" charset="2"/>
              <a:buChar char="Ø"/>
            </a:pPr>
            <a:endParaRPr lang="en-US" sz="3200" b="1" dirty="0"/>
          </a:p>
          <a:p>
            <a:pPr marL="342900" indent="-342900" algn="ctr">
              <a:buFont typeface="Wingdings" panose="05000000000000000000" pitchFamily="2" charset="2"/>
              <a:buChar char="Ø"/>
            </a:pPr>
            <a:r>
              <a:rPr lang="en-US" sz="3200" b="1" dirty="0"/>
              <a:t>Does not approve projects</a:t>
            </a:r>
          </a:p>
          <a:p>
            <a:pPr marL="342900" indent="-342900" algn="ctr">
              <a:buFont typeface="Wingdings" panose="05000000000000000000" pitchFamily="2" charset="2"/>
              <a:buChar char="Ø"/>
            </a:pPr>
            <a:endParaRPr lang="en-US" sz="3200" b="1" dirty="0"/>
          </a:p>
          <a:p>
            <a:pPr marL="342900" indent="-342900" algn="ctr">
              <a:buFont typeface="Wingdings" panose="05000000000000000000" pitchFamily="2" charset="2"/>
              <a:buChar char="Ø"/>
            </a:pPr>
            <a:r>
              <a:rPr lang="en-US" sz="3200" b="1" dirty="0"/>
              <a:t>Only sets policy guardrails</a:t>
            </a:r>
          </a:p>
        </p:txBody>
      </p:sp>
      <p:pic>
        <p:nvPicPr>
          <p:cNvPr id="2" name="Picture 1">
            <a:extLst>
              <a:ext uri="{FF2B5EF4-FFF2-40B4-BE49-F238E27FC236}">
                <a16:creationId xmlns:a16="http://schemas.microsoft.com/office/drawing/2014/main" id="{440C1C22-121B-72A5-E1F8-7CA830EB5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D7AE5162-84D8-FE15-EB0D-CA56FDB1D922}"/>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01D96C49-5BEB-ED97-216E-2126689F1602}"/>
              </a:ext>
            </a:extLst>
          </p:cNvPr>
          <p:cNvSpPr>
            <a:spLocks noGrp="1"/>
          </p:cNvSpPr>
          <p:nvPr>
            <p:ph type="sldNum" sz="quarter" idx="12"/>
          </p:nvPr>
        </p:nvSpPr>
        <p:spPr/>
        <p:txBody>
          <a:bodyPr/>
          <a:lstStyle/>
          <a:p>
            <a:fld id="{4CD77608-3819-479B-BB98-C216BA724EFE}" type="slidenum">
              <a:rPr lang="en-US" smtClean="0"/>
              <a:t>30</a:t>
            </a:fld>
            <a:endParaRPr lang="en-US"/>
          </a:p>
        </p:txBody>
      </p:sp>
    </p:spTree>
    <p:extLst>
      <p:ext uri="{BB962C8B-B14F-4D97-AF65-F5344CB8AC3E}">
        <p14:creationId xmlns:p14="http://schemas.microsoft.com/office/powerpoint/2010/main" val="31819722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9CE73-5DD5-7DC9-9E50-7717426793E9}"/>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ACE0EE-8590-351A-38CE-C4F1F7355E4C}"/>
              </a:ext>
            </a:extLst>
          </p:cNvPr>
          <p:cNvGraphicFramePr>
            <a:graphicFrameLocks noGrp="1"/>
          </p:cNvGraphicFramePr>
          <p:nvPr>
            <p:extLst>
              <p:ext uri="{D42A27DB-BD31-4B8C-83A1-F6EECF244321}">
                <p14:modId xmlns:p14="http://schemas.microsoft.com/office/powerpoint/2010/main" val="3567080310"/>
              </p:ext>
            </p:extLst>
          </p:nvPr>
        </p:nvGraphicFramePr>
        <p:xfrm>
          <a:off x="533401" y="990601"/>
          <a:ext cx="7924800" cy="4805498"/>
        </p:xfrm>
        <a:graphic>
          <a:graphicData uri="http://schemas.openxmlformats.org/drawingml/2006/table">
            <a:tbl>
              <a:tblPr firstRow="1" firstCol="1" bandRow="1">
                <a:tableStyleId>{5C22544A-7EE6-4342-B048-85BDC9FD1C3A}</a:tableStyleId>
              </a:tblPr>
              <a:tblGrid>
                <a:gridCol w="2772950">
                  <a:extLst>
                    <a:ext uri="{9D8B030D-6E8A-4147-A177-3AD203B41FA5}">
                      <a16:colId xmlns:a16="http://schemas.microsoft.com/office/drawing/2014/main" val="1710617481"/>
                    </a:ext>
                  </a:extLst>
                </a:gridCol>
                <a:gridCol w="1167558">
                  <a:extLst>
                    <a:ext uri="{9D8B030D-6E8A-4147-A177-3AD203B41FA5}">
                      <a16:colId xmlns:a16="http://schemas.microsoft.com/office/drawing/2014/main" val="814616770"/>
                    </a:ext>
                  </a:extLst>
                </a:gridCol>
                <a:gridCol w="1167558">
                  <a:extLst>
                    <a:ext uri="{9D8B030D-6E8A-4147-A177-3AD203B41FA5}">
                      <a16:colId xmlns:a16="http://schemas.microsoft.com/office/drawing/2014/main" val="1367392018"/>
                    </a:ext>
                  </a:extLst>
                </a:gridCol>
                <a:gridCol w="1408367">
                  <a:extLst>
                    <a:ext uri="{9D8B030D-6E8A-4147-A177-3AD203B41FA5}">
                      <a16:colId xmlns:a16="http://schemas.microsoft.com/office/drawing/2014/main" val="491263371"/>
                    </a:ext>
                  </a:extLst>
                </a:gridCol>
                <a:gridCol w="1408367">
                  <a:extLst>
                    <a:ext uri="{9D8B030D-6E8A-4147-A177-3AD203B41FA5}">
                      <a16:colId xmlns:a16="http://schemas.microsoft.com/office/drawing/2014/main" val="4042117523"/>
                    </a:ext>
                  </a:extLst>
                </a:gridCol>
              </a:tblGrid>
              <a:tr h="616061">
                <a:tc rowSpan="3">
                  <a:txBody>
                    <a:bodyPr/>
                    <a:lstStyle/>
                    <a:p>
                      <a:pPr marL="0" marR="0" algn="ctr">
                        <a:buNone/>
                      </a:pPr>
                      <a:r>
                        <a:rPr lang="en-US" sz="2000" dirty="0">
                          <a:effectLst/>
                        </a:rPr>
                        <a:t>Housing Occupancy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marR="0" algn="ctr">
                        <a:buNone/>
                      </a:pPr>
                      <a:r>
                        <a:rPr lang="en-US" sz="1800">
                          <a:effectLst/>
                        </a:rPr>
                        <a:t>City of Boynton Beach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6970769"/>
                  </a:ext>
                </a:extLst>
              </a:tr>
              <a:tr h="998841">
                <a:tc vMerge="1">
                  <a:txBody>
                    <a:bodyPr/>
                    <a:lstStyle/>
                    <a:p>
                      <a:endParaRPr lang="en-US"/>
                    </a:p>
                  </a:txBody>
                  <a:tcPr/>
                </a:tc>
                <a:tc gridSpan="2">
                  <a:txBody>
                    <a:bodyPr/>
                    <a:lstStyle/>
                    <a:p>
                      <a:pPr marL="0" marR="0" algn="ctr">
                        <a:buNone/>
                      </a:pPr>
                      <a:r>
                        <a:rPr lang="en-US" sz="2000" dirty="0">
                          <a:effectLst/>
                        </a:rPr>
                        <a:t>2013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buNone/>
                      </a:pPr>
                      <a:r>
                        <a:rPr lang="en-US" sz="2000">
                          <a:effectLst/>
                        </a:rPr>
                        <a:t>2023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153714038"/>
                  </a:ext>
                </a:extLst>
              </a:tr>
              <a:tr h="492849">
                <a:tc vMerge="1">
                  <a:txBody>
                    <a:bodyPr/>
                    <a:lstStyle/>
                    <a:p>
                      <a:endParaRPr lang="en-US"/>
                    </a:p>
                  </a:txBody>
                  <a:tcPr/>
                </a:tc>
                <a:tc>
                  <a:txBody>
                    <a:bodyPr/>
                    <a:lstStyle/>
                    <a:p>
                      <a:pPr marL="0" marR="0" algn="ctr">
                        <a:buNone/>
                      </a:pPr>
                      <a:r>
                        <a:rPr lang="en-US" sz="2000">
                          <a:effectLst/>
                        </a:rPr>
                        <a:t>Estimate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Percent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Estimate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Percent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9426102"/>
                  </a:ext>
                </a:extLst>
              </a:tr>
              <a:tr h="492849">
                <a:tc>
                  <a:txBody>
                    <a:bodyPr/>
                    <a:lstStyle/>
                    <a:p>
                      <a:pPr marL="0" marR="0">
                        <a:buNone/>
                      </a:pPr>
                      <a:r>
                        <a:rPr lang="en-US" sz="2000">
                          <a:effectLst/>
                        </a:rPr>
                        <a:t>Total housing 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36,993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100.0%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40,964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100.0%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0568151"/>
                  </a:ext>
                </a:extLst>
              </a:tr>
              <a:tr h="492849">
                <a:tc>
                  <a:txBody>
                    <a:bodyPr/>
                    <a:lstStyle/>
                    <a:p>
                      <a:pPr marL="0" marR="0">
                        <a:buNone/>
                      </a:pPr>
                      <a:r>
                        <a:rPr lang="en-US" sz="2000">
                          <a:effectLst/>
                        </a:rPr>
                        <a:t>Occupied housing 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28,846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78.0%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33,297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81.8%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4185618"/>
                  </a:ext>
                </a:extLst>
              </a:tr>
              <a:tr h="492849">
                <a:tc>
                  <a:txBody>
                    <a:bodyPr/>
                    <a:lstStyle/>
                    <a:p>
                      <a:pPr marL="0" marR="0">
                        <a:buNone/>
                      </a:pPr>
                      <a:r>
                        <a:rPr lang="en-US" sz="2000">
                          <a:effectLst/>
                        </a:rPr>
                        <a:t>Vacant housing 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8,147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3,060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18.2%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3851868"/>
                  </a:ext>
                </a:extLst>
              </a:tr>
              <a:tr h="492849">
                <a:tc>
                  <a:txBody>
                    <a:bodyPr/>
                    <a:lstStyle/>
                    <a:p>
                      <a:pPr marL="0" marR="0">
                        <a:buNone/>
                      </a:pPr>
                      <a:r>
                        <a:rPr lang="en-US" sz="2000">
                          <a:effectLst/>
                        </a:rPr>
                        <a:t>Homeowner Vacancy Rate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1.6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6224097"/>
                  </a:ext>
                </a:extLst>
              </a:tr>
              <a:tr h="492849">
                <a:tc>
                  <a:txBody>
                    <a:bodyPr/>
                    <a:lstStyle/>
                    <a:p>
                      <a:pPr marL="0" marR="0">
                        <a:buNone/>
                      </a:pPr>
                      <a:r>
                        <a:rPr lang="en-US" sz="2000">
                          <a:effectLst/>
                        </a:rPr>
                        <a:t>Rental Vacancy Rate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6.2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a:effectLst/>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dirty="0">
                          <a:effectLst/>
                        </a:rPr>
                        <a:t>9.6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buNone/>
                      </a:pPr>
                      <a:r>
                        <a:rPr lang="en-US" sz="2000" dirty="0">
                          <a:effectLst/>
                        </a:rPr>
                        <a:t>(x)</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5678330"/>
                  </a:ext>
                </a:extLst>
              </a:tr>
            </a:tbl>
          </a:graphicData>
        </a:graphic>
      </p:graphicFrame>
      <p:sp>
        <p:nvSpPr>
          <p:cNvPr id="6" name="TextBox 5">
            <a:extLst>
              <a:ext uri="{FF2B5EF4-FFF2-40B4-BE49-F238E27FC236}">
                <a16:creationId xmlns:a16="http://schemas.microsoft.com/office/drawing/2014/main" id="{7EA83CB7-857C-7974-5571-4BEE932EC916}"/>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pic>
        <p:nvPicPr>
          <p:cNvPr id="2" name="Picture 1">
            <a:extLst>
              <a:ext uri="{FF2B5EF4-FFF2-40B4-BE49-F238E27FC236}">
                <a16:creationId xmlns:a16="http://schemas.microsoft.com/office/drawing/2014/main" id="{BE7B5AB0-CC64-CB48-CE7A-31D21CEFA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3" name="Picture 2">
            <a:extLst>
              <a:ext uri="{FF2B5EF4-FFF2-40B4-BE49-F238E27FC236}">
                <a16:creationId xmlns:a16="http://schemas.microsoft.com/office/drawing/2014/main" id="{ABADD4B3-5B44-CC1F-898A-BBD5D254DAD3}"/>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21DE36EA-963B-84BE-8612-F22AF0EC4BE6}"/>
              </a:ext>
            </a:extLst>
          </p:cNvPr>
          <p:cNvSpPr>
            <a:spLocks noGrp="1"/>
          </p:cNvSpPr>
          <p:nvPr>
            <p:ph type="sldNum" sz="quarter" idx="12"/>
          </p:nvPr>
        </p:nvSpPr>
        <p:spPr/>
        <p:txBody>
          <a:bodyPr/>
          <a:lstStyle/>
          <a:p>
            <a:fld id="{4CD77608-3819-479B-BB98-C216BA724EFE}" type="slidenum">
              <a:rPr lang="en-US" smtClean="0"/>
              <a:t>31</a:t>
            </a:fld>
            <a:endParaRPr lang="en-US"/>
          </a:p>
        </p:txBody>
      </p:sp>
    </p:spTree>
    <p:extLst>
      <p:ext uri="{BB962C8B-B14F-4D97-AF65-F5344CB8AC3E}">
        <p14:creationId xmlns:p14="http://schemas.microsoft.com/office/powerpoint/2010/main" val="86216273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F8D0-35A1-7223-03CE-0A274BF1B1C8}"/>
            </a:ext>
          </a:extLst>
        </p:cNvPr>
        <p:cNvGrpSpPr/>
        <p:nvPr/>
      </p:nvGrpSpPr>
      <p:grpSpPr>
        <a:xfrm>
          <a:off x="0" y="0"/>
          <a:ext cx="0" cy="0"/>
          <a:chOff x="0" y="0"/>
          <a:chExt cx="0" cy="0"/>
        </a:xfrm>
      </p:grpSpPr>
      <p:pic>
        <p:nvPicPr>
          <p:cNvPr id="6" name="Picture 5" descr="A house with a driveway and palm trees&#10;&#10;AI-generated content may be incorrect.">
            <a:extLst>
              <a:ext uri="{FF2B5EF4-FFF2-40B4-BE49-F238E27FC236}">
                <a16:creationId xmlns:a16="http://schemas.microsoft.com/office/drawing/2014/main" id="{693EF1E2-0BCA-486D-B8B3-32CD78AD6A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650" y="1357511"/>
            <a:ext cx="3355643" cy="2237095"/>
          </a:xfrm>
          <a:prstGeom prst="rect">
            <a:avLst/>
          </a:prstGeom>
          <a:noFill/>
          <a:ln w="19050">
            <a:solidFill>
              <a:schemeClr val="tx1"/>
            </a:solidFill>
          </a:ln>
        </p:spPr>
      </p:pic>
      <p:pic>
        <p:nvPicPr>
          <p:cNvPr id="7" name="Picture 6" descr="A street with cars parked on the side&#10;&#10;AI-generated content may be incorrect.">
            <a:extLst>
              <a:ext uri="{FF2B5EF4-FFF2-40B4-BE49-F238E27FC236}">
                <a16:creationId xmlns:a16="http://schemas.microsoft.com/office/drawing/2014/main" id="{EBFF7D5E-7E7B-68B1-A670-F559369D55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022" y="1295400"/>
            <a:ext cx="3542410" cy="2361315"/>
          </a:xfrm>
          <a:prstGeom prst="rect">
            <a:avLst/>
          </a:prstGeom>
          <a:noFill/>
          <a:ln w="19050">
            <a:solidFill>
              <a:schemeClr val="tx1"/>
            </a:solidFill>
          </a:ln>
        </p:spPr>
      </p:pic>
      <p:pic>
        <p:nvPicPr>
          <p:cNvPr id="8" name="Picture 7" descr="A tall building with palm trees&#10;&#10;AI-generated content may be incorrect.">
            <a:extLst>
              <a:ext uri="{FF2B5EF4-FFF2-40B4-BE49-F238E27FC236}">
                <a16:creationId xmlns:a16="http://schemas.microsoft.com/office/drawing/2014/main" id="{949DC981-C06B-F20E-7B28-1D6755F56B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650" y="3725272"/>
            <a:ext cx="3355643" cy="2516732"/>
          </a:xfrm>
          <a:prstGeom prst="rect">
            <a:avLst/>
          </a:prstGeom>
          <a:noFill/>
          <a:ln w="19050">
            <a:solidFill>
              <a:schemeClr val="tx1"/>
            </a:solidFill>
          </a:ln>
        </p:spPr>
      </p:pic>
      <p:pic>
        <p:nvPicPr>
          <p:cNvPr id="9" name="Picture 8" descr="A white building with black and white awnings&#10;&#10;AI-generated content may be incorrect.">
            <a:extLst>
              <a:ext uri="{FF2B5EF4-FFF2-40B4-BE49-F238E27FC236}">
                <a16:creationId xmlns:a16="http://schemas.microsoft.com/office/drawing/2014/main" id="{E47A20C8-12B0-8142-B9DB-9278350086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859" y="3793828"/>
            <a:ext cx="3531573" cy="2354382"/>
          </a:xfrm>
          <a:prstGeom prst="rect">
            <a:avLst/>
          </a:prstGeom>
          <a:noFill/>
          <a:ln w="19050">
            <a:solidFill>
              <a:schemeClr val="tx1"/>
            </a:solidFill>
          </a:ln>
        </p:spPr>
      </p:pic>
      <p:sp>
        <p:nvSpPr>
          <p:cNvPr id="10" name="TextBox 9">
            <a:extLst>
              <a:ext uri="{FF2B5EF4-FFF2-40B4-BE49-F238E27FC236}">
                <a16:creationId xmlns:a16="http://schemas.microsoft.com/office/drawing/2014/main" id="{9B577C7A-78BF-47C8-7D12-CEC705F52172}"/>
              </a:ext>
            </a:extLst>
          </p:cNvPr>
          <p:cNvSpPr txBox="1"/>
          <p:nvPr/>
        </p:nvSpPr>
        <p:spPr>
          <a:xfrm>
            <a:off x="1683942" y="784031"/>
            <a:ext cx="5776112" cy="553998"/>
          </a:xfrm>
          <a:prstGeom prst="rect">
            <a:avLst/>
          </a:prstGeom>
          <a:noFill/>
        </p:spPr>
        <p:txBody>
          <a:bodyPr wrap="square">
            <a:spAutoFit/>
          </a:bodyPr>
          <a:lstStyle/>
          <a:p>
            <a:pPr algn="ctr"/>
            <a:r>
              <a:rPr lang="en-US" sz="3000" dirty="0"/>
              <a:t>TYPES OF HOUSING</a:t>
            </a:r>
          </a:p>
        </p:txBody>
      </p:sp>
      <p:sp>
        <p:nvSpPr>
          <p:cNvPr id="5" name="TextBox 4">
            <a:extLst>
              <a:ext uri="{FF2B5EF4-FFF2-40B4-BE49-F238E27FC236}">
                <a16:creationId xmlns:a16="http://schemas.microsoft.com/office/drawing/2014/main" id="{11AB8FDA-C962-821D-F5FC-DCC7BDE174B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pic>
        <p:nvPicPr>
          <p:cNvPr id="2" name="Picture 1">
            <a:extLst>
              <a:ext uri="{FF2B5EF4-FFF2-40B4-BE49-F238E27FC236}">
                <a16:creationId xmlns:a16="http://schemas.microsoft.com/office/drawing/2014/main" id="{B3BAB511-0421-BBAF-39DB-120A7CD928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3" name="Picture 2">
            <a:extLst>
              <a:ext uri="{FF2B5EF4-FFF2-40B4-BE49-F238E27FC236}">
                <a16:creationId xmlns:a16="http://schemas.microsoft.com/office/drawing/2014/main" id="{139956FE-B46E-FF4C-1C17-92FA8BF9AEE7}"/>
              </a:ext>
            </a:extLst>
          </p:cNvPr>
          <p:cNvPicPr>
            <a:picLocks noChangeAspect="1"/>
          </p:cNvPicPr>
          <p:nvPr/>
        </p:nvPicPr>
        <p:blipFill>
          <a:blip r:embed="rId7" cstate="print">
            <a:extLst>
              <a:ext uri="{28A0092B-C50C-407E-A947-70E740481C1C}">
                <a14:useLocalDpi xmlns:a14="http://schemas.microsoft.com/office/drawing/2010/main" val="0"/>
              </a:ext>
            </a:extLst>
          </a:blip>
          <a:srcRect t="6308" b="5440"/>
          <a:stretch>
            <a:fillRect/>
          </a:stretch>
        </p:blipFill>
        <p:spPr>
          <a:xfrm>
            <a:off x="8153400" y="6018695"/>
            <a:ext cx="948368" cy="760568"/>
          </a:xfrm>
          <a:prstGeom prst="rect">
            <a:avLst/>
          </a:prstGeom>
        </p:spPr>
      </p:pic>
      <p:sp>
        <p:nvSpPr>
          <p:cNvPr id="11" name="Slide Number Placeholder 10">
            <a:extLst>
              <a:ext uri="{FF2B5EF4-FFF2-40B4-BE49-F238E27FC236}">
                <a16:creationId xmlns:a16="http://schemas.microsoft.com/office/drawing/2014/main" id="{1296F001-9DE6-191C-BD57-2EC60BA38C7B}"/>
              </a:ext>
            </a:extLst>
          </p:cNvPr>
          <p:cNvSpPr>
            <a:spLocks noGrp="1"/>
          </p:cNvSpPr>
          <p:nvPr>
            <p:ph type="sldNum" sz="quarter" idx="12"/>
          </p:nvPr>
        </p:nvSpPr>
        <p:spPr/>
        <p:txBody>
          <a:bodyPr/>
          <a:lstStyle/>
          <a:p>
            <a:fld id="{4CD77608-3819-479B-BB98-C216BA724EFE}" type="slidenum">
              <a:rPr lang="en-US" smtClean="0"/>
              <a:t>32</a:t>
            </a:fld>
            <a:endParaRPr lang="en-US"/>
          </a:p>
        </p:txBody>
      </p:sp>
    </p:spTree>
    <p:extLst>
      <p:ext uri="{BB962C8B-B14F-4D97-AF65-F5344CB8AC3E}">
        <p14:creationId xmlns:p14="http://schemas.microsoft.com/office/powerpoint/2010/main" val="159906476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E4AA-6E54-A63B-736D-9C61A6404F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62E92E-23A2-647B-9D38-4B68693D53B8}"/>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sp>
        <p:nvSpPr>
          <p:cNvPr id="2" name="TextBox 1">
            <a:extLst>
              <a:ext uri="{FF2B5EF4-FFF2-40B4-BE49-F238E27FC236}">
                <a16:creationId xmlns:a16="http://schemas.microsoft.com/office/drawing/2014/main" id="{88BC6C82-0C57-1AF7-FFD6-73117B29A93F}"/>
              </a:ext>
            </a:extLst>
          </p:cNvPr>
          <p:cNvSpPr txBox="1"/>
          <p:nvPr/>
        </p:nvSpPr>
        <p:spPr>
          <a:xfrm>
            <a:off x="1417453" y="1437620"/>
            <a:ext cx="6309090" cy="4524315"/>
          </a:xfrm>
          <a:prstGeom prst="rect">
            <a:avLst/>
          </a:prstGeom>
          <a:noFill/>
        </p:spPr>
        <p:txBody>
          <a:bodyPr wrap="square">
            <a:spAutoFit/>
          </a:bodyPr>
          <a:lstStyle/>
          <a:p>
            <a:r>
              <a:rPr lang="en-US" sz="2400" b="1" dirty="0"/>
              <a:t>Goal 6.1 – Housing</a:t>
            </a:r>
            <a:endParaRPr lang="en-US" sz="2400" dirty="0"/>
          </a:p>
          <a:p>
            <a:pPr marL="342900" indent="-342900">
              <a:buFont typeface="Wingdings" panose="05000000000000000000" pitchFamily="2" charset="2"/>
              <a:buChar char="Ø"/>
            </a:pPr>
            <a:r>
              <a:rPr lang="en-US" sz="2000" dirty="0"/>
              <a:t>Expand diverse housing options for current and future residents </a:t>
            </a:r>
          </a:p>
          <a:p>
            <a:pPr marL="342900" indent="-342900">
              <a:buFont typeface="Wingdings" panose="05000000000000000000" pitchFamily="2" charset="2"/>
              <a:buChar char="Ø"/>
            </a:pPr>
            <a:r>
              <a:rPr lang="en-US" sz="2000" dirty="0"/>
              <a:t>Support both homeowners and renters </a:t>
            </a:r>
          </a:p>
          <a:p>
            <a:pPr marL="342900" indent="-342900">
              <a:buFont typeface="Wingdings" panose="05000000000000000000" pitchFamily="2" charset="2"/>
              <a:buChar char="Ø"/>
            </a:pPr>
            <a:r>
              <a:rPr lang="en-US" sz="2000" dirty="0"/>
              <a:t>Align housing with neighborhood character </a:t>
            </a:r>
          </a:p>
          <a:p>
            <a:pPr marL="342900" indent="-342900">
              <a:buFont typeface="Wingdings" panose="05000000000000000000" pitchFamily="2" charset="2"/>
              <a:buChar char="Ø"/>
            </a:pPr>
            <a:r>
              <a:rPr lang="en-US" sz="2000" dirty="0"/>
              <a:t>Plan for long-term housing needs through 2050 </a:t>
            </a:r>
          </a:p>
          <a:p>
            <a:endParaRPr lang="en-US" sz="2000" dirty="0"/>
          </a:p>
          <a:p>
            <a:r>
              <a:rPr lang="en-US" sz="2400" b="1" dirty="0"/>
              <a:t>Goal 6.2 – Neighborhoods</a:t>
            </a:r>
            <a:endParaRPr lang="en-US" sz="2400" dirty="0"/>
          </a:p>
          <a:p>
            <a:pPr marL="342900" indent="-342900">
              <a:buFont typeface="Wingdings" panose="05000000000000000000" pitchFamily="2" charset="2"/>
              <a:buChar char="Ø"/>
            </a:pPr>
            <a:r>
              <a:rPr lang="en-US" sz="2000" dirty="0"/>
              <a:t>Promote stable, resilient, and well-planned neighborhoods </a:t>
            </a:r>
          </a:p>
          <a:p>
            <a:pPr marL="342900" indent="-342900">
              <a:buFont typeface="Wingdings" panose="05000000000000000000" pitchFamily="2" charset="2"/>
              <a:buChar char="Ø"/>
            </a:pPr>
            <a:r>
              <a:rPr lang="en-US" sz="2000" dirty="0"/>
              <a:t>Encourage reinvestment and revitalization </a:t>
            </a:r>
          </a:p>
          <a:p>
            <a:pPr marL="342900" indent="-342900">
              <a:buFont typeface="Wingdings" panose="05000000000000000000" pitchFamily="2" charset="2"/>
              <a:buChar char="Ø"/>
            </a:pPr>
            <a:r>
              <a:rPr lang="en-US" sz="2000" dirty="0"/>
              <a:t>Support inclusive community engagement </a:t>
            </a:r>
          </a:p>
          <a:p>
            <a:pPr marL="342900" indent="-342900">
              <a:buFont typeface="Wingdings" panose="05000000000000000000" pitchFamily="2" charset="2"/>
              <a:buChar char="Ø"/>
            </a:pPr>
            <a:r>
              <a:rPr lang="en-US" sz="2000" dirty="0"/>
              <a:t>Enhance livability, safety, and affordability for all residents </a:t>
            </a:r>
          </a:p>
        </p:txBody>
      </p:sp>
      <p:sp>
        <p:nvSpPr>
          <p:cNvPr id="9" name="TextBox 8">
            <a:extLst>
              <a:ext uri="{FF2B5EF4-FFF2-40B4-BE49-F238E27FC236}">
                <a16:creationId xmlns:a16="http://schemas.microsoft.com/office/drawing/2014/main" id="{62E6FF27-C3C0-B3AE-4E49-6EDE8B9A768F}"/>
              </a:ext>
            </a:extLst>
          </p:cNvPr>
          <p:cNvSpPr txBox="1"/>
          <p:nvPr/>
        </p:nvSpPr>
        <p:spPr>
          <a:xfrm>
            <a:off x="472710" y="914400"/>
            <a:ext cx="8198576" cy="523220"/>
          </a:xfrm>
          <a:prstGeom prst="rect">
            <a:avLst/>
          </a:prstGeom>
          <a:noFill/>
        </p:spPr>
        <p:txBody>
          <a:bodyPr wrap="square">
            <a:spAutoFit/>
          </a:bodyPr>
          <a:lstStyle/>
          <a:p>
            <a:r>
              <a:rPr lang="en-US" sz="2800" dirty="0"/>
              <a:t>Added/Updated Goals:</a:t>
            </a:r>
          </a:p>
        </p:txBody>
      </p:sp>
      <p:pic>
        <p:nvPicPr>
          <p:cNvPr id="4" name="Picture 3">
            <a:extLst>
              <a:ext uri="{FF2B5EF4-FFF2-40B4-BE49-F238E27FC236}">
                <a16:creationId xmlns:a16="http://schemas.microsoft.com/office/drawing/2014/main" id="{87904FF2-3109-9DF7-0342-9EB78846C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6FF28C1A-B169-246B-5F69-4745EB99E92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67E84DCF-C54C-D400-3EDF-8B38A23D9851}"/>
              </a:ext>
            </a:extLst>
          </p:cNvPr>
          <p:cNvSpPr>
            <a:spLocks noGrp="1"/>
          </p:cNvSpPr>
          <p:nvPr>
            <p:ph type="sldNum" sz="quarter" idx="12"/>
          </p:nvPr>
        </p:nvSpPr>
        <p:spPr/>
        <p:txBody>
          <a:bodyPr/>
          <a:lstStyle/>
          <a:p>
            <a:fld id="{4CD77608-3819-479B-BB98-C216BA724EFE}" type="slidenum">
              <a:rPr lang="en-US" smtClean="0"/>
              <a:t>33</a:t>
            </a:fld>
            <a:endParaRPr lang="en-US"/>
          </a:p>
        </p:txBody>
      </p:sp>
    </p:spTree>
    <p:extLst>
      <p:ext uri="{BB962C8B-B14F-4D97-AF65-F5344CB8AC3E}">
        <p14:creationId xmlns:p14="http://schemas.microsoft.com/office/powerpoint/2010/main" val="417644451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695A-DAA4-3F01-011C-0F38D6D001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1785D1-C0AA-A1CA-A01B-953A568879C2}"/>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sp>
        <p:nvSpPr>
          <p:cNvPr id="2" name="TextBox 1">
            <a:extLst>
              <a:ext uri="{FF2B5EF4-FFF2-40B4-BE49-F238E27FC236}">
                <a16:creationId xmlns:a16="http://schemas.microsoft.com/office/drawing/2014/main" id="{FE18BFCC-E7AE-0D67-F7D9-57B00B151FE2}"/>
              </a:ext>
            </a:extLst>
          </p:cNvPr>
          <p:cNvSpPr txBox="1"/>
          <p:nvPr/>
        </p:nvSpPr>
        <p:spPr>
          <a:xfrm>
            <a:off x="1150753" y="1437620"/>
            <a:ext cx="6842490" cy="4585871"/>
          </a:xfrm>
          <a:prstGeom prst="rect">
            <a:avLst/>
          </a:prstGeom>
          <a:noFill/>
        </p:spPr>
        <p:txBody>
          <a:bodyPr wrap="square">
            <a:spAutoFit/>
          </a:bodyPr>
          <a:lstStyle/>
          <a:p>
            <a:r>
              <a:rPr lang="en-US" sz="2400" b="1" dirty="0"/>
              <a:t>Objective 6.2.1 – Neighborhood Planning Program</a:t>
            </a:r>
            <a:endParaRPr lang="en-US" sz="2000" dirty="0"/>
          </a:p>
          <a:p>
            <a:pPr marL="342900" indent="-342900">
              <a:buFont typeface="Wingdings" panose="05000000000000000000" pitchFamily="2" charset="2"/>
              <a:buChar char="Ø"/>
            </a:pPr>
            <a:r>
              <a:rPr lang="en-US" sz="2000" dirty="0"/>
              <a:t>Establish a citywide Neighborhood Planning Program by 2030 </a:t>
            </a:r>
          </a:p>
          <a:p>
            <a:pPr marL="342900" indent="-342900">
              <a:buFont typeface="Wingdings" panose="05000000000000000000" pitchFamily="2" charset="2"/>
              <a:buChar char="Ø"/>
            </a:pPr>
            <a:r>
              <a:rPr lang="en-US" sz="2000" dirty="0"/>
              <a:t>Focus on preservation, stabilization, and revitalization </a:t>
            </a:r>
          </a:p>
          <a:p>
            <a:pPr marL="342900" indent="-342900">
              <a:buFont typeface="Wingdings" panose="05000000000000000000" pitchFamily="2" charset="2"/>
              <a:buChar char="Ø"/>
            </a:pPr>
            <a:r>
              <a:rPr lang="en-US" sz="2000" dirty="0"/>
              <a:t>Support reinvestment and compatible infill development </a:t>
            </a:r>
          </a:p>
          <a:p>
            <a:pPr marL="342900" indent="-342900">
              <a:buFont typeface="Wingdings" panose="05000000000000000000" pitchFamily="2" charset="2"/>
              <a:buChar char="Ø"/>
            </a:pPr>
            <a:r>
              <a:rPr lang="en-US" sz="2000" dirty="0"/>
              <a:t>Address unique neighborhood needs </a:t>
            </a:r>
          </a:p>
          <a:p>
            <a:pPr marL="342900" indent="-342900">
              <a:buFont typeface="Wingdings" panose="05000000000000000000" pitchFamily="2" charset="2"/>
              <a:buChar char="Ø"/>
            </a:pPr>
            <a:r>
              <a:rPr lang="en-US" sz="2000" dirty="0"/>
              <a:t>Reinforce “City of Neighborhoods” identity </a:t>
            </a:r>
          </a:p>
          <a:p>
            <a:endParaRPr lang="en-US" sz="2000" dirty="0"/>
          </a:p>
          <a:p>
            <a:r>
              <a:rPr lang="en-US" sz="2400" b="1" dirty="0"/>
              <a:t>Objective 6.2.2 – Neighborhood Improvements</a:t>
            </a:r>
            <a:endParaRPr lang="en-US" sz="2400" dirty="0"/>
          </a:p>
          <a:p>
            <a:pPr marL="342900" indent="-342900">
              <a:buFont typeface="Wingdings" panose="05000000000000000000" pitchFamily="2" charset="2"/>
              <a:buChar char="Ø"/>
            </a:pPr>
            <a:r>
              <a:rPr lang="en-US" sz="2000" dirty="0"/>
              <a:t>Utilize neighborhood plans and targeted strategies </a:t>
            </a:r>
          </a:p>
          <a:p>
            <a:pPr marL="342900" indent="-342900">
              <a:buFont typeface="Wingdings" panose="05000000000000000000" pitchFamily="2" charset="2"/>
              <a:buChar char="Ø"/>
            </a:pPr>
            <a:r>
              <a:rPr lang="en-US" sz="2000" dirty="0"/>
              <a:t>Strengthen code enforcement and reinvestment programs </a:t>
            </a:r>
          </a:p>
          <a:p>
            <a:pPr marL="342900" indent="-342900">
              <a:buFont typeface="Wingdings" panose="05000000000000000000" pitchFamily="2" charset="2"/>
              <a:buChar char="Ø"/>
            </a:pPr>
            <a:r>
              <a:rPr lang="en-US" sz="2000" dirty="0"/>
              <a:t>Provide incentives for neighborhood improvements </a:t>
            </a:r>
          </a:p>
          <a:p>
            <a:pPr marL="342900" indent="-342900">
              <a:buFont typeface="Wingdings" panose="05000000000000000000" pitchFamily="2" charset="2"/>
              <a:buChar char="Ø"/>
            </a:pPr>
            <a:r>
              <a:rPr lang="en-US" sz="2000" dirty="0"/>
              <a:t>Enhance quality, safety, and sustainability</a:t>
            </a:r>
          </a:p>
        </p:txBody>
      </p:sp>
      <p:sp>
        <p:nvSpPr>
          <p:cNvPr id="9" name="TextBox 8">
            <a:extLst>
              <a:ext uri="{FF2B5EF4-FFF2-40B4-BE49-F238E27FC236}">
                <a16:creationId xmlns:a16="http://schemas.microsoft.com/office/drawing/2014/main" id="{A20B5150-BE5A-A3EB-4F88-41853A3D2B55}"/>
              </a:ext>
            </a:extLst>
          </p:cNvPr>
          <p:cNvSpPr txBox="1"/>
          <p:nvPr/>
        </p:nvSpPr>
        <p:spPr>
          <a:xfrm>
            <a:off x="472710" y="914400"/>
            <a:ext cx="8198576" cy="523220"/>
          </a:xfrm>
          <a:prstGeom prst="rect">
            <a:avLst/>
          </a:prstGeom>
          <a:noFill/>
        </p:spPr>
        <p:txBody>
          <a:bodyPr wrap="square">
            <a:spAutoFit/>
          </a:bodyPr>
          <a:lstStyle/>
          <a:p>
            <a:r>
              <a:rPr lang="en-US" sz="2800" dirty="0"/>
              <a:t>Added Objectives:</a:t>
            </a:r>
          </a:p>
        </p:txBody>
      </p:sp>
      <p:pic>
        <p:nvPicPr>
          <p:cNvPr id="4" name="Picture 3">
            <a:extLst>
              <a:ext uri="{FF2B5EF4-FFF2-40B4-BE49-F238E27FC236}">
                <a16:creationId xmlns:a16="http://schemas.microsoft.com/office/drawing/2014/main" id="{7CF21FC1-E806-E4D8-7859-175BE6999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A7C7E26D-BA2C-E558-4B4B-1822B2F2F9F4}"/>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E530ADC7-247C-F3B7-5DE6-99C900DAA1FA}"/>
              </a:ext>
            </a:extLst>
          </p:cNvPr>
          <p:cNvSpPr>
            <a:spLocks noGrp="1"/>
          </p:cNvSpPr>
          <p:nvPr>
            <p:ph type="sldNum" sz="quarter" idx="12"/>
          </p:nvPr>
        </p:nvSpPr>
        <p:spPr/>
        <p:txBody>
          <a:bodyPr/>
          <a:lstStyle/>
          <a:p>
            <a:fld id="{4CD77608-3819-479B-BB98-C216BA724EFE}" type="slidenum">
              <a:rPr lang="en-US" smtClean="0"/>
              <a:t>34</a:t>
            </a:fld>
            <a:endParaRPr lang="en-US"/>
          </a:p>
        </p:txBody>
      </p:sp>
    </p:spTree>
    <p:extLst>
      <p:ext uri="{BB962C8B-B14F-4D97-AF65-F5344CB8AC3E}">
        <p14:creationId xmlns:p14="http://schemas.microsoft.com/office/powerpoint/2010/main" val="217479020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D4A2-F785-F00F-0155-D0F0CD442C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1733D8-26FC-D80D-DEA3-52A0A3855043}"/>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HOUSING ELEMENT</a:t>
            </a:r>
          </a:p>
        </p:txBody>
      </p:sp>
      <p:sp>
        <p:nvSpPr>
          <p:cNvPr id="9" name="TextBox 8">
            <a:extLst>
              <a:ext uri="{FF2B5EF4-FFF2-40B4-BE49-F238E27FC236}">
                <a16:creationId xmlns:a16="http://schemas.microsoft.com/office/drawing/2014/main" id="{F7D45771-365B-461F-3094-70CFB80E2DD6}"/>
              </a:ext>
            </a:extLst>
          </p:cNvPr>
          <p:cNvSpPr txBox="1"/>
          <p:nvPr/>
        </p:nvSpPr>
        <p:spPr>
          <a:xfrm>
            <a:off x="472710" y="782866"/>
            <a:ext cx="8198576" cy="523220"/>
          </a:xfrm>
          <a:prstGeom prst="rect">
            <a:avLst/>
          </a:prstGeom>
          <a:noFill/>
        </p:spPr>
        <p:txBody>
          <a:bodyPr wrap="square">
            <a:spAutoFit/>
          </a:bodyPr>
          <a:lstStyle/>
          <a:p>
            <a:r>
              <a:rPr lang="en-US" sz="2800" dirty="0"/>
              <a:t>Added Policies:</a:t>
            </a:r>
          </a:p>
        </p:txBody>
      </p:sp>
      <p:pic>
        <p:nvPicPr>
          <p:cNvPr id="4" name="Picture 3">
            <a:extLst>
              <a:ext uri="{FF2B5EF4-FFF2-40B4-BE49-F238E27FC236}">
                <a16:creationId xmlns:a16="http://schemas.microsoft.com/office/drawing/2014/main" id="{B3C4168F-E5EC-A88C-DFF1-43889E1E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6" name="Rectangle 2">
            <a:extLst>
              <a:ext uri="{FF2B5EF4-FFF2-40B4-BE49-F238E27FC236}">
                <a16:creationId xmlns:a16="http://schemas.microsoft.com/office/drawing/2014/main" id="{9186B9BA-0AFD-B4C6-A7ED-3A06DC302059}"/>
              </a:ext>
            </a:extLst>
          </p:cNvPr>
          <p:cNvSpPr>
            <a:spLocks noChangeArrowheads="1"/>
          </p:cNvSpPr>
          <p:nvPr/>
        </p:nvSpPr>
        <p:spPr bwMode="auto">
          <a:xfrm>
            <a:off x="922153" y="1312457"/>
            <a:ext cx="729969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compatibility between residential and nonresidential uses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Promote smooth transitions between neighborhoods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Require new development to respect existing neighborhood character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Encourage improvements to existing homes and properties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diverse housing options for all household types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Establish clear guidelines and process for Neighborhood Plans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Prioritize areas with disinvestment and infrastructure needs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strong community involvement in planning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Implement neighborhood-level improvements (lighting, walkability, traffic calming)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neighborhood and civic organizations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Continue targeted code enforcement and anti-blight efforts </a:t>
            </a:r>
          </a:p>
        </p:txBody>
      </p:sp>
      <p:pic>
        <p:nvPicPr>
          <p:cNvPr id="8" name="Picture 7">
            <a:extLst>
              <a:ext uri="{FF2B5EF4-FFF2-40B4-BE49-F238E27FC236}">
                <a16:creationId xmlns:a16="http://schemas.microsoft.com/office/drawing/2014/main" id="{BE66D593-0BC3-A144-B46A-BD5F30D7D642}"/>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5" name="Slide Number Placeholder 4">
            <a:extLst>
              <a:ext uri="{FF2B5EF4-FFF2-40B4-BE49-F238E27FC236}">
                <a16:creationId xmlns:a16="http://schemas.microsoft.com/office/drawing/2014/main" id="{87AC993D-B2D5-7CE6-575E-1928F4898357}"/>
              </a:ext>
            </a:extLst>
          </p:cNvPr>
          <p:cNvSpPr>
            <a:spLocks noGrp="1"/>
          </p:cNvSpPr>
          <p:nvPr>
            <p:ph type="sldNum" sz="quarter" idx="12"/>
          </p:nvPr>
        </p:nvSpPr>
        <p:spPr/>
        <p:txBody>
          <a:bodyPr/>
          <a:lstStyle/>
          <a:p>
            <a:fld id="{4CD77608-3819-479B-BB98-C216BA724EFE}" type="slidenum">
              <a:rPr lang="en-US" smtClean="0"/>
              <a:t>35</a:t>
            </a:fld>
            <a:endParaRPr lang="en-US"/>
          </a:p>
        </p:txBody>
      </p:sp>
    </p:spTree>
    <p:extLst>
      <p:ext uri="{BB962C8B-B14F-4D97-AF65-F5344CB8AC3E}">
        <p14:creationId xmlns:p14="http://schemas.microsoft.com/office/powerpoint/2010/main" val="496279189"/>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E0000F-AF4F-C551-43E9-5B96E49434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562515-C71D-7231-0EBA-F5ECADCEC09A}"/>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62453AA3-9F98-5488-91E0-488B65D171DC}"/>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800" dirty="0">
                <a:solidFill>
                  <a:srgbClr val="FFFFFF"/>
                </a:solidFill>
                <a:latin typeface="Aptos Display" panose="02110004020202020204"/>
              </a:rPr>
              <a:t>Transportation and Mobility Element</a:t>
            </a:r>
            <a:endPar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pic>
        <p:nvPicPr>
          <p:cNvPr id="5" name="Picture 4">
            <a:extLst>
              <a:ext uri="{FF2B5EF4-FFF2-40B4-BE49-F238E27FC236}">
                <a16:creationId xmlns:a16="http://schemas.microsoft.com/office/drawing/2014/main" id="{AE9CFEE7-3B99-0F90-EA33-778A8083D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8661E151-AA44-E2D4-E2B9-2F10775AEAA7}"/>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FB71B8C2-344A-CF9B-8B93-61B81F4AF8C1}"/>
              </a:ext>
            </a:extLst>
          </p:cNvPr>
          <p:cNvSpPr>
            <a:spLocks noGrp="1"/>
          </p:cNvSpPr>
          <p:nvPr>
            <p:ph type="sldNum" sz="quarter" idx="12"/>
          </p:nvPr>
        </p:nvSpPr>
        <p:spPr/>
        <p:txBody>
          <a:bodyPr/>
          <a:lstStyle/>
          <a:p>
            <a:fld id="{4CD77608-3819-479B-BB98-C216BA724EFE}" type="slidenum">
              <a:rPr lang="en-US" smtClean="0"/>
              <a:t>36</a:t>
            </a:fld>
            <a:endParaRPr lang="en-US"/>
          </a:p>
        </p:txBody>
      </p:sp>
    </p:spTree>
    <p:extLst>
      <p:ext uri="{BB962C8B-B14F-4D97-AF65-F5344CB8AC3E}">
        <p14:creationId xmlns:p14="http://schemas.microsoft.com/office/powerpoint/2010/main" val="421663964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B11F1-510F-5418-7C0E-69DCBCA8552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F38D3C3-8990-9262-45AC-0C8D5DD265AE}"/>
              </a:ext>
            </a:extLst>
          </p:cNvPr>
          <p:cNvSpPr txBox="1"/>
          <p:nvPr/>
        </p:nvSpPr>
        <p:spPr>
          <a:xfrm>
            <a:off x="644050" y="1305341"/>
            <a:ext cx="7855895" cy="4247317"/>
          </a:xfrm>
          <a:prstGeom prst="rect">
            <a:avLst/>
          </a:prstGeom>
          <a:noFill/>
        </p:spPr>
        <p:txBody>
          <a:bodyPr wrap="square">
            <a:spAutoFit/>
          </a:bodyPr>
          <a:lstStyle/>
          <a:p>
            <a:pPr marL="457200" indent="-457200">
              <a:buFont typeface="Wingdings" panose="05000000000000000000" pitchFamily="2" charset="2"/>
              <a:buChar char="Ø"/>
            </a:pPr>
            <a:r>
              <a:rPr lang="en-US" sz="3000" dirty="0"/>
              <a:t>Address Existing Transportation Conditions </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r>
              <a:rPr lang="en-US" sz="3000" dirty="0"/>
              <a:t>Guide Improvements and Funding to Identify Road, Transit, and Trail Projects, sets Level-of-Service Standards</a:t>
            </a:r>
          </a:p>
          <a:p>
            <a:endParaRPr lang="en-US" sz="3000" dirty="0"/>
          </a:p>
          <a:p>
            <a:pPr marL="457200" indent="-457200">
              <a:buFont typeface="Wingdings" panose="05000000000000000000" pitchFamily="2" charset="2"/>
              <a:buChar char="Ø"/>
            </a:pPr>
            <a:r>
              <a:rPr lang="en-US" sz="3000" dirty="0"/>
              <a:t>Coordinate Land Use and Mobility to ensure Growth Patterns, Support Efficient Travel, and Promote Multimodal Options</a:t>
            </a:r>
          </a:p>
        </p:txBody>
      </p:sp>
      <p:sp>
        <p:nvSpPr>
          <p:cNvPr id="5" name="TextBox 4">
            <a:extLst>
              <a:ext uri="{FF2B5EF4-FFF2-40B4-BE49-F238E27FC236}">
                <a16:creationId xmlns:a16="http://schemas.microsoft.com/office/drawing/2014/main" id="{2803FCBC-7A44-451F-A4F8-21FA0C8DE68C}"/>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pic>
        <p:nvPicPr>
          <p:cNvPr id="2" name="Picture 1">
            <a:extLst>
              <a:ext uri="{FF2B5EF4-FFF2-40B4-BE49-F238E27FC236}">
                <a16:creationId xmlns:a16="http://schemas.microsoft.com/office/drawing/2014/main" id="{67AA321C-0630-F3FB-8F8D-DDD3E63465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3" name="Picture 2">
            <a:extLst>
              <a:ext uri="{FF2B5EF4-FFF2-40B4-BE49-F238E27FC236}">
                <a16:creationId xmlns:a16="http://schemas.microsoft.com/office/drawing/2014/main" id="{EDF2A6DD-F1DA-CD51-89D5-E3581A6A0F8E}"/>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113F3CA4-4ED0-3FA5-E750-B8E3AD9E9ECB}"/>
              </a:ext>
            </a:extLst>
          </p:cNvPr>
          <p:cNvSpPr>
            <a:spLocks noGrp="1"/>
          </p:cNvSpPr>
          <p:nvPr>
            <p:ph type="sldNum" sz="quarter" idx="12"/>
          </p:nvPr>
        </p:nvSpPr>
        <p:spPr/>
        <p:txBody>
          <a:bodyPr/>
          <a:lstStyle/>
          <a:p>
            <a:fld id="{4CD77608-3819-479B-BB98-C216BA724EFE}" type="slidenum">
              <a:rPr lang="en-US" smtClean="0"/>
              <a:t>37</a:t>
            </a:fld>
            <a:endParaRPr lang="en-US"/>
          </a:p>
        </p:txBody>
      </p:sp>
    </p:spTree>
    <p:extLst>
      <p:ext uri="{BB962C8B-B14F-4D97-AF65-F5344CB8AC3E}">
        <p14:creationId xmlns:p14="http://schemas.microsoft.com/office/powerpoint/2010/main" val="163693039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7036-B3FF-ADBE-60A7-3476FEE2CD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E65160-85EA-F6CB-E1F1-EB4C43EB5488}"/>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pic>
        <p:nvPicPr>
          <p:cNvPr id="4" name="Picture 3">
            <a:extLst>
              <a:ext uri="{FF2B5EF4-FFF2-40B4-BE49-F238E27FC236}">
                <a16:creationId xmlns:a16="http://schemas.microsoft.com/office/drawing/2014/main" id="{C17B9E67-D70D-F9FD-C2FB-53738F720B48}"/>
              </a:ext>
            </a:extLst>
          </p:cNvPr>
          <p:cNvPicPr>
            <a:picLocks noChangeAspect="1"/>
          </p:cNvPicPr>
          <p:nvPr/>
        </p:nvPicPr>
        <p:blipFill>
          <a:blip r:embed="rId2"/>
          <a:stretch>
            <a:fillRect/>
          </a:stretch>
        </p:blipFill>
        <p:spPr>
          <a:xfrm>
            <a:off x="2286569" y="776495"/>
            <a:ext cx="4570862" cy="6081505"/>
          </a:xfrm>
          <a:prstGeom prst="rect">
            <a:avLst/>
          </a:prstGeom>
        </p:spPr>
      </p:pic>
      <p:pic>
        <p:nvPicPr>
          <p:cNvPr id="2" name="Picture 1">
            <a:extLst>
              <a:ext uri="{FF2B5EF4-FFF2-40B4-BE49-F238E27FC236}">
                <a16:creationId xmlns:a16="http://schemas.microsoft.com/office/drawing/2014/main" id="{2FC0019E-D552-01DB-37BD-DE5D5326F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00D31B48-5B55-EFAA-3BC8-E9B4960A2E20}"/>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8FC12AAE-E932-26C0-C58E-3ED907A4B89B}"/>
              </a:ext>
            </a:extLst>
          </p:cNvPr>
          <p:cNvSpPr>
            <a:spLocks noGrp="1"/>
          </p:cNvSpPr>
          <p:nvPr>
            <p:ph type="sldNum" sz="quarter" idx="12"/>
          </p:nvPr>
        </p:nvSpPr>
        <p:spPr/>
        <p:txBody>
          <a:bodyPr/>
          <a:lstStyle/>
          <a:p>
            <a:fld id="{4CD77608-3819-479B-BB98-C216BA724EFE}" type="slidenum">
              <a:rPr lang="en-US" smtClean="0"/>
              <a:t>38</a:t>
            </a:fld>
            <a:endParaRPr lang="en-US"/>
          </a:p>
        </p:txBody>
      </p:sp>
    </p:spTree>
    <p:extLst>
      <p:ext uri="{BB962C8B-B14F-4D97-AF65-F5344CB8AC3E}">
        <p14:creationId xmlns:p14="http://schemas.microsoft.com/office/powerpoint/2010/main" val="148462353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3998A-DF63-7449-F95C-37D487DDD0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BE4734-96A9-E112-99E6-D6C9803153C2}"/>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sp>
        <p:nvSpPr>
          <p:cNvPr id="5" name="TextBox 4">
            <a:extLst>
              <a:ext uri="{FF2B5EF4-FFF2-40B4-BE49-F238E27FC236}">
                <a16:creationId xmlns:a16="http://schemas.microsoft.com/office/drawing/2014/main" id="{84356622-C497-72F0-38F6-B93A1FE73B0D}"/>
              </a:ext>
            </a:extLst>
          </p:cNvPr>
          <p:cNvSpPr txBox="1"/>
          <p:nvPr/>
        </p:nvSpPr>
        <p:spPr>
          <a:xfrm>
            <a:off x="1683942" y="784031"/>
            <a:ext cx="5776112" cy="584775"/>
          </a:xfrm>
          <a:prstGeom prst="rect">
            <a:avLst/>
          </a:prstGeom>
          <a:noFill/>
        </p:spPr>
        <p:txBody>
          <a:bodyPr wrap="square">
            <a:spAutoFit/>
          </a:bodyPr>
          <a:lstStyle/>
          <a:p>
            <a:r>
              <a:rPr lang="en-US" sz="3200" dirty="0"/>
              <a:t>PUBLIC TRANSIT NETWORKS</a:t>
            </a:r>
          </a:p>
        </p:txBody>
      </p:sp>
      <p:pic>
        <p:nvPicPr>
          <p:cNvPr id="7" name="Picture 6" descr="A bus parked on the side of a road&#10;&#10;AI-generated content may be incorrect.">
            <a:extLst>
              <a:ext uri="{FF2B5EF4-FFF2-40B4-BE49-F238E27FC236}">
                <a16:creationId xmlns:a16="http://schemas.microsoft.com/office/drawing/2014/main" id="{5771C5AC-A855-4857-FBCF-0EC710891EDB}"/>
              </a:ext>
            </a:extLst>
          </p:cNvPr>
          <p:cNvPicPr>
            <a:picLocks noChangeAspect="1"/>
          </p:cNvPicPr>
          <p:nvPr/>
        </p:nvPicPr>
        <p:blipFill>
          <a:blip r:embed="rId3" cstate="print">
            <a:extLst>
              <a:ext uri="{28A0092B-C50C-407E-A947-70E740481C1C}">
                <a14:useLocalDpi xmlns:a14="http://schemas.microsoft.com/office/drawing/2010/main" val="0"/>
              </a:ext>
            </a:extLst>
          </a:blip>
          <a:srcRect l="28176" r="17202" b="2899"/>
          <a:stretch>
            <a:fillRect/>
          </a:stretch>
        </p:blipFill>
        <p:spPr bwMode="auto">
          <a:xfrm>
            <a:off x="182581" y="1368806"/>
            <a:ext cx="2771776" cy="3695701"/>
          </a:xfrm>
          <a:prstGeom prst="rect">
            <a:avLst/>
          </a:prstGeom>
          <a:noFill/>
          <a:ln>
            <a:noFill/>
          </a:ln>
        </p:spPr>
      </p:pic>
      <p:pic>
        <p:nvPicPr>
          <p:cNvPr id="8" name="Picture 7" descr="A small white and blue vehicle&#10;&#10;AI-generated content may be incorrect.">
            <a:extLst>
              <a:ext uri="{FF2B5EF4-FFF2-40B4-BE49-F238E27FC236}">
                <a16:creationId xmlns:a16="http://schemas.microsoft.com/office/drawing/2014/main" id="{BFEAB07A-C4D3-700F-4D4B-9471CF4EB3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716472" y="1830769"/>
            <a:ext cx="3695700" cy="2771775"/>
          </a:xfrm>
          <a:prstGeom prst="rect">
            <a:avLst/>
          </a:prstGeom>
          <a:noFill/>
          <a:ln>
            <a:noFill/>
          </a:ln>
        </p:spPr>
      </p:pic>
      <p:pic>
        <p:nvPicPr>
          <p:cNvPr id="9" name="Picture 8" descr="A sign on a sidewalk&#10;&#10;AI-generated content may be incorrect.">
            <a:extLst>
              <a:ext uri="{FF2B5EF4-FFF2-40B4-BE49-F238E27FC236}">
                <a16:creationId xmlns:a16="http://schemas.microsoft.com/office/drawing/2014/main" id="{B2C91B6A-1DFB-89DF-2D31-60A8F9877B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88881" y="1830486"/>
            <a:ext cx="3696266" cy="2771777"/>
          </a:xfrm>
          <a:prstGeom prst="rect">
            <a:avLst/>
          </a:prstGeom>
          <a:noFill/>
          <a:ln>
            <a:noFill/>
          </a:ln>
        </p:spPr>
      </p:pic>
      <p:sp>
        <p:nvSpPr>
          <p:cNvPr id="10" name="TextBox 9">
            <a:extLst>
              <a:ext uri="{FF2B5EF4-FFF2-40B4-BE49-F238E27FC236}">
                <a16:creationId xmlns:a16="http://schemas.microsoft.com/office/drawing/2014/main" id="{2B034432-239C-3AE5-CA45-8EFC90AA13B8}"/>
              </a:ext>
            </a:extLst>
          </p:cNvPr>
          <p:cNvSpPr txBox="1"/>
          <p:nvPr/>
        </p:nvSpPr>
        <p:spPr>
          <a:xfrm>
            <a:off x="609600" y="5064507"/>
            <a:ext cx="1843222" cy="461665"/>
          </a:xfrm>
          <a:prstGeom prst="rect">
            <a:avLst/>
          </a:prstGeom>
          <a:noFill/>
        </p:spPr>
        <p:txBody>
          <a:bodyPr wrap="square">
            <a:spAutoFit/>
          </a:bodyPr>
          <a:lstStyle/>
          <a:p>
            <a:r>
              <a:rPr lang="en-US" sz="2400" b="1" dirty="0"/>
              <a:t>PALM TRAN</a:t>
            </a:r>
          </a:p>
        </p:txBody>
      </p:sp>
      <p:sp>
        <p:nvSpPr>
          <p:cNvPr id="11" name="TextBox 10">
            <a:extLst>
              <a:ext uri="{FF2B5EF4-FFF2-40B4-BE49-F238E27FC236}">
                <a16:creationId xmlns:a16="http://schemas.microsoft.com/office/drawing/2014/main" id="{C698DB39-2F1D-E129-03F9-87B804F89A8E}"/>
              </a:ext>
            </a:extLst>
          </p:cNvPr>
          <p:cNvSpPr txBox="1"/>
          <p:nvPr/>
        </p:nvSpPr>
        <p:spPr>
          <a:xfrm>
            <a:off x="3178432" y="5064506"/>
            <a:ext cx="3222368" cy="461665"/>
          </a:xfrm>
          <a:prstGeom prst="rect">
            <a:avLst/>
          </a:prstGeom>
          <a:noFill/>
        </p:spPr>
        <p:txBody>
          <a:bodyPr wrap="square">
            <a:spAutoFit/>
          </a:bodyPr>
          <a:lstStyle/>
          <a:p>
            <a:r>
              <a:rPr lang="en-US" sz="2400" b="1" dirty="0"/>
              <a:t>COASTAL CRUISER</a:t>
            </a:r>
          </a:p>
        </p:txBody>
      </p:sp>
      <p:sp>
        <p:nvSpPr>
          <p:cNvPr id="12" name="TextBox 11">
            <a:extLst>
              <a:ext uri="{FF2B5EF4-FFF2-40B4-BE49-F238E27FC236}">
                <a16:creationId xmlns:a16="http://schemas.microsoft.com/office/drawing/2014/main" id="{1F721C55-9DDE-18FF-96E4-EDBFB7D3C9DF}"/>
              </a:ext>
            </a:extLst>
          </p:cNvPr>
          <p:cNvSpPr txBox="1"/>
          <p:nvPr/>
        </p:nvSpPr>
        <p:spPr>
          <a:xfrm>
            <a:off x="6858000" y="5084180"/>
            <a:ext cx="1843222" cy="461665"/>
          </a:xfrm>
          <a:prstGeom prst="rect">
            <a:avLst/>
          </a:prstGeom>
          <a:noFill/>
        </p:spPr>
        <p:txBody>
          <a:bodyPr wrap="square">
            <a:spAutoFit/>
          </a:bodyPr>
          <a:lstStyle/>
          <a:p>
            <a:r>
              <a:rPr lang="en-US" sz="2400" b="1" dirty="0"/>
              <a:t>TRI-RAIL</a:t>
            </a:r>
          </a:p>
        </p:txBody>
      </p:sp>
      <p:pic>
        <p:nvPicPr>
          <p:cNvPr id="2" name="Picture 1">
            <a:extLst>
              <a:ext uri="{FF2B5EF4-FFF2-40B4-BE49-F238E27FC236}">
                <a16:creationId xmlns:a16="http://schemas.microsoft.com/office/drawing/2014/main" id="{33CA69D3-3651-17DA-A31C-7403A10BA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AC48D9E7-5EC8-0344-8F3A-823FBCE68AD3}"/>
              </a:ext>
            </a:extLst>
          </p:cNvPr>
          <p:cNvPicPr>
            <a:picLocks noChangeAspect="1"/>
          </p:cNvPicPr>
          <p:nvPr/>
        </p:nvPicPr>
        <p:blipFill>
          <a:blip r:embed="rId7"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13" name="Slide Number Placeholder 12">
            <a:extLst>
              <a:ext uri="{FF2B5EF4-FFF2-40B4-BE49-F238E27FC236}">
                <a16:creationId xmlns:a16="http://schemas.microsoft.com/office/drawing/2014/main" id="{73795CE8-CBDF-9B4F-007C-7E3114C51807}"/>
              </a:ext>
            </a:extLst>
          </p:cNvPr>
          <p:cNvSpPr>
            <a:spLocks noGrp="1"/>
          </p:cNvSpPr>
          <p:nvPr>
            <p:ph type="sldNum" sz="quarter" idx="12"/>
          </p:nvPr>
        </p:nvSpPr>
        <p:spPr/>
        <p:txBody>
          <a:bodyPr/>
          <a:lstStyle/>
          <a:p>
            <a:fld id="{4CD77608-3819-479B-BB98-C216BA724EFE}" type="slidenum">
              <a:rPr lang="en-US" smtClean="0"/>
              <a:t>39</a:t>
            </a:fld>
            <a:endParaRPr lang="en-US"/>
          </a:p>
        </p:txBody>
      </p:sp>
    </p:spTree>
    <p:extLst>
      <p:ext uri="{BB962C8B-B14F-4D97-AF65-F5344CB8AC3E}">
        <p14:creationId xmlns:p14="http://schemas.microsoft.com/office/powerpoint/2010/main" val="1879509794"/>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0F78D8-6B64-F704-A4A1-C87E000F3C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C1E494-559B-A218-88AF-FBC519AF0309}"/>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F13E6ED9-F100-06D6-BBCF-913A35DA4A3F}"/>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defTabSz="914400">
              <a:spcAft>
                <a:spcPts val="600"/>
              </a:spcAft>
            </a:pPr>
            <a:r>
              <a:rPr lang="en-US" sz="2800" kern="1200" dirty="0">
                <a:solidFill>
                  <a:srgbClr val="FFFFFF"/>
                </a:solidFill>
                <a:latin typeface="+mj-lt"/>
                <a:ea typeface="+mj-ea"/>
                <a:cs typeface="+mj-cs"/>
              </a:rPr>
              <a:t>WHAT IS THE COMPREHENSIVE PLAN?</a:t>
            </a:r>
          </a:p>
        </p:txBody>
      </p:sp>
      <p:pic>
        <p:nvPicPr>
          <p:cNvPr id="4" name="Picture 3">
            <a:extLst>
              <a:ext uri="{FF2B5EF4-FFF2-40B4-BE49-F238E27FC236}">
                <a16:creationId xmlns:a16="http://schemas.microsoft.com/office/drawing/2014/main" id="{829C3740-BE5B-0009-4FC2-896AC65C3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5" name="Picture 4">
            <a:extLst>
              <a:ext uri="{FF2B5EF4-FFF2-40B4-BE49-F238E27FC236}">
                <a16:creationId xmlns:a16="http://schemas.microsoft.com/office/drawing/2014/main" id="{232BB8C5-9B99-C1C6-2584-EA0632D6F60B}"/>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6AB46D2A-70AB-3566-8A61-CC892E7CE5C7}"/>
              </a:ext>
            </a:extLst>
          </p:cNvPr>
          <p:cNvSpPr>
            <a:spLocks noGrp="1"/>
          </p:cNvSpPr>
          <p:nvPr>
            <p:ph type="sldNum" sz="quarter" idx="12"/>
          </p:nvPr>
        </p:nvSpPr>
        <p:spPr/>
        <p:txBody>
          <a:bodyPr/>
          <a:lstStyle/>
          <a:p>
            <a:fld id="{4CD77608-3819-479B-BB98-C216BA724EFE}" type="slidenum">
              <a:rPr lang="en-US" smtClean="0"/>
              <a:t>4</a:t>
            </a:fld>
            <a:endParaRPr lang="en-US"/>
          </a:p>
        </p:txBody>
      </p:sp>
    </p:spTree>
    <p:extLst>
      <p:ext uri="{BB962C8B-B14F-4D97-AF65-F5344CB8AC3E}">
        <p14:creationId xmlns:p14="http://schemas.microsoft.com/office/powerpoint/2010/main" val="5734251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FC8A-2042-E25F-0D7C-4F72E6F95F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EB8EAB-CD1F-6755-1007-4BECA5C3E151}"/>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sp>
        <p:nvSpPr>
          <p:cNvPr id="5" name="TextBox 4">
            <a:extLst>
              <a:ext uri="{FF2B5EF4-FFF2-40B4-BE49-F238E27FC236}">
                <a16:creationId xmlns:a16="http://schemas.microsoft.com/office/drawing/2014/main" id="{98A18D7A-2CA8-4671-4C11-AFE54ACFCD97}"/>
              </a:ext>
            </a:extLst>
          </p:cNvPr>
          <p:cNvSpPr txBox="1"/>
          <p:nvPr/>
        </p:nvSpPr>
        <p:spPr>
          <a:xfrm>
            <a:off x="537169" y="776495"/>
            <a:ext cx="8069658" cy="523220"/>
          </a:xfrm>
          <a:prstGeom prst="rect">
            <a:avLst/>
          </a:prstGeom>
          <a:noFill/>
        </p:spPr>
        <p:txBody>
          <a:bodyPr wrap="square">
            <a:spAutoFit/>
          </a:bodyPr>
          <a:lstStyle/>
          <a:p>
            <a:pPr algn="ctr"/>
            <a:r>
              <a:rPr lang="en-US" sz="2800" b="1" dirty="0"/>
              <a:t>Complete Streets in Boynton Beach </a:t>
            </a:r>
            <a:endParaRPr lang="en-US" sz="2800" dirty="0"/>
          </a:p>
        </p:txBody>
      </p:sp>
      <p:pic>
        <p:nvPicPr>
          <p:cNvPr id="6" name="Picture 5">
            <a:extLst>
              <a:ext uri="{FF2B5EF4-FFF2-40B4-BE49-F238E27FC236}">
                <a16:creationId xmlns:a16="http://schemas.microsoft.com/office/drawing/2014/main" id="{53D3C787-D1DE-12D4-179D-9E64CF552B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60" y="1295400"/>
            <a:ext cx="3253079" cy="2439519"/>
          </a:xfrm>
          <a:prstGeom prst="rect">
            <a:avLst/>
          </a:prstGeom>
          <a:noFill/>
          <a:ln>
            <a:noFill/>
          </a:ln>
        </p:spPr>
      </p:pic>
      <p:pic>
        <p:nvPicPr>
          <p:cNvPr id="13" name="Picture 12">
            <a:extLst>
              <a:ext uri="{FF2B5EF4-FFF2-40B4-BE49-F238E27FC236}">
                <a16:creationId xmlns:a16="http://schemas.microsoft.com/office/drawing/2014/main" id="{C6B35125-003C-5886-5710-16BB5BD5DD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731050" y="1767976"/>
            <a:ext cx="3746870" cy="2810349"/>
          </a:xfrm>
          <a:prstGeom prst="rect">
            <a:avLst/>
          </a:prstGeom>
          <a:noFill/>
          <a:ln>
            <a:noFill/>
          </a:ln>
        </p:spPr>
      </p:pic>
      <p:pic>
        <p:nvPicPr>
          <p:cNvPr id="4" name="Picture 3" descr="A road with a bicycle lane painted on it&#10;&#10;AI-generated content may be incorrect.">
            <a:extLst>
              <a:ext uri="{FF2B5EF4-FFF2-40B4-BE49-F238E27FC236}">
                <a16:creationId xmlns:a16="http://schemas.microsoft.com/office/drawing/2014/main" id="{2FB4E497-FEAD-828D-BFEF-8E0226163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180942" y="1723247"/>
            <a:ext cx="3449562" cy="2587171"/>
          </a:xfrm>
          <a:prstGeom prst="rect">
            <a:avLst/>
          </a:prstGeom>
        </p:spPr>
      </p:pic>
      <p:pic>
        <p:nvPicPr>
          <p:cNvPr id="10" name="Picture 9" descr="A bicycle rack on the sidewalk&#10;&#10;AI-generated content may be incorrect.">
            <a:extLst>
              <a:ext uri="{FF2B5EF4-FFF2-40B4-BE49-F238E27FC236}">
                <a16:creationId xmlns:a16="http://schemas.microsoft.com/office/drawing/2014/main" id="{550D8D29-E1BC-5A21-5F45-5BBF8545A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060" y="3690013"/>
            <a:ext cx="3253078" cy="2439808"/>
          </a:xfrm>
          <a:prstGeom prst="rect">
            <a:avLst/>
          </a:prstGeom>
        </p:spPr>
      </p:pic>
      <p:pic>
        <p:nvPicPr>
          <p:cNvPr id="12" name="Picture 11" descr="A bus stop with a sign on the side of the road&#10;&#10;AI-generated content may be incorrect.">
            <a:extLst>
              <a:ext uri="{FF2B5EF4-FFF2-40B4-BE49-F238E27FC236}">
                <a16:creationId xmlns:a16="http://schemas.microsoft.com/office/drawing/2014/main" id="{A12BB0C6-F601-91BA-D884-25FFB98EC6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878" y="4740904"/>
            <a:ext cx="2606431" cy="1954823"/>
          </a:xfrm>
          <a:prstGeom prst="rect">
            <a:avLst/>
          </a:prstGeom>
        </p:spPr>
      </p:pic>
      <p:pic>
        <p:nvPicPr>
          <p:cNvPr id="17" name="Picture 16" descr="A bicycle lane with a tree and a street&#10;&#10;AI-generated content may be incorrect.">
            <a:extLst>
              <a:ext uri="{FF2B5EF4-FFF2-40B4-BE49-F238E27FC236}">
                <a16:creationId xmlns:a16="http://schemas.microsoft.com/office/drawing/2014/main" id="{BCE204C3-C3EF-C51A-1EDC-EE4419B9E7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927261" y="4791389"/>
            <a:ext cx="2176386" cy="1632290"/>
          </a:xfrm>
          <a:prstGeom prst="rect">
            <a:avLst/>
          </a:prstGeom>
        </p:spPr>
      </p:pic>
      <p:pic>
        <p:nvPicPr>
          <p:cNvPr id="2" name="Picture 1">
            <a:extLst>
              <a:ext uri="{FF2B5EF4-FFF2-40B4-BE49-F238E27FC236}">
                <a16:creationId xmlns:a16="http://schemas.microsoft.com/office/drawing/2014/main" id="{7854405E-9104-D95D-E396-1D6B434826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7" name="Picture 6">
            <a:extLst>
              <a:ext uri="{FF2B5EF4-FFF2-40B4-BE49-F238E27FC236}">
                <a16:creationId xmlns:a16="http://schemas.microsoft.com/office/drawing/2014/main" id="{05EA9E13-C1C8-3279-B04E-D0B7DF41AFBD}"/>
              </a:ext>
            </a:extLst>
          </p:cNvPr>
          <p:cNvPicPr>
            <a:picLocks noChangeAspect="1"/>
          </p:cNvPicPr>
          <p:nvPr/>
        </p:nvPicPr>
        <p:blipFill>
          <a:blip r:embed="rId10"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6B67864C-0EB1-A34B-0F86-EC33A22C6D1F}"/>
              </a:ext>
            </a:extLst>
          </p:cNvPr>
          <p:cNvSpPr>
            <a:spLocks noGrp="1"/>
          </p:cNvSpPr>
          <p:nvPr>
            <p:ph type="sldNum" sz="quarter" idx="12"/>
          </p:nvPr>
        </p:nvSpPr>
        <p:spPr/>
        <p:txBody>
          <a:bodyPr/>
          <a:lstStyle/>
          <a:p>
            <a:fld id="{4CD77608-3819-479B-BB98-C216BA724EFE}" type="slidenum">
              <a:rPr lang="en-US" smtClean="0"/>
              <a:t>40</a:t>
            </a:fld>
            <a:endParaRPr lang="en-US"/>
          </a:p>
        </p:txBody>
      </p:sp>
    </p:spTree>
    <p:extLst>
      <p:ext uri="{BB962C8B-B14F-4D97-AF65-F5344CB8AC3E}">
        <p14:creationId xmlns:p14="http://schemas.microsoft.com/office/powerpoint/2010/main" val="133520863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FF52-B9DF-E345-BC3C-E9BDAE4556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F3F5A0-335E-62B7-2759-A5B886DEADB3}"/>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graphicFrame>
        <p:nvGraphicFramePr>
          <p:cNvPr id="4" name="Table 3">
            <a:extLst>
              <a:ext uri="{FF2B5EF4-FFF2-40B4-BE49-F238E27FC236}">
                <a16:creationId xmlns:a16="http://schemas.microsoft.com/office/drawing/2014/main" id="{B7596DDB-9281-33D7-482D-BD6842F67239}"/>
              </a:ext>
            </a:extLst>
          </p:cNvPr>
          <p:cNvGraphicFramePr>
            <a:graphicFrameLocks noGrp="1"/>
          </p:cNvGraphicFramePr>
          <p:nvPr>
            <p:extLst>
              <p:ext uri="{D42A27DB-BD31-4B8C-83A1-F6EECF244321}">
                <p14:modId xmlns:p14="http://schemas.microsoft.com/office/powerpoint/2010/main" val="1860677727"/>
              </p:ext>
            </p:extLst>
          </p:nvPr>
        </p:nvGraphicFramePr>
        <p:xfrm>
          <a:off x="304800" y="829724"/>
          <a:ext cx="8610600" cy="5142418"/>
        </p:xfrm>
        <a:graphic>
          <a:graphicData uri="http://schemas.openxmlformats.org/drawingml/2006/table">
            <a:tbl>
              <a:tblPr firstRow="1" firstCol="1" bandRow="1">
                <a:tableStyleId>{5C22544A-7EE6-4342-B048-85BDC9FD1C3A}</a:tableStyleId>
              </a:tblPr>
              <a:tblGrid>
                <a:gridCol w="2659663">
                  <a:extLst>
                    <a:ext uri="{9D8B030D-6E8A-4147-A177-3AD203B41FA5}">
                      <a16:colId xmlns:a16="http://schemas.microsoft.com/office/drawing/2014/main" val="2680786704"/>
                    </a:ext>
                  </a:extLst>
                </a:gridCol>
                <a:gridCol w="2630058">
                  <a:extLst>
                    <a:ext uri="{9D8B030D-6E8A-4147-A177-3AD203B41FA5}">
                      <a16:colId xmlns:a16="http://schemas.microsoft.com/office/drawing/2014/main" val="141957477"/>
                    </a:ext>
                  </a:extLst>
                </a:gridCol>
                <a:gridCol w="3320879">
                  <a:extLst>
                    <a:ext uri="{9D8B030D-6E8A-4147-A177-3AD203B41FA5}">
                      <a16:colId xmlns:a16="http://schemas.microsoft.com/office/drawing/2014/main" val="4116543706"/>
                    </a:ext>
                  </a:extLst>
                </a:gridCol>
              </a:tblGrid>
              <a:tr h="260428">
                <a:tc gridSpan="3">
                  <a:txBody>
                    <a:bodyPr/>
                    <a:lstStyle/>
                    <a:p>
                      <a:pPr marL="0" marR="0" algn="ctr">
                        <a:buNone/>
                      </a:pPr>
                      <a:r>
                        <a:rPr lang="en-US" sz="1400" dirty="0">
                          <a:effectLst/>
                        </a:rPr>
                        <a:t>Hurricane Evacuation Routes and Other Pertinent Information</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971991"/>
                  </a:ext>
                </a:extLst>
              </a:tr>
              <a:tr h="419902">
                <a:tc>
                  <a:txBody>
                    <a:bodyPr/>
                    <a:lstStyle/>
                    <a:p>
                      <a:pPr marL="0" marR="0">
                        <a:buNone/>
                      </a:pPr>
                      <a:r>
                        <a:rPr lang="en-US" sz="1400" dirty="0">
                          <a:effectLst/>
                        </a:rPr>
                        <a:t>Roadway</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dirty="0">
                          <a:effectLst/>
                        </a:rPr>
                        <a:t>General Area Served for Evacuation</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Vulnerabilities </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737874127"/>
                  </a:ext>
                </a:extLst>
              </a:tr>
              <a:tr h="209951">
                <a:tc>
                  <a:txBody>
                    <a:bodyPr/>
                    <a:lstStyle/>
                    <a:p>
                      <a:pPr marL="0" marR="0">
                        <a:buNone/>
                      </a:pPr>
                      <a:r>
                        <a:rPr lang="en-US" sz="1400" dirty="0">
                          <a:effectLst/>
                        </a:rPr>
                        <a:t> </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tc>
                <a:tc>
                  <a:txBody>
                    <a:bodyPr/>
                    <a:lstStyle/>
                    <a:p>
                      <a:pPr marL="0" marR="0">
                        <a:buNone/>
                      </a:pPr>
                      <a:r>
                        <a:rPr lang="en-US" sz="1400">
                          <a:effectLst/>
                        </a:rPr>
                        <a:t> </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tc>
                <a:tc>
                  <a:txBody>
                    <a:bodyPr/>
                    <a:lstStyle/>
                    <a:p>
                      <a:pPr>
                        <a:buNone/>
                      </a:pPr>
                      <a:endParaRPr lang="en-US" sz="1400">
                        <a:effectLst/>
                        <a:latin typeface="Times New Roman" panose="02020603050405020304" pitchFamily="18" charset="0"/>
                      </a:endParaRPr>
                    </a:p>
                  </a:txBody>
                  <a:tcPr marL="58480" marR="58480" marT="0" marB="0" anchor="ctr"/>
                </a:tc>
                <a:extLst>
                  <a:ext uri="{0D108BD9-81ED-4DB2-BD59-A6C34878D82A}">
                    <a16:rowId xmlns:a16="http://schemas.microsoft.com/office/drawing/2014/main" val="455327470"/>
                  </a:ext>
                </a:extLst>
              </a:tr>
              <a:tr h="629852">
                <a:tc>
                  <a:txBody>
                    <a:bodyPr/>
                    <a:lstStyle/>
                    <a:p>
                      <a:pPr marL="0" marR="0">
                        <a:buNone/>
                      </a:pPr>
                      <a:r>
                        <a:rPr lang="en-US" sz="1400" dirty="0">
                          <a:effectLst/>
                        </a:rPr>
                        <a:t>Boynton Beach Blvd (SR 804)</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Primary east–west connector from barrier island and downtown to I-95</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Major evacuation route; connects to I-95 and US-441</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2697121357"/>
                  </a:ext>
                </a:extLst>
              </a:tr>
              <a:tr h="419902">
                <a:tc>
                  <a:txBody>
                    <a:bodyPr/>
                    <a:lstStyle/>
                    <a:p>
                      <a:pPr marL="0" marR="0">
                        <a:buNone/>
                      </a:pPr>
                      <a:r>
                        <a:rPr lang="en-US" sz="1400" dirty="0">
                          <a:effectLst/>
                        </a:rPr>
                        <a:t>Woolbright Road</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Primary east–west connector from coastal areas to I-95</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Congestion at interchange; critical evacuation link</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2175149823"/>
                  </a:ext>
                </a:extLst>
              </a:tr>
              <a:tr h="419902">
                <a:tc>
                  <a:txBody>
                    <a:bodyPr/>
                    <a:lstStyle/>
                    <a:p>
                      <a:pPr marL="0" marR="0">
                        <a:buNone/>
                      </a:pPr>
                      <a:r>
                        <a:rPr lang="en-US" sz="1400" dirty="0">
                          <a:effectLst/>
                        </a:rPr>
                        <a:t>Gateway Boulevard</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Primary east–west connector to I-95</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Provides evacuation access from central/east Boynton Beach</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4038481854"/>
                  </a:ext>
                </a:extLst>
              </a:tr>
              <a:tr h="419902">
                <a:tc>
                  <a:txBody>
                    <a:bodyPr/>
                    <a:lstStyle/>
                    <a:p>
                      <a:pPr marL="0" marR="0">
                        <a:buNone/>
                      </a:pPr>
                      <a:r>
                        <a:rPr lang="en-US" sz="1400" dirty="0">
                          <a:effectLst/>
                        </a:rPr>
                        <a:t>Ocean Avenue (SR 804 spur)</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Coastal connector from SR A1A to I-95</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Vulnerable to storm surge/flooding east of Intracoastal bridge</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4048264050"/>
                  </a:ext>
                </a:extLst>
              </a:tr>
              <a:tr h="629852">
                <a:tc>
                  <a:txBody>
                    <a:bodyPr/>
                    <a:lstStyle/>
                    <a:p>
                      <a:pPr marL="0" marR="0">
                        <a:buNone/>
                      </a:pPr>
                      <a:r>
                        <a:rPr lang="en-US" sz="1400" dirty="0">
                          <a:effectLst/>
                        </a:rPr>
                        <a:t>SR A1A (Ocean Blvd)</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Coastal redistribution route</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At risk from storm surge and coastal erosion; not reliable as inland evacuation route</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851725848"/>
                  </a:ext>
                </a:extLst>
              </a:tr>
              <a:tr h="419902">
                <a:tc>
                  <a:txBody>
                    <a:bodyPr/>
                    <a:lstStyle/>
                    <a:p>
                      <a:pPr marL="0" marR="0">
                        <a:buNone/>
                      </a:pPr>
                      <a:r>
                        <a:rPr lang="en-US" sz="1400" dirty="0">
                          <a:effectLst/>
                        </a:rPr>
                        <a:t>I-95 </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Regional north–south evacuation spine</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Connects Boynton Beach evacuees to inland counties and north/south regions</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635601321"/>
                  </a:ext>
                </a:extLst>
              </a:tr>
              <a:tr h="614790">
                <a:tc>
                  <a:txBody>
                    <a:bodyPr/>
                    <a:lstStyle/>
                    <a:p>
                      <a:pPr marL="0" marR="0">
                        <a:buNone/>
                      </a:pPr>
                      <a:r>
                        <a:rPr lang="en-US" sz="1400">
                          <a:effectLst/>
                        </a:rPr>
                        <a:t>US-1 (Federal Hwy)</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Secondary north–south evacuation corridor</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a:effectLst/>
                        </a:rPr>
                        <a:t>Provides local redistribution; not a primary long-distance evacuation facility</a:t>
                      </a:r>
                      <a:endParaRPr lang="en-US" sz="160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2609320514"/>
                  </a:ext>
                </a:extLst>
              </a:tr>
              <a:tr h="629852">
                <a:tc>
                  <a:txBody>
                    <a:bodyPr/>
                    <a:lstStyle/>
                    <a:p>
                      <a:pPr marL="0" marR="0">
                        <a:buNone/>
                      </a:pPr>
                      <a:r>
                        <a:rPr lang="en-US" sz="1400" dirty="0">
                          <a:effectLst/>
                        </a:rPr>
                        <a:t>Local Collectors (Seacrest Blvd, Old Boynton Rd, MLK Jr Blvd)</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dirty="0">
                          <a:effectLst/>
                        </a:rPr>
                        <a:t>Secondary evacuation feeders</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tc>
                  <a:txBody>
                    <a:bodyPr/>
                    <a:lstStyle/>
                    <a:p>
                      <a:pPr marL="0" marR="0">
                        <a:buNone/>
                      </a:pPr>
                      <a:r>
                        <a:rPr lang="en-US" sz="1400" dirty="0">
                          <a:effectLst/>
                        </a:rPr>
                        <a:t>Provide local access to shelters and evacuation routes</a:t>
                      </a:r>
                      <a:endParaRPr lang="en-US" sz="16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8480" marR="58480" marT="0" marB="0" anchor="ctr"/>
                </a:tc>
                <a:extLst>
                  <a:ext uri="{0D108BD9-81ED-4DB2-BD59-A6C34878D82A}">
                    <a16:rowId xmlns:a16="http://schemas.microsoft.com/office/drawing/2014/main" val="191521737"/>
                  </a:ext>
                </a:extLst>
              </a:tr>
            </a:tbl>
          </a:graphicData>
        </a:graphic>
      </p:graphicFrame>
      <p:pic>
        <p:nvPicPr>
          <p:cNvPr id="2" name="Picture 1">
            <a:extLst>
              <a:ext uri="{FF2B5EF4-FFF2-40B4-BE49-F238E27FC236}">
                <a16:creationId xmlns:a16="http://schemas.microsoft.com/office/drawing/2014/main" id="{6D59B2B7-14AD-2F32-E647-1D768FC50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327B0009-BDB0-60D8-815E-AE11B4BCE0C2}"/>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82694"/>
            <a:ext cx="1091437" cy="875306"/>
          </a:xfrm>
          <a:prstGeom prst="rect">
            <a:avLst/>
          </a:prstGeom>
        </p:spPr>
      </p:pic>
      <p:sp>
        <p:nvSpPr>
          <p:cNvPr id="7" name="Slide Number Placeholder 6">
            <a:extLst>
              <a:ext uri="{FF2B5EF4-FFF2-40B4-BE49-F238E27FC236}">
                <a16:creationId xmlns:a16="http://schemas.microsoft.com/office/drawing/2014/main" id="{EA758902-D6EB-2C85-F5F2-60B8BCC24AEE}"/>
              </a:ext>
            </a:extLst>
          </p:cNvPr>
          <p:cNvSpPr>
            <a:spLocks noGrp="1"/>
          </p:cNvSpPr>
          <p:nvPr>
            <p:ph type="sldNum" sz="quarter" idx="12"/>
          </p:nvPr>
        </p:nvSpPr>
        <p:spPr/>
        <p:txBody>
          <a:bodyPr/>
          <a:lstStyle/>
          <a:p>
            <a:fld id="{4CD77608-3819-479B-BB98-C216BA724EFE}" type="slidenum">
              <a:rPr lang="en-US" smtClean="0"/>
              <a:t>41</a:t>
            </a:fld>
            <a:endParaRPr lang="en-US"/>
          </a:p>
        </p:txBody>
      </p:sp>
    </p:spTree>
    <p:extLst>
      <p:ext uri="{BB962C8B-B14F-4D97-AF65-F5344CB8AC3E}">
        <p14:creationId xmlns:p14="http://schemas.microsoft.com/office/powerpoint/2010/main" val="167543161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60056-72DB-AB70-80D7-A6CD5AFD00E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E24A9BE-A333-6625-E816-196674EF7501}"/>
              </a:ext>
            </a:extLst>
          </p:cNvPr>
          <p:cNvSpPr txBox="1"/>
          <p:nvPr/>
        </p:nvSpPr>
        <p:spPr>
          <a:xfrm>
            <a:off x="472710" y="836024"/>
            <a:ext cx="8198576" cy="523220"/>
          </a:xfrm>
          <a:prstGeom prst="rect">
            <a:avLst/>
          </a:prstGeom>
          <a:noFill/>
        </p:spPr>
        <p:txBody>
          <a:bodyPr wrap="square">
            <a:spAutoFit/>
          </a:bodyPr>
          <a:lstStyle/>
          <a:p>
            <a:r>
              <a:rPr lang="en-US" sz="2800" dirty="0"/>
              <a:t>Updated Objective:</a:t>
            </a:r>
          </a:p>
        </p:txBody>
      </p:sp>
      <p:sp>
        <p:nvSpPr>
          <p:cNvPr id="4" name="TextBox 3">
            <a:extLst>
              <a:ext uri="{FF2B5EF4-FFF2-40B4-BE49-F238E27FC236}">
                <a16:creationId xmlns:a16="http://schemas.microsoft.com/office/drawing/2014/main" id="{2CAA4369-D0FE-6A45-F26A-270A7EB48839}"/>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pic>
        <p:nvPicPr>
          <p:cNvPr id="3" name="Picture 2">
            <a:extLst>
              <a:ext uri="{FF2B5EF4-FFF2-40B4-BE49-F238E27FC236}">
                <a16:creationId xmlns:a16="http://schemas.microsoft.com/office/drawing/2014/main" id="{151C35AB-6093-9772-AE18-1FAE1F85B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6795B90B-5EFB-9ACF-8428-83F448AA65FC}"/>
              </a:ext>
            </a:extLst>
          </p:cNvPr>
          <p:cNvSpPr>
            <a:spLocks noChangeArrowheads="1"/>
          </p:cNvSpPr>
          <p:nvPr/>
        </p:nvSpPr>
        <p:spPr bwMode="auto">
          <a:xfrm>
            <a:off x="900852" y="1418773"/>
            <a:ext cx="734229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Expand and improve pedestrian and bicycle networks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Align with Complete Streets and Mobility Plan corridors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Enhance safety for all users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Improve accessibility and connectivity citywide</a:t>
            </a: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Support multimodal transportation options </a:t>
            </a:r>
          </a:p>
        </p:txBody>
      </p:sp>
      <p:pic>
        <p:nvPicPr>
          <p:cNvPr id="6" name="Picture 5">
            <a:extLst>
              <a:ext uri="{FF2B5EF4-FFF2-40B4-BE49-F238E27FC236}">
                <a16:creationId xmlns:a16="http://schemas.microsoft.com/office/drawing/2014/main" id="{37C8655B-0DC2-B8D2-1203-2992C4DA8A0A}"/>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85FA57A8-56C2-20FE-F5CC-C335936C892F}"/>
              </a:ext>
            </a:extLst>
          </p:cNvPr>
          <p:cNvSpPr>
            <a:spLocks noGrp="1"/>
          </p:cNvSpPr>
          <p:nvPr>
            <p:ph type="sldNum" sz="quarter" idx="12"/>
          </p:nvPr>
        </p:nvSpPr>
        <p:spPr/>
        <p:txBody>
          <a:bodyPr/>
          <a:lstStyle/>
          <a:p>
            <a:fld id="{4CD77608-3819-479B-BB98-C216BA724EFE}" type="slidenum">
              <a:rPr lang="en-US" smtClean="0"/>
              <a:t>42</a:t>
            </a:fld>
            <a:endParaRPr lang="en-US"/>
          </a:p>
        </p:txBody>
      </p:sp>
    </p:spTree>
    <p:extLst>
      <p:ext uri="{BB962C8B-B14F-4D97-AF65-F5344CB8AC3E}">
        <p14:creationId xmlns:p14="http://schemas.microsoft.com/office/powerpoint/2010/main" val="233211429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813D-9006-52C4-13C8-E3135FDFCEA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057CB77-5B26-636D-5711-2D4E4ADF7FF1}"/>
              </a:ext>
            </a:extLst>
          </p:cNvPr>
          <p:cNvSpPr txBox="1"/>
          <p:nvPr/>
        </p:nvSpPr>
        <p:spPr>
          <a:xfrm>
            <a:off x="581313" y="776495"/>
            <a:ext cx="8198576" cy="523220"/>
          </a:xfrm>
          <a:prstGeom prst="rect">
            <a:avLst/>
          </a:prstGeom>
          <a:noFill/>
        </p:spPr>
        <p:txBody>
          <a:bodyPr wrap="square">
            <a:spAutoFit/>
          </a:bodyPr>
          <a:lstStyle/>
          <a:p>
            <a:r>
              <a:rPr lang="en-US" sz="2800" dirty="0"/>
              <a:t>Updated Policies:</a:t>
            </a:r>
          </a:p>
        </p:txBody>
      </p:sp>
      <p:sp>
        <p:nvSpPr>
          <p:cNvPr id="4" name="TextBox 3">
            <a:extLst>
              <a:ext uri="{FF2B5EF4-FFF2-40B4-BE49-F238E27FC236}">
                <a16:creationId xmlns:a16="http://schemas.microsoft.com/office/drawing/2014/main" id="{B3A6EA37-CC9C-D7FF-38EF-F58F2C01EAB0}"/>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pic>
        <p:nvPicPr>
          <p:cNvPr id="3" name="Picture 2">
            <a:extLst>
              <a:ext uri="{FF2B5EF4-FFF2-40B4-BE49-F238E27FC236}">
                <a16:creationId xmlns:a16="http://schemas.microsoft.com/office/drawing/2014/main" id="{C9F0D392-E82D-4B9B-CE71-34674E1FB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584C23B5-8B15-20B0-FE6F-5EF81D6732D1}"/>
              </a:ext>
            </a:extLst>
          </p:cNvPr>
          <p:cNvSpPr>
            <a:spLocks noChangeArrowheads="1"/>
          </p:cNvSpPr>
          <p:nvPr/>
        </p:nvSpPr>
        <p:spPr bwMode="auto">
          <a:xfrm>
            <a:off x="1062150" y="1289324"/>
            <a:ext cx="72390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Establish annual Mobility Report to track development, fees, and project delivery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Maintain a rolling 5 year list of prioritized multimodal transportation improvements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Align projects with City, FDOT, and MPO plans</a:t>
            </a: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Increase public transit use and reduce reliance on single occupancy vehicles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Track progress through ongoing mobility reporting </a:t>
            </a:r>
          </a:p>
        </p:txBody>
      </p:sp>
      <p:pic>
        <p:nvPicPr>
          <p:cNvPr id="6" name="Picture 5">
            <a:extLst>
              <a:ext uri="{FF2B5EF4-FFF2-40B4-BE49-F238E27FC236}">
                <a16:creationId xmlns:a16="http://schemas.microsoft.com/office/drawing/2014/main" id="{6ADB526F-6700-4394-5843-4F3E0E82A96A}"/>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C863CBAA-EC88-AAA3-3FBA-22AFFE74EC3D}"/>
              </a:ext>
            </a:extLst>
          </p:cNvPr>
          <p:cNvSpPr>
            <a:spLocks noGrp="1"/>
          </p:cNvSpPr>
          <p:nvPr>
            <p:ph type="sldNum" sz="quarter" idx="12"/>
          </p:nvPr>
        </p:nvSpPr>
        <p:spPr/>
        <p:txBody>
          <a:bodyPr/>
          <a:lstStyle/>
          <a:p>
            <a:fld id="{4CD77608-3819-479B-BB98-C216BA724EFE}" type="slidenum">
              <a:rPr lang="en-US" smtClean="0"/>
              <a:t>43</a:t>
            </a:fld>
            <a:endParaRPr lang="en-US"/>
          </a:p>
        </p:txBody>
      </p:sp>
    </p:spTree>
    <p:extLst>
      <p:ext uri="{BB962C8B-B14F-4D97-AF65-F5344CB8AC3E}">
        <p14:creationId xmlns:p14="http://schemas.microsoft.com/office/powerpoint/2010/main" val="407747434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1725-76C1-781E-EFAF-B562660AD44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6652AAB-0869-182C-596A-A821B73238CF}"/>
              </a:ext>
            </a:extLst>
          </p:cNvPr>
          <p:cNvSpPr txBox="1"/>
          <p:nvPr/>
        </p:nvSpPr>
        <p:spPr>
          <a:xfrm>
            <a:off x="581313" y="873852"/>
            <a:ext cx="8198576" cy="523220"/>
          </a:xfrm>
          <a:prstGeom prst="rect">
            <a:avLst/>
          </a:prstGeom>
          <a:noFill/>
        </p:spPr>
        <p:txBody>
          <a:bodyPr wrap="square">
            <a:spAutoFit/>
          </a:bodyPr>
          <a:lstStyle/>
          <a:p>
            <a:r>
              <a:rPr lang="en-US" sz="2800" dirty="0"/>
              <a:t>Updated/Added Policies:</a:t>
            </a:r>
          </a:p>
        </p:txBody>
      </p:sp>
      <p:sp>
        <p:nvSpPr>
          <p:cNvPr id="4" name="TextBox 3">
            <a:extLst>
              <a:ext uri="{FF2B5EF4-FFF2-40B4-BE49-F238E27FC236}">
                <a16:creationId xmlns:a16="http://schemas.microsoft.com/office/drawing/2014/main" id="{8DC7072D-3D72-0052-A40F-B110A2244DAF}"/>
              </a:ext>
            </a:extLst>
          </p:cNvPr>
          <p:cNvSpPr txBox="1"/>
          <p:nvPr/>
        </p:nvSpPr>
        <p:spPr>
          <a:xfrm>
            <a:off x="-1" y="191720"/>
            <a:ext cx="9143999" cy="584775"/>
          </a:xfrm>
          <a:prstGeom prst="rect">
            <a:avLst/>
          </a:prstGeom>
          <a:solidFill>
            <a:srgbClr val="10455E"/>
          </a:solidFill>
        </p:spPr>
        <p:txBody>
          <a:bodyPr wrap="square" rtlCol="0">
            <a:spAutoFit/>
          </a:bodyPr>
          <a:lstStyle/>
          <a:p>
            <a:pPr algn="ctr"/>
            <a:r>
              <a:rPr lang="en-US" sz="3200" dirty="0">
                <a:solidFill>
                  <a:schemeClr val="bg1"/>
                </a:solidFill>
              </a:rPr>
              <a:t>TRANSPORTATION AND MOBILITY ELEMENT</a:t>
            </a:r>
          </a:p>
        </p:txBody>
      </p:sp>
      <p:pic>
        <p:nvPicPr>
          <p:cNvPr id="3" name="Picture 2">
            <a:extLst>
              <a:ext uri="{FF2B5EF4-FFF2-40B4-BE49-F238E27FC236}">
                <a16:creationId xmlns:a16="http://schemas.microsoft.com/office/drawing/2014/main" id="{E130A9EB-0B76-C7B7-7E5F-CADD6E814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327961E2-947A-C5DE-9B80-656FE8439425}"/>
              </a:ext>
            </a:extLst>
          </p:cNvPr>
          <p:cNvSpPr>
            <a:spLocks noChangeArrowheads="1"/>
          </p:cNvSpPr>
          <p:nvPr/>
        </p:nvSpPr>
        <p:spPr bwMode="auto">
          <a:xfrm>
            <a:off x="1670700" y="1459793"/>
            <a:ext cx="61016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Maintain a GIS-based inventory of pedestrian and bicycle facilities</a:t>
            </a: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Regularly update data to support planning and decision-making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Identify gaps and safety issues in bike and pedestrian networks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Prioritize improvements based on need and risk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Apply Vision Zero principles to improve roadway safety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Emphasis on Quality of Service (QOS) standards</a:t>
            </a:r>
          </a:p>
        </p:txBody>
      </p:sp>
      <p:pic>
        <p:nvPicPr>
          <p:cNvPr id="6" name="Picture 5">
            <a:extLst>
              <a:ext uri="{FF2B5EF4-FFF2-40B4-BE49-F238E27FC236}">
                <a16:creationId xmlns:a16="http://schemas.microsoft.com/office/drawing/2014/main" id="{8629A6E5-A177-5257-D831-83E19CC615E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5172064-43F1-E6A3-4419-B987FD3CA1B8}"/>
              </a:ext>
            </a:extLst>
          </p:cNvPr>
          <p:cNvSpPr>
            <a:spLocks noGrp="1"/>
          </p:cNvSpPr>
          <p:nvPr>
            <p:ph type="sldNum" sz="quarter" idx="12"/>
          </p:nvPr>
        </p:nvSpPr>
        <p:spPr/>
        <p:txBody>
          <a:bodyPr/>
          <a:lstStyle/>
          <a:p>
            <a:fld id="{4CD77608-3819-479B-BB98-C216BA724EFE}" type="slidenum">
              <a:rPr lang="en-US" smtClean="0"/>
              <a:t>44</a:t>
            </a:fld>
            <a:endParaRPr lang="en-US"/>
          </a:p>
        </p:txBody>
      </p:sp>
    </p:spTree>
    <p:extLst>
      <p:ext uri="{BB962C8B-B14F-4D97-AF65-F5344CB8AC3E}">
        <p14:creationId xmlns:p14="http://schemas.microsoft.com/office/powerpoint/2010/main" val="295959795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0E020B-1FF9-518E-D133-5754DD1C65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CF3905-F7AE-B2A0-6F9D-20BD17F58293}"/>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56F5507E-50A9-D13F-AFAC-2C03CCC3D54B}"/>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UTILITIES ELEMENT</a:t>
            </a:r>
          </a:p>
        </p:txBody>
      </p:sp>
      <p:pic>
        <p:nvPicPr>
          <p:cNvPr id="5" name="Picture 4">
            <a:extLst>
              <a:ext uri="{FF2B5EF4-FFF2-40B4-BE49-F238E27FC236}">
                <a16:creationId xmlns:a16="http://schemas.microsoft.com/office/drawing/2014/main" id="{017231D3-A5E8-5585-9559-3BD59A03E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3080AF1B-8D99-542E-F968-000C55307473}"/>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1A4EF7DA-6AF6-A3F9-ED54-9C1189711EDA}"/>
              </a:ext>
            </a:extLst>
          </p:cNvPr>
          <p:cNvSpPr>
            <a:spLocks noGrp="1"/>
          </p:cNvSpPr>
          <p:nvPr>
            <p:ph type="sldNum" sz="quarter" idx="12"/>
          </p:nvPr>
        </p:nvSpPr>
        <p:spPr/>
        <p:txBody>
          <a:bodyPr/>
          <a:lstStyle/>
          <a:p>
            <a:fld id="{4CD77608-3819-479B-BB98-C216BA724EFE}" type="slidenum">
              <a:rPr lang="en-US" smtClean="0"/>
              <a:t>45</a:t>
            </a:fld>
            <a:endParaRPr lang="en-US"/>
          </a:p>
        </p:txBody>
      </p:sp>
    </p:spTree>
    <p:extLst>
      <p:ext uri="{BB962C8B-B14F-4D97-AF65-F5344CB8AC3E}">
        <p14:creationId xmlns:p14="http://schemas.microsoft.com/office/powerpoint/2010/main" val="869207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0DAB7-0DA3-C070-F4F0-301D57C49C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8F6452-217F-C58C-27E1-4211A6B5BA7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sp>
        <p:nvSpPr>
          <p:cNvPr id="4" name="TextBox 3">
            <a:extLst>
              <a:ext uri="{FF2B5EF4-FFF2-40B4-BE49-F238E27FC236}">
                <a16:creationId xmlns:a16="http://schemas.microsoft.com/office/drawing/2014/main" id="{239AC72B-F69B-EA5F-BC60-20444B1A5F2D}"/>
              </a:ext>
            </a:extLst>
          </p:cNvPr>
          <p:cNvSpPr txBox="1"/>
          <p:nvPr/>
        </p:nvSpPr>
        <p:spPr>
          <a:xfrm>
            <a:off x="3078635" y="1143000"/>
            <a:ext cx="6065363" cy="4893647"/>
          </a:xfrm>
          <a:prstGeom prst="rect">
            <a:avLst/>
          </a:prstGeom>
          <a:noFill/>
        </p:spPr>
        <p:txBody>
          <a:bodyPr wrap="square">
            <a:spAutoFit/>
          </a:bodyPr>
          <a:lstStyle/>
          <a:p>
            <a:pPr marL="457200" indent="-457200">
              <a:buFont typeface="Wingdings" panose="05000000000000000000" pitchFamily="2" charset="2"/>
              <a:buChar char="Ø"/>
            </a:pPr>
            <a:r>
              <a:rPr lang="en-US" sz="2400" dirty="0"/>
              <a:t>Manages public facilities and services essential to growth and quality of life</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Includes Sanitary Sewer, Potable Water, Stormwater, Solid Waste, and Groundwater Recharge</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Ensures coordinated planning with regional agencies and sustainability goals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Supports resilience, water conservation, and infrastructure investment</a:t>
            </a:r>
          </a:p>
        </p:txBody>
      </p:sp>
      <p:sp>
        <p:nvSpPr>
          <p:cNvPr id="8" name="TextBox 7">
            <a:extLst>
              <a:ext uri="{FF2B5EF4-FFF2-40B4-BE49-F238E27FC236}">
                <a16:creationId xmlns:a16="http://schemas.microsoft.com/office/drawing/2014/main" id="{5858E55C-81ED-9642-10F4-110FD645D8C7}"/>
              </a:ext>
            </a:extLst>
          </p:cNvPr>
          <p:cNvSpPr txBox="1"/>
          <p:nvPr/>
        </p:nvSpPr>
        <p:spPr>
          <a:xfrm>
            <a:off x="175882" y="1843682"/>
            <a:ext cx="2819400" cy="3170636"/>
          </a:xfrm>
          <a:prstGeom prst="flowChartAlternateProcess">
            <a:avLst/>
          </a:prstGeom>
          <a:solidFill>
            <a:srgbClr val="10455E"/>
          </a:solidFill>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sng" strike="noStrike" kern="1200" cap="none" spc="0" normalizeH="0" baseline="0" noProof="0" dirty="0">
                <a:ln>
                  <a:noFill/>
                </a:ln>
                <a:solidFill>
                  <a:schemeClr val="bg1"/>
                </a:solidFill>
                <a:effectLst/>
                <a:uLnTx/>
                <a:uFillTx/>
                <a:latin typeface="Aptos Display" panose="02110004020202020204"/>
                <a:ea typeface="+mn-ea"/>
                <a:cs typeface="+mn-cs"/>
              </a:rPr>
              <a:t>Sub </a:t>
            </a:r>
            <a:r>
              <a:rPr lang="en-US" sz="2400" b="1" u="sng" dirty="0">
                <a:solidFill>
                  <a:schemeClr val="bg1"/>
                </a:solidFill>
                <a:latin typeface="Aptos Display" panose="02110004020202020204"/>
              </a:rPr>
              <a:t>E</a:t>
            </a:r>
            <a:r>
              <a:rPr kumimoji="0" lang="en-US" sz="2400" b="1" i="0" u="sng" strike="noStrike" kern="1200" cap="none" spc="0" normalizeH="0" baseline="0" noProof="0" dirty="0" err="1">
                <a:ln>
                  <a:noFill/>
                </a:ln>
                <a:solidFill>
                  <a:schemeClr val="bg1"/>
                </a:solidFill>
                <a:effectLst/>
                <a:uLnTx/>
                <a:uFillTx/>
                <a:latin typeface="Aptos Display" panose="02110004020202020204"/>
                <a:ea typeface="+mn-ea"/>
                <a:cs typeface="+mn-cs"/>
              </a:rPr>
              <a:t>lements</a:t>
            </a:r>
            <a:r>
              <a:rPr kumimoji="0" lang="en-US" sz="2400" b="1" i="0" u="sng" strike="noStrike" kern="1200" cap="none" spc="0" normalizeH="0" baseline="0" noProof="0" dirty="0">
                <a:ln>
                  <a:noFill/>
                </a:ln>
                <a:solidFill>
                  <a:schemeClr val="bg1"/>
                </a:solidFill>
                <a:effectLst/>
                <a:uLnTx/>
                <a:uFillTx/>
                <a:latin typeface="Aptos Display" panose="02110004020202020204"/>
                <a:ea typeface="+mn-ea"/>
                <a:cs typeface="+mn-cs"/>
              </a:rPr>
              <a:t>:</a:t>
            </a:r>
          </a:p>
          <a:p>
            <a:pPr marR="0" lvl="0" algn="ctr" defTabSz="914400" rtl="0" eaLnBrk="1" fontAlgn="auto" latinLnBrk="0" hangingPunct="1">
              <a:lnSpc>
                <a:spcPct val="90000"/>
              </a:lnSpc>
              <a:spcBef>
                <a:spcPct val="0"/>
              </a:spcBef>
              <a:spcAft>
                <a:spcPts val="600"/>
              </a:spcAft>
              <a:buClrTx/>
              <a:buSzTx/>
              <a:tabLst/>
              <a:defRPr/>
            </a:pPr>
            <a:r>
              <a:rPr kumimoji="0" lang="en-US" sz="2400" b="0" i="0" u="none" strike="noStrike" kern="1200" cap="none" spc="0" normalizeH="0" baseline="0" noProof="0" dirty="0">
                <a:ln>
                  <a:noFill/>
                </a:ln>
                <a:solidFill>
                  <a:schemeClr val="bg1"/>
                </a:solidFill>
                <a:effectLst/>
                <a:uLnTx/>
                <a:uFillTx/>
                <a:latin typeface="Aptos Display" panose="02110004020202020204"/>
                <a:ea typeface="+mn-ea"/>
                <a:cs typeface="+mn-cs"/>
              </a:rPr>
              <a:t>Sanitary Sewer</a:t>
            </a:r>
          </a:p>
          <a:p>
            <a:pPr marR="0" lvl="0" algn="ctr" defTabSz="914400" rtl="0" eaLnBrk="1" fontAlgn="auto" latinLnBrk="0" hangingPunct="1">
              <a:lnSpc>
                <a:spcPct val="90000"/>
              </a:lnSpc>
              <a:spcBef>
                <a:spcPct val="0"/>
              </a:spcBef>
              <a:spcAft>
                <a:spcPts val="600"/>
              </a:spcAft>
              <a:buClrTx/>
              <a:buSzTx/>
              <a:tabLst/>
              <a:defRPr/>
            </a:pPr>
            <a:r>
              <a:rPr kumimoji="0" lang="en-US" sz="2400" b="0" i="0" u="none" strike="noStrike" kern="1200" cap="none" spc="0" normalizeH="0" baseline="0" noProof="0" dirty="0">
                <a:ln>
                  <a:noFill/>
                </a:ln>
                <a:solidFill>
                  <a:schemeClr val="bg1"/>
                </a:solidFill>
                <a:effectLst/>
                <a:uLnTx/>
                <a:uFillTx/>
                <a:latin typeface="Aptos Display" panose="02110004020202020204"/>
                <a:ea typeface="+mn-ea"/>
                <a:cs typeface="+mn-cs"/>
              </a:rPr>
              <a:t>Potable Water</a:t>
            </a:r>
          </a:p>
          <a:p>
            <a:pPr marR="0" lvl="0" algn="ctr" defTabSz="914400" rtl="0" eaLnBrk="1" fontAlgn="auto" latinLnBrk="0" hangingPunct="1">
              <a:lnSpc>
                <a:spcPct val="90000"/>
              </a:lnSpc>
              <a:spcBef>
                <a:spcPct val="0"/>
              </a:spcBef>
              <a:spcAft>
                <a:spcPts val="600"/>
              </a:spcAft>
              <a:buClrTx/>
              <a:buSzTx/>
              <a:tabLst/>
              <a:defRPr/>
            </a:pPr>
            <a:r>
              <a:rPr kumimoji="0" lang="en-US" sz="2400" b="0" i="0" u="none" strike="noStrike" kern="1200" cap="none" spc="0" normalizeH="0" baseline="0" noProof="0" dirty="0">
                <a:ln>
                  <a:noFill/>
                </a:ln>
                <a:solidFill>
                  <a:schemeClr val="bg1"/>
                </a:solidFill>
                <a:effectLst/>
                <a:uLnTx/>
                <a:uFillTx/>
                <a:latin typeface="Aptos Display" panose="02110004020202020204"/>
                <a:ea typeface="+mn-ea"/>
                <a:cs typeface="+mn-cs"/>
              </a:rPr>
              <a:t>Stormwater </a:t>
            </a:r>
          </a:p>
          <a:p>
            <a:pPr marR="0" lvl="0" algn="ctr" defTabSz="914400" rtl="0" eaLnBrk="1" fontAlgn="auto" latinLnBrk="0" hangingPunct="1">
              <a:lnSpc>
                <a:spcPct val="90000"/>
              </a:lnSpc>
              <a:spcBef>
                <a:spcPct val="0"/>
              </a:spcBef>
              <a:spcAft>
                <a:spcPts val="600"/>
              </a:spcAft>
              <a:buClrTx/>
              <a:buSzTx/>
              <a:tabLst/>
              <a:defRPr/>
            </a:pPr>
            <a:r>
              <a:rPr kumimoji="0" lang="en-US" sz="2400" b="0" i="0" u="none" strike="noStrike" kern="1200" cap="none" spc="0" normalizeH="0" baseline="0" noProof="0" dirty="0">
                <a:ln>
                  <a:noFill/>
                </a:ln>
                <a:solidFill>
                  <a:schemeClr val="bg1"/>
                </a:solidFill>
                <a:effectLst/>
                <a:uLnTx/>
                <a:uFillTx/>
                <a:latin typeface="Aptos Display" panose="02110004020202020204"/>
                <a:ea typeface="+mn-ea"/>
                <a:cs typeface="+mn-cs"/>
              </a:rPr>
              <a:t>Solid Waste</a:t>
            </a:r>
          </a:p>
          <a:p>
            <a:pPr marR="0" lvl="0" algn="ctr" defTabSz="914400" rtl="0" eaLnBrk="1" fontAlgn="auto" latinLnBrk="0" hangingPunct="1">
              <a:lnSpc>
                <a:spcPct val="90000"/>
              </a:lnSpc>
              <a:spcBef>
                <a:spcPct val="0"/>
              </a:spcBef>
              <a:spcAft>
                <a:spcPts val="600"/>
              </a:spcAft>
              <a:buClrTx/>
              <a:buSzTx/>
              <a:tabLst/>
              <a:defRPr/>
            </a:pPr>
            <a:r>
              <a:rPr kumimoji="0" lang="en-US" sz="2400" b="0" i="0" u="none" strike="noStrike" kern="1200" cap="none" spc="0" normalizeH="0" baseline="0" noProof="0" dirty="0">
                <a:ln>
                  <a:noFill/>
                </a:ln>
                <a:solidFill>
                  <a:schemeClr val="bg1"/>
                </a:solidFill>
                <a:effectLst/>
                <a:uLnTx/>
                <a:uFillTx/>
                <a:latin typeface="Aptos Display" panose="02110004020202020204"/>
                <a:ea typeface="+mn-ea"/>
                <a:cs typeface="+mn-cs"/>
              </a:rPr>
              <a:t>Groundwater Recharge</a:t>
            </a:r>
            <a:r>
              <a:rPr kumimoji="0" lang="en-US" sz="3500" b="0" i="0" u="none" strike="noStrike" kern="1200" cap="none" spc="0" normalizeH="0" baseline="0" noProof="0" dirty="0">
                <a:ln>
                  <a:noFill/>
                </a:ln>
                <a:solidFill>
                  <a:schemeClr val="bg1"/>
                </a:solidFill>
                <a:effectLst/>
                <a:uLnTx/>
                <a:uFillTx/>
                <a:latin typeface="Aptos Display" panose="02110004020202020204"/>
                <a:ea typeface="+mn-ea"/>
                <a:cs typeface="+mn-cs"/>
              </a:rPr>
              <a:t> </a:t>
            </a:r>
          </a:p>
        </p:txBody>
      </p:sp>
      <p:sp>
        <p:nvSpPr>
          <p:cNvPr id="10" name="TextBox 9">
            <a:extLst>
              <a:ext uri="{FF2B5EF4-FFF2-40B4-BE49-F238E27FC236}">
                <a16:creationId xmlns:a16="http://schemas.microsoft.com/office/drawing/2014/main" id="{6E0C0F35-C552-1465-4888-31548A200F45}"/>
              </a:ext>
            </a:extLst>
          </p:cNvPr>
          <p:cNvSpPr txBox="1"/>
          <p:nvPr/>
        </p:nvSpPr>
        <p:spPr>
          <a:xfrm>
            <a:off x="1833568" y="6007845"/>
            <a:ext cx="6268847" cy="400110"/>
          </a:xfrm>
          <a:prstGeom prst="rect">
            <a:avLst/>
          </a:prstGeom>
          <a:noFill/>
        </p:spPr>
        <p:txBody>
          <a:bodyPr wrap="square">
            <a:spAutoFit/>
          </a:bodyPr>
          <a:lstStyle/>
          <a:p>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Service Area: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25.1 sq. miles; approx. 125,000 residents</a:t>
            </a:r>
            <a:endParaRPr lang="en-US" sz="2000" dirty="0"/>
          </a:p>
        </p:txBody>
      </p:sp>
      <p:pic>
        <p:nvPicPr>
          <p:cNvPr id="5" name="Picture 4">
            <a:extLst>
              <a:ext uri="{FF2B5EF4-FFF2-40B4-BE49-F238E27FC236}">
                <a16:creationId xmlns:a16="http://schemas.microsoft.com/office/drawing/2014/main" id="{C10F11BB-8824-4EC5-DE34-C6D412BD4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407955"/>
            <a:ext cx="1820984" cy="260081"/>
          </a:xfrm>
          <a:prstGeom prst="rect">
            <a:avLst/>
          </a:prstGeom>
        </p:spPr>
      </p:pic>
      <p:pic>
        <p:nvPicPr>
          <p:cNvPr id="3" name="Picture 2">
            <a:extLst>
              <a:ext uri="{FF2B5EF4-FFF2-40B4-BE49-F238E27FC236}">
                <a16:creationId xmlns:a16="http://schemas.microsoft.com/office/drawing/2014/main" id="{AE4CC9E6-7916-5070-D259-2E8BA79031B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1384C464-DE88-C57C-9460-E20CFC32BB60}"/>
              </a:ext>
            </a:extLst>
          </p:cNvPr>
          <p:cNvSpPr>
            <a:spLocks noGrp="1"/>
          </p:cNvSpPr>
          <p:nvPr>
            <p:ph type="sldNum" sz="quarter" idx="12"/>
          </p:nvPr>
        </p:nvSpPr>
        <p:spPr/>
        <p:txBody>
          <a:bodyPr/>
          <a:lstStyle/>
          <a:p>
            <a:fld id="{4CD77608-3819-479B-BB98-C216BA724EFE}" type="slidenum">
              <a:rPr lang="en-US" smtClean="0"/>
              <a:t>46</a:t>
            </a:fld>
            <a:endParaRPr lang="en-US"/>
          </a:p>
        </p:txBody>
      </p:sp>
    </p:spTree>
    <p:extLst>
      <p:ext uri="{BB962C8B-B14F-4D97-AF65-F5344CB8AC3E}">
        <p14:creationId xmlns:p14="http://schemas.microsoft.com/office/powerpoint/2010/main" val="258057702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77904A-9510-456E-CC37-E89A826171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A9AB4-7BAC-FBE5-1A31-4AC01C61FB93}"/>
              </a:ext>
            </a:extLst>
          </p:cNvPr>
          <p:cNvSpPr txBox="1"/>
          <p:nvPr/>
        </p:nvSpPr>
        <p:spPr>
          <a:xfrm>
            <a:off x="175882" y="1343975"/>
            <a:ext cx="4929518" cy="4674136"/>
          </a:xfrm>
          <a:prstGeom prst="rect">
            <a:avLst/>
          </a:prstGeom>
        </p:spPr>
        <p:txBody>
          <a:bodyPr vert="horz" lIns="91440" tIns="45720" rIns="91440" bIns="45720" rtlCol="0" anchor="t">
            <a:noAutofit/>
          </a:bodyPr>
          <a:lstStyle/>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Partnered with South Central Regional Wastewater Treatment Plant</a:t>
            </a: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LOS: 100 gallons per capita per day</a:t>
            </a: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lvl="0" indent="-342900" defTabSz="914400">
              <a:spcAft>
                <a:spcPts val="600"/>
              </a:spcAft>
              <a:buFont typeface="Wingdings" panose="05000000000000000000" pitchFamily="2" charset="2"/>
              <a:buChar char="Ø"/>
              <a:defRPr/>
            </a:pPr>
            <a:r>
              <a:rPr lang="en-US" sz="2100" dirty="0">
                <a:solidFill>
                  <a:prstClr val="black"/>
                </a:solidFill>
              </a:rPr>
              <a:t>167 Lift Stations (7 Master    Stations)</a:t>
            </a:r>
          </a:p>
          <a:p>
            <a:pPr marL="114300" lvl="0" indent="-342900" defTabSz="914400">
              <a:spcAft>
                <a:spcPts val="600"/>
              </a:spcAft>
              <a:buFont typeface="Wingdings" panose="05000000000000000000" pitchFamily="2" charset="2"/>
              <a:buChar char="Ø"/>
              <a:defRPr/>
            </a:pPr>
            <a:endParaRPr lang="en-US" sz="2100" dirty="0">
              <a:solidFill>
                <a:prstClr val="black"/>
              </a:solidFill>
            </a:endParaRPr>
          </a:p>
          <a:p>
            <a:pPr marL="114300" lvl="0" indent="-342900" defTabSz="914400">
              <a:spcAft>
                <a:spcPts val="600"/>
              </a:spcAft>
              <a:buFont typeface="Wingdings" panose="05000000000000000000" pitchFamily="2" charset="2"/>
              <a:buChar char="Ø"/>
              <a:defRPr/>
            </a:pPr>
            <a:r>
              <a:rPr lang="en-US" sz="2100" dirty="0">
                <a:solidFill>
                  <a:prstClr val="black"/>
                </a:solidFill>
              </a:rPr>
              <a:t>390 miles of Pipelines</a:t>
            </a:r>
          </a:p>
          <a:p>
            <a:pPr marL="114300" lvl="0" indent="-342900" defTabSz="914400">
              <a:spcAft>
                <a:spcPts val="600"/>
              </a:spcAft>
              <a:buFont typeface="Wingdings" panose="05000000000000000000" pitchFamily="2" charset="2"/>
              <a:buChar char="Ø"/>
              <a:defRPr/>
            </a:pPr>
            <a:endParaRPr lang="en-US" sz="2100" dirty="0">
              <a:solidFill>
                <a:prstClr val="black"/>
              </a:solidFill>
            </a:endParaRPr>
          </a:p>
          <a:p>
            <a:pPr marL="114300" lvl="0" indent="-342900" defTabSz="914400">
              <a:spcAft>
                <a:spcPts val="600"/>
              </a:spcAft>
              <a:buFont typeface="Wingdings" panose="05000000000000000000" pitchFamily="2" charset="2"/>
              <a:buChar char="Ø"/>
              <a:defRPr/>
            </a:pPr>
            <a:r>
              <a:rPr lang="en-US" sz="2100" dirty="0">
                <a:solidFill>
                  <a:prstClr val="black"/>
                </a:solidFill>
              </a:rPr>
              <a:t>7,982 Manholes</a:t>
            </a:r>
          </a:p>
          <a:p>
            <a:pPr marL="114300" lvl="0" indent="-342900" defTabSz="914400">
              <a:spcAft>
                <a:spcPts val="600"/>
              </a:spcAft>
              <a:buFont typeface="Wingdings" panose="05000000000000000000" pitchFamily="2" charset="2"/>
              <a:buChar char="Ø"/>
              <a:defRPr/>
            </a:pPr>
            <a:endParaRPr lang="en-US" sz="2100" dirty="0">
              <a:solidFill>
                <a:prstClr val="black"/>
              </a:solidFill>
            </a:endParaRPr>
          </a:p>
          <a:p>
            <a:pPr marL="114300" lvl="0" indent="-342900" defTabSz="914400">
              <a:spcAft>
                <a:spcPts val="600"/>
              </a:spcAft>
              <a:buFont typeface="Wingdings" panose="05000000000000000000" pitchFamily="2" charset="2"/>
              <a:buChar char="Ø"/>
              <a:defRPr/>
            </a:pPr>
            <a:r>
              <a:rPr lang="en-US" sz="2100" dirty="0">
                <a:solidFill>
                  <a:prstClr val="black"/>
                </a:solidFill>
              </a:rPr>
              <a:t>778 Cleanouts; 71 Air Release Valves</a:t>
            </a: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Diagram of a diagram of a factory&#10;&#10;AI-generated content may be incorrect.">
            <a:extLst>
              <a:ext uri="{FF2B5EF4-FFF2-40B4-BE49-F238E27FC236}">
                <a16:creationId xmlns:a16="http://schemas.microsoft.com/office/drawing/2014/main" id="{75D5BFD5-5564-8870-6DF0-6F36BD106D6E}"/>
              </a:ext>
            </a:extLst>
          </p:cNvPr>
          <p:cNvPicPr>
            <a:picLocks noChangeAspect="1"/>
          </p:cNvPicPr>
          <p:nvPr/>
        </p:nvPicPr>
        <p:blipFill>
          <a:blip r:embed="rId2"/>
          <a:stretch>
            <a:fillRect/>
          </a:stretch>
        </p:blipFill>
        <p:spPr>
          <a:xfrm>
            <a:off x="5030000" y="2124498"/>
            <a:ext cx="3938118" cy="2609003"/>
          </a:xfrm>
          <a:prstGeom prst="rect">
            <a:avLst/>
          </a:prstGeom>
        </p:spPr>
      </p:pic>
      <p:sp>
        <p:nvSpPr>
          <p:cNvPr id="8" name="TextBox 7">
            <a:extLst>
              <a:ext uri="{FF2B5EF4-FFF2-40B4-BE49-F238E27FC236}">
                <a16:creationId xmlns:a16="http://schemas.microsoft.com/office/drawing/2014/main" id="{28E36218-558C-DF28-8771-A39CCEB95954}"/>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sp>
        <p:nvSpPr>
          <p:cNvPr id="10" name="TextBox 9">
            <a:extLst>
              <a:ext uri="{FF2B5EF4-FFF2-40B4-BE49-F238E27FC236}">
                <a16:creationId xmlns:a16="http://schemas.microsoft.com/office/drawing/2014/main" id="{0729CFD5-748A-8CE2-E27D-6394BCF30BD3}"/>
              </a:ext>
            </a:extLst>
          </p:cNvPr>
          <p:cNvSpPr txBox="1"/>
          <p:nvPr/>
        </p:nvSpPr>
        <p:spPr>
          <a:xfrm>
            <a:off x="0" y="837023"/>
            <a:ext cx="9143998" cy="482633"/>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Sanitary Sewer System</a:t>
            </a:r>
          </a:p>
        </p:txBody>
      </p:sp>
      <p:pic>
        <p:nvPicPr>
          <p:cNvPr id="3" name="Picture 2">
            <a:extLst>
              <a:ext uri="{FF2B5EF4-FFF2-40B4-BE49-F238E27FC236}">
                <a16:creationId xmlns:a16="http://schemas.microsoft.com/office/drawing/2014/main" id="{FDAA6FF1-8F24-5959-1C50-B5E0EB38E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49846517-62B9-07AA-1795-B7152752454F}"/>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F4127C7E-625C-1776-B6B5-C85154837288}"/>
              </a:ext>
            </a:extLst>
          </p:cNvPr>
          <p:cNvSpPr>
            <a:spLocks noGrp="1"/>
          </p:cNvSpPr>
          <p:nvPr>
            <p:ph type="sldNum" sz="quarter" idx="12"/>
          </p:nvPr>
        </p:nvSpPr>
        <p:spPr/>
        <p:txBody>
          <a:bodyPr/>
          <a:lstStyle/>
          <a:p>
            <a:fld id="{4CD77608-3819-479B-BB98-C216BA724EFE}" type="slidenum">
              <a:rPr lang="en-US" smtClean="0"/>
              <a:t>47</a:t>
            </a:fld>
            <a:endParaRPr lang="en-US"/>
          </a:p>
        </p:txBody>
      </p:sp>
    </p:spTree>
    <p:extLst>
      <p:ext uri="{BB962C8B-B14F-4D97-AF65-F5344CB8AC3E}">
        <p14:creationId xmlns:p14="http://schemas.microsoft.com/office/powerpoint/2010/main" val="3981517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1FA63-F505-5B2D-9214-D9897D5127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A945E9-771F-05B4-B7B0-5236F0F5B682}"/>
              </a:ext>
            </a:extLst>
          </p:cNvPr>
          <p:cNvSpPr txBox="1"/>
          <p:nvPr/>
        </p:nvSpPr>
        <p:spPr>
          <a:xfrm>
            <a:off x="22698" y="793445"/>
            <a:ext cx="9144001" cy="476810"/>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Solid Waste Management</a:t>
            </a:r>
          </a:p>
        </p:txBody>
      </p:sp>
      <p:sp>
        <p:nvSpPr>
          <p:cNvPr id="2" name="TextBox 1">
            <a:extLst>
              <a:ext uri="{FF2B5EF4-FFF2-40B4-BE49-F238E27FC236}">
                <a16:creationId xmlns:a16="http://schemas.microsoft.com/office/drawing/2014/main" id="{EC3A1CC1-5344-76CC-8C96-FB1394A939D7}"/>
              </a:ext>
            </a:extLst>
          </p:cNvPr>
          <p:cNvSpPr txBox="1"/>
          <p:nvPr/>
        </p:nvSpPr>
        <p:spPr>
          <a:xfrm>
            <a:off x="343636" y="1190244"/>
            <a:ext cx="8502123" cy="3410712"/>
          </a:xfrm>
          <a:prstGeom prst="rect">
            <a:avLst/>
          </a:prstGeom>
        </p:spPr>
        <p:txBody>
          <a:bodyPr vert="horz" lIns="91440" tIns="45720" rIns="91440" bIns="45720" rtlCol="0" anchor="t">
            <a:normAutofit/>
          </a:bodyPr>
          <a:lstStyle/>
          <a:p>
            <a:pPr marL="285750" marR="0" lvl="0" indent="-28575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Managed by Palm Beach County SWA &amp; Waste Management, Inc.</a:t>
            </a:r>
          </a:p>
          <a:p>
            <a:pPr marL="114300" marR="0" lvl="0" indent="-34290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LOS: 7.7–8.0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lbs</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per capita per day</a:t>
            </a:r>
          </a:p>
          <a:p>
            <a:pPr marL="114300" marR="0" lvl="0" indent="-34290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Recycling Rate: ~22%, Goal to Exceed 25%</a:t>
            </a:r>
          </a:p>
          <a:p>
            <a:pPr marL="114300" marR="0" lvl="0" indent="-34290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Programs Emphasize </a:t>
            </a:r>
            <a:r>
              <a:rPr lang="en-US" sz="2200" dirty="0">
                <a:solidFill>
                  <a:prstClr val="black"/>
                </a:solidFill>
                <a:latin typeface="Aptos" panose="02110004020202020204"/>
              </a:rPr>
              <a:t>R</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eduction</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Reuse, and Education</a:t>
            </a:r>
          </a:p>
          <a:p>
            <a:pPr marL="285750" marR="0" lvl="0" indent="-285750"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6E8CFA-7765-45FD-423A-0FC8A65EB424}"/>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graphicFrame>
        <p:nvGraphicFramePr>
          <p:cNvPr id="8" name="Table 7">
            <a:extLst>
              <a:ext uri="{FF2B5EF4-FFF2-40B4-BE49-F238E27FC236}">
                <a16:creationId xmlns:a16="http://schemas.microsoft.com/office/drawing/2014/main" id="{7BF3C877-2F2C-051F-B7AF-818A3DF60018}"/>
              </a:ext>
            </a:extLst>
          </p:cNvPr>
          <p:cNvGraphicFramePr>
            <a:graphicFrameLocks noGrp="1"/>
          </p:cNvGraphicFramePr>
          <p:nvPr>
            <p:extLst>
              <p:ext uri="{D42A27DB-BD31-4B8C-83A1-F6EECF244321}">
                <p14:modId xmlns:p14="http://schemas.microsoft.com/office/powerpoint/2010/main" val="373897080"/>
              </p:ext>
            </p:extLst>
          </p:nvPr>
        </p:nvGraphicFramePr>
        <p:xfrm>
          <a:off x="343636" y="3212000"/>
          <a:ext cx="8456730" cy="2455758"/>
        </p:xfrm>
        <a:graphic>
          <a:graphicData uri="http://schemas.openxmlformats.org/drawingml/2006/table">
            <a:tbl>
              <a:tblPr firstRow="1" firstCol="1" bandRow="1">
                <a:tableStyleId>{5C22544A-7EE6-4342-B048-85BDC9FD1C3A}</a:tableStyleId>
              </a:tblPr>
              <a:tblGrid>
                <a:gridCol w="1409455">
                  <a:extLst>
                    <a:ext uri="{9D8B030D-6E8A-4147-A177-3AD203B41FA5}">
                      <a16:colId xmlns:a16="http://schemas.microsoft.com/office/drawing/2014/main" val="1617298225"/>
                    </a:ext>
                  </a:extLst>
                </a:gridCol>
                <a:gridCol w="1409455">
                  <a:extLst>
                    <a:ext uri="{9D8B030D-6E8A-4147-A177-3AD203B41FA5}">
                      <a16:colId xmlns:a16="http://schemas.microsoft.com/office/drawing/2014/main" val="1619307071"/>
                    </a:ext>
                  </a:extLst>
                </a:gridCol>
                <a:gridCol w="1409455">
                  <a:extLst>
                    <a:ext uri="{9D8B030D-6E8A-4147-A177-3AD203B41FA5}">
                      <a16:colId xmlns:a16="http://schemas.microsoft.com/office/drawing/2014/main" val="1268830783"/>
                    </a:ext>
                  </a:extLst>
                </a:gridCol>
                <a:gridCol w="1409455">
                  <a:extLst>
                    <a:ext uri="{9D8B030D-6E8A-4147-A177-3AD203B41FA5}">
                      <a16:colId xmlns:a16="http://schemas.microsoft.com/office/drawing/2014/main" val="4222682855"/>
                    </a:ext>
                  </a:extLst>
                </a:gridCol>
                <a:gridCol w="1409455">
                  <a:extLst>
                    <a:ext uri="{9D8B030D-6E8A-4147-A177-3AD203B41FA5}">
                      <a16:colId xmlns:a16="http://schemas.microsoft.com/office/drawing/2014/main" val="2075409405"/>
                    </a:ext>
                  </a:extLst>
                </a:gridCol>
                <a:gridCol w="1409455">
                  <a:extLst>
                    <a:ext uri="{9D8B030D-6E8A-4147-A177-3AD203B41FA5}">
                      <a16:colId xmlns:a16="http://schemas.microsoft.com/office/drawing/2014/main" val="4085419556"/>
                    </a:ext>
                  </a:extLst>
                </a:gridCol>
              </a:tblGrid>
              <a:tr h="783528">
                <a:tc>
                  <a:txBody>
                    <a:bodyPr/>
                    <a:lstStyle/>
                    <a:p>
                      <a:pPr marL="0" marR="0" algn="ctr">
                        <a:buNone/>
                      </a:pPr>
                      <a:r>
                        <a:rPr lang="en-US" sz="1600" dirty="0">
                          <a:effectLst/>
                        </a:rPr>
                        <a:t>Year</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600" dirty="0">
                          <a:effectLst/>
                        </a:rPr>
                        <a:t>Population</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600" dirty="0">
                          <a:effectLst/>
                        </a:rPr>
                        <a:t>MSW (tons/year)</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600" dirty="0">
                          <a:effectLst/>
                        </a:rPr>
                        <a:t>Recycling (tons/year)</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600" dirty="0">
                          <a:effectLst/>
                        </a:rPr>
                        <a:t>Total Collected (tons/year)</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600" dirty="0">
                          <a:effectLst/>
                        </a:rPr>
                        <a:t>Recycling Rate (%)</a:t>
                      </a:r>
                      <a:endParaRPr lang="en-US" sz="18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10855908"/>
                  </a:ext>
                </a:extLst>
              </a:tr>
              <a:tr h="278705">
                <a:tc>
                  <a:txBody>
                    <a:bodyPr/>
                    <a:lstStyle/>
                    <a:p>
                      <a:pPr marL="0" marR="0">
                        <a:buNone/>
                      </a:pPr>
                      <a:r>
                        <a:rPr lang="en-US" sz="1200" dirty="0">
                          <a:effectLst/>
                        </a:rPr>
                        <a:t>2020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118,900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207,000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49,000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256,000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19 %</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6052508"/>
                  </a:ext>
                </a:extLst>
              </a:tr>
              <a:tr h="278705">
                <a:tc>
                  <a:txBody>
                    <a:bodyPr/>
                    <a:lstStyle/>
                    <a:p>
                      <a:pPr marL="0" marR="0">
                        <a:buNone/>
                      </a:pPr>
                      <a:r>
                        <a:rPr lang="en-US" sz="1200" dirty="0">
                          <a:effectLst/>
                        </a:rPr>
                        <a:t>2025</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125,000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217,000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54,000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271,000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20 %</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904334378"/>
                  </a:ext>
                </a:extLst>
              </a:tr>
              <a:tr h="278705">
                <a:tc>
                  <a:txBody>
                    <a:bodyPr/>
                    <a:lstStyle/>
                    <a:p>
                      <a:pPr marL="0" marR="0">
                        <a:buNone/>
                      </a:pPr>
                      <a:r>
                        <a:rPr lang="en-US" sz="1200" dirty="0">
                          <a:effectLst/>
                        </a:rPr>
                        <a:t>2030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132,000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229,000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60,000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289,000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21 %</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19464684"/>
                  </a:ext>
                </a:extLst>
              </a:tr>
              <a:tr h="278705">
                <a:tc>
                  <a:txBody>
                    <a:bodyPr/>
                    <a:lstStyle/>
                    <a:p>
                      <a:pPr marL="0" marR="0">
                        <a:buNone/>
                      </a:pPr>
                      <a:r>
                        <a:rPr lang="en-US" sz="1200" dirty="0">
                          <a:effectLst/>
                        </a:rPr>
                        <a:t>2035</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138,000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238,000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66,000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304,000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22 %</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50209942"/>
                  </a:ext>
                </a:extLst>
              </a:tr>
              <a:tr h="278705">
                <a:tc>
                  <a:txBody>
                    <a:bodyPr/>
                    <a:lstStyle/>
                    <a:p>
                      <a:pPr marL="0" marR="0">
                        <a:buNone/>
                      </a:pPr>
                      <a:r>
                        <a:rPr lang="en-US" sz="1200" dirty="0">
                          <a:effectLst/>
                        </a:rPr>
                        <a:t>2040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145,000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248,000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72,000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320,000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23 %</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55169184"/>
                  </a:ext>
                </a:extLst>
              </a:tr>
              <a:tr h="278705">
                <a:tc>
                  <a:txBody>
                    <a:bodyPr/>
                    <a:lstStyle/>
                    <a:p>
                      <a:pPr marL="0" marR="0">
                        <a:buNone/>
                      </a:pPr>
                      <a:r>
                        <a:rPr lang="en-US" sz="1200" dirty="0">
                          <a:effectLst/>
                        </a:rPr>
                        <a:t>2045</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152,000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259,000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a:effectLst/>
                        </a:rPr>
                        <a:t>78,000</a:t>
                      </a:r>
                      <a:endParaRPr lang="en-US"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337,000</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algn="ctr">
                        <a:buNone/>
                      </a:pPr>
                      <a:r>
                        <a:rPr lang="en-US" sz="1200" dirty="0">
                          <a:effectLst/>
                        </a:rPr>
                        <a:t>23 %</a:t>
                      </a:r>
                      <a:endParaRPr lang="en-US"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108063"/>
                  </a:ext>
                </a:extLst>
              </a:tr>
            </a:tbl>
          </a:graphicData>
        </a:graphic>
      </p:graphicFrame>
      <p:pic>
        <p:nvPicPr>
          <p:cNvPr id="7" name="Picture 6">
            <a:extLst>
              <a:ext uri="{FF2B5EF4-FFF2-40B4-BE49-F238E27FC236}">
                <a16:creationId xmlns:a16="http://schemas.microsoft.com/office/drawing/2014/main" id="{9A8FAEA1-0A26-C11F-F6FB-F11EA0386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9B4B1564-1CFF-A674-805A-7FDB4F387E93}"/>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9BF66A8F-5614-1867-27D2-D5B4BE434213}"/>
              </a:ext>
            </a:extLst>
          </p:cNvPr>
          <p:cNvSpPr>
            <a:spLocks noGrp="1"/>
          </p:cNvSpPr>
          <p:nvPr>
            <p:ph type="sldNum" sz="quarter" idx="12"/>
          </p:nvPr>
        </p:nvSpPr>
        <p:spPr/>
        <p:txBody>
          <a:bodyPr/>
          <a:lstStyle/>
          <a:p>
            <a:fld id="{4CD77608-3819-479B-BB98-C216BA724EFE}" type="slidenum">
              <a:rPr lang="en-US" smtClean="0"/>
              <a:t>48</a:t>
            </a:fld>
            <a:endParaRPr lang="en-US"/>
          </a:p>
        </p:txBody>
      </p:sp>
    </p:spTree>
    <p:extLst>
      <p:ext uri="{BB962C8B-B14F-4D97-AF65-F5344CB8AC3E}">
        <p14:creationId xmlns:p14="http://schemas.microsoft.com/office/powerpoint/2010/main" val="304413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DFC4D-929A-CE8A-666F-C4E85C8D6D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87AE2C-CA7E-6A76-6F7D-0E6019304917}"/>
              </a:ext>
            </a:extLst>
          </p:cNvPr>
          <p:cNvSpPr txBox="1"/>
          <p:nvPr/>
        </p:nvSpPr>
        <p:spPr>
          <a:xfrm>
            <a:off x="-4" y="878565"/>
            <a:ext cx="9144002" cy="50401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Stormwater Management</a:t>
            </a:r>
          </a:p>
        </p:txBody>
      </p:sp>
      <p:sp>
        <p:nvSpPr>
          <p:cNvPr id="2" name="TextBox 1">
            <a:extLst>
              <a:ext uri="{FF2B5EF4-FFF2-40B4-BE49-F238E27FC236}">
                <a16:creationId xmlns:a16="http://schemas.microsoft.com/office/drawing/2014/main" id="{171F3564-C989-57F7-56AA-995A6FB6F34E}"/>
              </a:ext>
            </a:extLst>
          </p:cNvPr>
          <p:cNvSpPr txBox="1"/>
          <p:nvPr/>
        </p:nvSpPr>
        <p:spPr>
          <a:xfrm>
            <a:off x="175883" y="1484646"/>
            <a:ext cx="4548518" cy="4763754"/>
          </a:xfrm>
          <a:prstGeom prst="rect">
            <a:avLst/>
          </a:prstGeom>
        </p:spPr>
        <p:txBody>
          <a:bodyPr vert="horz" lIns="91440" tIns="45720" rIns="91440" bIns="45720" rtlCol="0" anchor="t">
            <a:normAutofit/>
          </a:bodyPr>
          <a:lstStyle/>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Includes major outfalls, canals, culverts, pumps</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LOS: 25-year, 3-day storm protection standard</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Partners: SFWMD, LWDD, FDOT</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Resilience upgrades: tide valves, pump maintenance</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95480B70-D895-86D2-EC48-FEC827E47BE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7" name="Picture 6" descr="A flooded street with palm trees and buildings&#10;&#10;AI-generated content may be incorrect.">
            <a:extLst>
              <a:ext uri="{FF2B5EF4-FFF2-40B4-BE49-F238E27FC236}">
                <a16:creationId xmlns:a16="http://schemas.microsoft.com/office/drawing/2014/main" id="{365B1054-78A8-CBBF-7911-3651BAA23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7"/>
          <a:stretch>
            <a:fillRect/>
          </a:stretch>
        </p:blipFill>
        <p:spPr bwMode="auto">
          <a:xfrm>
            <a:off x="4571997" y="1484646"/>
            <a:ext cx="4115660" cy="32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A0CC48C-BCE0-D58E-A045-EB6745E4B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40274C94-0D1B-DBCC-2827-5453E6EA123A}"/>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B85BFBC6-4823-697C-F9C8-E4B643FFD408}"/>
              </a:ext>
            </a:extLst>
          </p:cNvPr>
          <p:cNvSpPr>
            <a:spLocks noGrp="1"/>
          </p:cNvSpPr>
          <p:nvPr>
            <p:ph type="sldNum" sz="quarter" idx="12"/>
          </p:nvPr>
        </p:nvSpPr>
        <p:spPr/>
        <p:txBody>
          <a:bodyPr/>
          <a:lstStyle/>
          <a:p>
            <a:fld id="{4CD77608-3819-479B-BB98-C216BA724EFE}" type="slidenum">
              <a:rPr lang="en-US" smtClean="0"/>
              <a:t>49</a:t>
            </a:fld>
            <a:endParaRPr lang="en-US"/>
          </a:p>
        </p:txBody>
      </p:sp>
    </p:spTree>
    <p:extLst>
      <p:ext uri="{BB962C8B-B14F-4D97-AF65-F5344CB8AC3E}">
        <p14:creationId xmlns:p14="http://schemas.microsoft.com/office/powerpoint/2010/main" val="137520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E187A4-525B-2B0C-FF94-CDBF86D3B2D7}"/>
              </a:ext>
            </a:extLst>
          </p:cNvPr>
          <p:cNvSpPr txBox="1"/>
          <p:nvPr/>
        </p:nvSpPr>
        <p:spPr>
          <a:xfrm>
            <a:off x="0" y="539178"/>
            <a:ext cx="9143999" cy="584775"/>
          </a:xfrm>
          <a:prstGeom prst="rect">
            <a:avLst/>
          </a:prstGeom>
          <a:solidFill>
            <a:srgbClr val="10455E"/>
          </a:solidFill>
        </p:spPr>
        <p:txBody>
          <a:bodyPr wrap="square" rtlCol="0">
            <a:spAutoFit/>
          </a:bodyPr>
          <a:lstStyle/>
          <a:p>
            <a:pPr algn="ctr"/>
            <a:r>
              <a:rPr lang="en-US" sz="3200" dirty="0">
                <a:solidFill>
                  <a:schemeClr val="bg1"/>
                </a:solidFill>
              </a:rPr>
              <a:t>What is the Comprehensive Plan?</a:t>
            </a:r>
          </a:p>
        </p:txBody>
      </p:sp>
      <p:sp>
        <p:nvSpPr>
          <p:cNvPr id="6" name="Content Placeholder 2">
            <a:extLst>
              <a:ext uri="{FF2B5EF4-FFF2-40B4-BE49-F238E27FC236}">
                <a16:creationId xmlns:a16="http://schemas.microsoft.com/office/drawing/2014/main" id="{C0C18F91-18AF-FCB2-6812-E4730F048351}"/>
              </a:ext>
            </a:extLst>
          </p:cNvPr>
          <p:cNvSpPr txBox="1">
            <a:spLocks/>
          </p:cNvSpPr>
          <p:nvPr/>
        </p:nvSpPr>
        <p:spPr>
          <a:xfrm>
            <a:off x="609599" y="1450336"/>
            <a:ext cx="7924799" cy="4428107"/>
          </a:xfrm>
          <a:prstGeom prst="rect">
            <a:avLst/>
          </a:prstGeom>
        </p:spPr>
        <p:txBody>
          <a:bodyPr vert="horz" lIns="91440" tIns="45720" rIns="91440" bIns="45720" rtlCol="0">
            <a:normAutofit fontScale="85000" lnSpcReduction="20000"/>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Font typeface="Wingdings" pitchFamily="2" charset="2"/>
              <a:buChar char="q"/>
            </a:pPr>
            <a:endParaRPr lang="en-US" dirty="0"/>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Required by Florida Statutes</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Includes multiple Elements (chapters): Future Land Use, Housing, Infrastructure, etc.</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A long-range blueprint for community growth and change</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Guides development, housing, infrastructure, conservation</a:t>
            </a:r>
          </a:p>
          <a:p>
            <a:pPr marL="137160" algn="ctr"/>
            <a:endParaRPr lang="en-US" sz="3600" b="1" dirty="0">
              <a:solidFill>
                <a:schemeClr val="accent2">
                  <a:lumMod val="50000"/>
                </a:schemeClr>
              </a:solidFill>
            </a:endParaRPr>
          </a:p>
        </p:txBody>
      </p:sp>
      <p:pic>
        <p:nvPicPr>
          <p:cNvPr id="2" name="Picture 1">
            <a:extLst>
              <a:ext uri="{FF2B5EF4-FFF2-40B4-BE49-F238E27FC236}">
                <a16:creationId xmlns:a16="http://schemas.microsoft.com/office/drawing/2014/main" id="{59B0B892-58C0-B424-99F0-01D94CB861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961E0925-5203-1CCD-56BC-2BBA12928EF3}"/>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9D1D5FB-A068-92BE-BE26-39791E216994}"/>
              </a:ext>
            </a:extLst>
          </p:cNvPr>
          <p:cNvSpPr>
            <a:spLocks noGrp="1"/>
          </p:cNvSpPr>
          <p:nvPr>
            <p:ph type="sldNum" sz="quarter" idx="12"/>
          </p:nvPr>
        </p:nvSpPr>
        <p:spPr/>
        <p:txBody>
          <a:bodyPr/>
          <a:lstStyle/>
          <a:p>
            <a:fld id="{4CD77608-3819-479B-BB98-C216BA724EFE}" type="slidenum">
              <a:rPr lang="en-US" smtClean="0"/>
              <a:t>5</a:t>
            </a:fld>
            <a:endParaRPr lang="en-US"/>
          </a:p>
        </p:txBody>
      </p:sp>
    </p:spTree>
    <p:extLst>
      <p:ext uri="{BB962C8B-B14F-4D97-AF65-F5344CB8AC3E}">
        <p14:creationId xmlns:p14="http://schemas.microsoft.com/office/powerpoint/2010/main" val="335443565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CF788-DD5B-38C7-C96C-3E7CA718DC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113A09-8904-98E5-8C6A-F49D1E93CA78}"/>
              </a:ext>
            </a:extLst>
          </p:cNvPr>
          <p:cNvSpPr txBox="1"/>
          <p:nvPr/>
        </p:nvSpPr>
        <p:spPr>
          <a:xfrm>
            <a:off x="175882" y="838200"/>
            <a:ext cx="4091940" cy="58477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Potable Water System</a:t>
            </a:r>
          </a:p>
        </p:txBody>
      </p:sp>
      <p:sp>
        <p:nvSpPr>
          <p:cNvPr id="2" name="TextBox 1">
            <a:extLst>
              <a:ext uri="{FF2B5EF4-FFF2-40B4-BE49-F238E27FC236}">
                <a16:creationId xmlns:a16="http://schemas.microsoft.com/office/drawing/2014/main" id="{2AEE7AE9-B808-BD11-62BC-3E4F03F1689B}"/>
              </a:ext>
            </a:extLst>
          </p:cNvPr>
          <p:cNvSpPr txBox="1"/>
          <p:nvPr/>
        </p:nvSpPr>
        <p:spPr>
          <a:xfrm>
            <a:off x="170210" y="1216389"/>
            <a:ext cx="3403249" cy="5032011"/>
          </a:xfrm>
          <a:prstGeom prst="rect">
            <a:avLst/>
          </a:prstGeom>
        </p:spPr>
        <p:txBody>
          <a:bodyPr vert="horz" lIns="91440" tIns="45720" rIns="91440" bIns="45720" rtlCol="0">
            <a:normAutofit fontScale="92500" lnSpcReduction="10000"/>
          </a:bodyPr>
          <a:lstStyle/>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Two treatment plants: East (24 MGD), West (10.4 MGD)</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LOS: 154 gallons per capita per day; Buildout: 32 MGD</a:t>
            </a: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Expanding Reclaimed </a:t>
            </a:r>
            <a:r>
              <a:rPr lang="en-US" sz="2400" dirty="0">
                <a:solidFill>
                  <a:prstClr val="black"/>
                </a:solidFill>
                <a:latin typeface="Aptos" panose="02110004020202020204"/>
              </a:rPr>
              <a:t>W</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ater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Conservation </a:t>
            </a:r>
            <a:r>
              <a:rPr lang="en-US" sz="2400" dirty="0">
                <a:solidFill>
                  <a:prstClr val="black"/>
                </a:solidFill>
                <a:latin typeface="Aptos" panose="02110004020202020204"/>
              </a:rPr>
              <a:t>M</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easures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Reduces Potable </a:t>
            </a:r>
            <a:r>
              <a:rPr lang="en-US" sz="2400" dirty="0">
                <a:solidFill>
                  <a:prstClr val="black"/>
                </a:solidFill>
                <a:latin typeface="Aptos" panose="02110004020202020204"/>
              </a:rPr>
              <a:t>W</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ater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sz="2400" dirty="0">
                <a:solidFill>
                  <a:prstClr val="black"/>
                </a:solidFill>
                <a:latin typeface="Aptos" panose="02110004020202020204"/>
              </a:rPr>
              <a:t>D</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emand</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solar panels next to a factory&#10;&#10;AI-generated content may be incorrect.">
            <a:extLst>
              <a:ext uri="{FF2B5EF4-FFF2-40B4-BE49-F238E27FC236}">
                <a16:creationId xmlns:a16="http://schemas.microsoft.com/office/drawing/2014/main" id="{1ABD1AB3-FAF4-358B-D7D9-E42E80FC86D6}"/>
              </a:ext>
            </a:extLst>
          </p:cNvPr>
          <p:cNvPicPr>
            <a:picLocks noChangeAspect="1"/>
          </p:cNvPicPr>
          <p:nvPr/>
        </p:nvPicPr>
        <p:blipFill>
          <a:blip r:embed="rId2"/>
          <a:srcRect l="19046" t="-1" r="30739" b="16765"/>
          <a:stretch>
            <a:fillRect/>
          </a:stretch>
        </p:blipFill>
        <p:spPr>
          <a:xfrm>
            <a:off x="3579131" y="776495"/>
            <a:ext cx="5559195" cy="615096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34CE1E1C-140D-55E7-584C-30838BEC6240}"/>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8" name="Picture 7">
            <a:extLst>
              <a:ext uri="{FF2B5EF4-FFF2-40B4-BE49-F238E27FC236}">
                <a16:creationId xmlns:a16="http://schemas.microsoft.com/office/drawing/2014/main" id="{7A178988-BA1F-C8B1-3C85-D5C656008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82" y="6424749"/>
            <a:ext cx="1820984" cy="260081"/>
          </a:xfrm>
          <a:prstGeom prst="rect">
            <a:avLst/>
          </a:prstGeom>
        </p:spPr>
      </p:pic>
      <p:pic>
        <p:nvPicPr>
          <p:cNvPr id="5" name="Picture 4">
            <a:extLst>
              <a:ext uri="{FF2B5EF4-FFF2-40B4-BE49-F238E27FC236}">
                <a16:creationId xmlns:a16="http://schemas.microsoft.com/office/drawing/2014/main" id="{2E85EF9C-DD29-5676-36A1-CDADAD0EF47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24245" y="5887668"/>
            <a:ext cx="1091437" cy="875306"/>
          </a:xfrm>
          <a:prstGeom prst="rect">
            <a:avLst/>
          </a:prstGeom>
        </p:spPr>
      </p:pic>
      <p:sp>
        <p:nvSpPr>
          <p:cNvPr id="9" name="Slide Number Placeholder 8">
            <a:extLst>
              <a:ext uri="{FF2B5EF4-FFF2-40B4-BE49-F238E27FC236}">
                <a16:creationId xmlns:a16="http://schemas.microsoft.com/office/drawing/2014/main" id="{3B16BF8F-74A2-C40A-5386-8DED14D117FB}"/>
              </a:ext>
            </a:extLst>
          </p:cNvPr>
          <p:cNvSpPr>
            <a:spLocks noGrp="1"/>
          </p:cNvSpPr>
          <p:nvPr>
            <p:ph type="sldNum" sz="quarter" idx="12"/>
          </p:nvPr>
        </p:nvSpPr>
        <p:spPr/>
        <p:txBody>
          <a:bodyPr/>
          <a:lstStyle/>
          <a:p>
            <a:fld id="{4CD77608-3819-479B-BB98-C216BA724EFE}" type="slidenum">
              <a:rPr lang="en-US" smtClean="0"/>
              <a:t>50</a:t>
            </a:fld>
            <a:endParaRPr lang="en-US"/>
          </a:p>
        </p:txBody>
      </p:sp>
    </p:spTree>
    <p:extLst>
      <p:ext uri="{BB962C8B-B14F-4D97-AF65-F5344CB8AC3E}">
        <p14:creationId xmlns:p14="http://schemas.microsoft.com/office/powerpoint/2010/main" val="351613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9A1B9F-0434-F0D4-7E4E-FC648B4E9E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9A3C16-5FB9-6165-E2C9-7032F80511EC}"/>
              </a:ext>
            </a:extLst>
          </p:cNvPr>
          <p:cNvSpPr txBox="1"/>
          <p:nvPr/>
        </p:nvSpPr>
        <p:spPr>
          <a:xfrm>
            <a:off x="-3" y="806975"/>
            <a:ext cx="9144001" cy="47907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n-ea"/>
                <a:cs typeface="+mn-cs"/>
              </a:rPr>
              <a:t>Groundwater Recharge &amp; Wellfield Protection</a:t>
            </a:r>
          </a:p>
        </p:txBody>
      </p:sp>
      <p:sp>
        <p:nvSpPr>
          <p:cNvPr id="2" name="TextBox 1">
            <a:extLst>
              <a:ext uri="{FF2B5EF4-FFF2-40B4-BE49-F238E27FC236}">
                <a16:creationId xmlns:a16="http://schemas.microsoft.com/office/drawing/2014/main" id="{5B4AAF54-DD4C-1B1C-1158-D59FC7FAC4A7}"/>
              </a:ext>
            </a:extLst>
          </p:cNvPr>
          <p:cNvSpPr txBox="1"/>
          <p:nvPr/>
        </p:nvSpPr>
        <p:spPr>
          <a:xfrm>
            <a:off x="227042" y="1625205"/>
            <a:ext cx="3963958" cy="4425819"/>
          </a:xfrm>
          <a:prstGeom prst="rect">
            <a:avLst/>
          </a:prstGeom>
        </p:spPr>
        <p:txBody>
          <a:bodyPr vert="horz" lIns="91440" tIns="45720" rIns="91440" bIns="45720" rtlCol="0" anchor="t">
            <a:normAutofit lnSpcReduction="10000"/>
          </a:bodyPr>
          <a:lstStyle/>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Relies on Surficial and Floridan Aquifers</a:t>
            </a: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CUP #50-00499-W, 20.86 MGD </a:t>
            </a:r>
            <a:r>
              <a:rPr lang="en-US" sz="2400" dirty="0">
                <a:solidFill>
                  <a:prstClr val="black"/>
                </a:solidFill>
                <a:latin typeface="Aptos" panose="02110004020202020204"/>
              </a:rPr>
              <a:t>A</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llocation</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Wellfield Protection and Monitoring </a:t>
            </a:r>
            <a:r>
              <a:rPr lang="en-US" sz="2400" dirty="0">
                <a:solidFill>
                  <a:prstClr val="black"/>
                </a:solidFill>
                <a:latin typeface="Aptos" panose="02110004020202020204"/>
              </a:rPr>
              <a:t>P</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rograms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14300" marR="0" lvl="0" indent="-342900" algn="l" defTabSz="914400" rtl="0" eaLnBrk="1" fontAlgn="auto" latinLnBrk="0" hangingPunct="1">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Reuse Projects, </a:t>
            </a:r>
            <a:r>
              <a:rPr lang="en-US" sz="2400" dirty="0">
                <a:solidFill>
                  <a:prstClr val="black"/>
                </a:solidFill>
                <a:latin typeface="Aptos" panose="02110004020202020204"/>
              </a:rPr>
              <a:t>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educe </a:t>
            </a:r>
            <a:r>
              <a:rPr lang="en-US" sz="2400" dirty="0">
                <a:solidFill>
                  <a:prstClr val="black"/>
                </a:solidFill>
                <a:latin typeface="Aptos" panose="02110004020202020204"/>
              </a:rPr>
              <a:t>W</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ithdrawal</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diagram of a plant&#10;&#10;AI-generated content may be incorrect.">
            <a:extLst>
              <a:ext uri="{FF2B5EF4-FFF2-40B4-BE49-F238E27FC236}">
                <a16:creationId xmlns:a16="http://schemas.microsoft.com/office/drawing/2014/main" id="{00F00D07-75BB-7880-9233-4EE5EF7B4ED0}"/>
              </a:ext>
            </a:extLst>
          </p:cNvPr>
          <p:cNvPicPr>
            <a:picLocks noChangeAspect="1"/>
          </p:cNvPicPr>
          <p:nvPr/>
        </p:nvPicPr>
        <p:blipFill>
          <a:blip r:embed="rId2"/>
          <a:stretch>
            <a:fillRect/>
          </a:stretch>
        </p:blipFill>
        <p:spPr>
          <a:xfrm>
            <a:off x="4306111" y="2239104"/>
            <a:ext cx="4666260" cy="2379792"/>
          </a:xfrm>
          <a:prstGeom prst="rect">
            <a:avLst/>
          </a:prstGeom>
        </p:spPr>
      </p:pic>
      <p:sp>
        <p:nvSpPr>
          <p:cNvPr id="4" name="TextBox 3">
            <a:extLst>
              <a:ext uri="{FF2B5EF4-FFF2-40B4-BE49-F238E27FC236}">
                <a16:creationId xmlns:a16="http://schemas.microsoft.com/office/drawing/2014/main" id="{2D694666-8163-D997-DEFC-68EE0A5066EE}"/>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8" name="Picture 7">
            <a:extLst>
              <a:ext uri="{FF2B5EF4-FFF2-40B4-BE49-F238E27FC236}">
                <a16:creationId xmlns:a16="http://schemas.microsoft.com/office/drawing/2014/main" id="{172F8FEA-348D-0BBF-4334-EE4D81829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4915A288-0E4D-2816-BE8F-E75896E41D3E}"/>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E0A541D9-2CAF-91AD-4B49-63076F9BFA2E}"/>
              </a:ext>
            </a:extLst>
          </p:cNvPr>
          <p:cNvSpPr>
            <a:spLocks noGrp="1"/>
          </p:cNvSpPr>
          <p:nvPr>
            <p:ph type="sldNum" sz="quarter" idx="12"/>
          </p:nvPr>
        </p:nvSpPr>
        <p:spPr/>
        <p:txBody>
          <a:bodyPr/>
          <a:lstStyle/>
          <a:p>
            <a:fld id="{4CD77608-3819-479B-BB98-C216BA724EFE}" type="slidenum">
              <a:rPr lang="en-US" smtClean="0"/>
              <a:t>51</a:t>
            </a:fld>
            <a:endParaRPr lang="en-US"/>
          </a:p>
        </p:txBody>
      </p:sp>
    </p:spTree>
    <p:extLst>
      <p:ext uri="{BB962C8B-B14F-4D97-AF65-F5344CB8AC3E}">
        <p14:creationId xmlns:p14="http://schemas.microsoft.com/office/powerpoint/2010/main" val="1548853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3FB70-CE5E-DC3D-84DC-FA75A9AEA0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D6AE3D-EC74-1379-DDD1-A9192B5D5B5A}"/>
              </a:ext>
            </a:extLst>
          </p:cNvPr>
          <p:cNvSpPr txBox="1"/>
          <p:nvPr/>
        </p:nvSpPr>
        <p:spPr>
          <a:xfrm>
            <a:off x="1058354" y="1474619"/>
            <a:ext cx="7027288" cy="3908762"/>
          </a:xfrm>
          <a:prstGeom prst="rect">
            <a:avLst/>
          </a:prstGeom>
          <a:noFill/>
        </p:spPr>
        <p:txBody>
          <a:bodyPr wrap="square">
            <a:spAutoFit/>
          </a:bodyPr>
          <a:lstStyle/>
          <a:p>
            <a:r>
              <a:rPr lang="en-US" sz="2400" b="1" dirty="0"/>
              <a:t>Objective 3C.7 – Water Supply</a:t>
            </a:r>
            <a:endParaRPr lang="en-US" sz="2400" dirty="0"/>
          </a:p>
          <a:p>
            <a:pPr marL="285750" indent="-285750">
              <a:buFont typeface="Wingdings" panose="05000000000000000000" pitchFamily="2" charset="2"/>
              <a:buChar char="Ø"/>
            </a:pPr>
            <a:r>
              <a:rPr lang="en-US" sz="2000" dirty="0"/>
              <a:t>Implement Water Supply Facilities Work Plan through planning horizon </a:t>
            </a:r>
          </a:p>
          <a:p>
            <a:pPr marL="285750" indent="-285750">
              <a:buFont typeface="Wingdings" panose="05000000000000000000" pitchFamily="2" charset="2"/>
              <a:buChar char="Ø"/>
            </a:pPr>
            <a:r>
              <a:rPr lang="en-US" sz="2000" dirty="0"/>
              <a:t>Diversify water sources to reduce groundwater dependence </a:t>
            </a:r>
          </a:p>
          <a:p>
            <a:pPr marL="285750" indent="-285750">
              <a:buFont typeface="Wingdings" panose="05000000000000000000" pitchFamily="2" charset="2"/>
              <a:buChar char="Ø"/>
            </a:pPr>
            <a:r>
              <a:rPr lang="en-US" sz="2000" dirty="0"/>
              <a:t>Improve infrastructure efficiency and system reliability </a:t>
            </a:r>
          </a:p>
          <a:p>
            <a:pPr marL="285750" indent="-285750">
              <a:buFont typeface="Wingdings" panose="05000000000000000000" pitchFamily="2" charset="2"/>
              <a:buChar char="Ø"/>
            </a:pPr>
            <a:endParaRPr lang="en-US" sz="2000" dirty="0"/>
          </a:p>
          <a:p>
            <a:r>
              <a:rPr lang="en-US" sz="2400" b="1" dirty="0"/>
              <a:t>Objective 3E.7 – Growth Management</a:t>
            </a:r>
            <a:endParaRPr lang="en-US" sz="2400" dirty="0"/>
          </a:p>
          <a:p>
            <a:pPr marL="285750" indent="-285750">
              <a:buFont typeface="Wingdings" panose="05000000000000000000" pitchFamily="2" charset="2"/>
              <a:buChar char="Ø"/>
            </a:pPr>
            <a:r>
              <a:rPr lang="en-US" sz="2000" dirty="0"/>
              <a:t>Discourage urban sprawl and support compact development </a:t>
            </a:r>
          </a:p>
          <a:p>
            <a:pPr marL="285750" indent="-285750">
              <a:buFont typeface="Wingdings" panose="05000000000000000000" pitchFamily="2" charset="2"/>
              <a:buChar char="Ø"/>
            </a:pPr>
            <a:r>
              <a:rPr lang="en-US" sz="2000" dirty="0"/>
              <a:t>Limit extension of utilities beyond planned service areas </a:t>
            </a:r>
          </a:p>
          <a:p>
            <a:pPr marL="285750" indent="-285750">
              <a:buFont typeface="Wingdings" panose="05000000000000000000" pitchFamily="2" charset="2"/>
              <a:buChar char="Ø"/>
            </a:pPr>
            <a:r>
              <a:rPr lang="en-US" sz="2000" dirty="0"/>
              <a:t>Ensure consistency with Future Land Use and service standards</a:t>
            </a:r>
          </a:p>
        </p:txBody>
      </p:sp>
      <p:sp>
        <p:nvSpPr>
          <p:cNvPr id="9" name="TextBox 8">
            <a:extLst>
              <a:ext uri="{FF2B5EF4-FFF2-40B4-BE49-F238E27FC236}">
                <a16:creationId xmlns:a16="http://schemas.microsoft.com/office/drawing/2014/main" id="{7EB2D2DC-FF0E-096B-69BE-3C26D21B8550}"/>
              </a:ext>
            </a:extLst>
          </p:cNvPr>
          <p:cNvSpPr txBox="1"/>
          <p:nvPr/>
        </p:nvSpPr>
        <p:spPr>
          <a:xfrm>
            <a:off x="364112" y="764810"/>
            <a:ext cx="8198576" cy="523220"/>
          </a:xfrm>
          <a:prstGeom prst="rect">
            <a:avLst/>
          </a:prstGeom>
          <a:noFill/>
        </p:spPr>
        <p:txBody>
          <a:bodyPr wrap="square">
            <a:spAutoFit/>
          </a:bodyPr>
          <a:lstStyle/>
          <a:p>
            <a:r>
              <a:rPr lang="en-US" sz="2800" dirty="0"/>
              <a:t>Updated/Added Objectives:</a:t>
            </a:r>
          </a:p>
        </p:txBody>
      </p:sp>
      <p:sp>
        <p:nvSpPr>
          <p:cNvPr id="3" name="TextBox 2">
            <a:extLst>
              <a:ext uri="{FF2B5EF4-FFF2-40B4-BE49-F238E27FC236}">
                <a16:creationId xmlns:a16="http://schemas.microsoft.com/office/drawing/2014/main" id="{C8CC3867-FE94-1F4C-76BB-4DCDE2FE5BAA}"/>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4" name="Picture 3">
            <a:extLst>
              <a:ext uri="{FF2B5EF4-FFF2-40B4-BE49-F238E27FC236}">
                <a16:creationId xmlns:a16="http://schemas.microsoft.com/office/drawing/2014/main" id="{444ECA89-E024-7286-37C1-4BD54FD7AC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D59FBFEB-4D35-40EA-1BA8-6CE62F29286A}"/>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9A5517C2-2166-DAEE-1498-0E18C56BAE10}"/>
              </a:ext>
            </a:extLst>
          </p:cNvPr>
          <p:cNvSpPr>
            <a:spLocks noGrp="1"/>
          </p:cNvSpPr>
          <p:nvPr>
            <p:ph type="sldNum" sz="quarter" idx="12"/>
          </p:nvPr>
        </p:nvSpPr>
        <p:spPr/>
        <p:txBody>
          <a:bodyPr/>
          <a:lstStyle/>
          <a:p>
            <a:fld id="{4CD77608-3819-479B-BB98-C216BA724EFE}" type="slidenum">
              <a:rPr lang="en-US" smtClean="0"/>
              <a:t>52</a:t>
            </a:fld>
            <a:endParaRPr lang="en-US"/>
          </a:p>
        </p:txBody>
      </p:sp>
    </p:spTree>
    <p:extLst>
      <p:ext uri="{BB962C8B-B14F-4D97-AF65-F5344CB8AC3E}">
        <p14:creationId xmlns:p14="http://schemas.microsoft.com/office/powerpoint/2010/main" val="98730723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6727-7B07-390F-7A7C-86D2E322461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AB77890-EEAF-5BB3-96FE-1549DB4D160E}"/>
              </a:ext>
            </a:extLst>
          </p:cNvPr>
          <p:cNvSpPr txBox="1"/>
          <p:nvPr/>
        </p:nvSpPr>
        <p:spPr>
          <a:xfrm>
            <a:off x="472710" y="781031"/>
            <a:ext cx="8198576" cy="523220"/>
          </a:xfrm>
          <a:prstGeom prst="rect">
            <a:avLst/>
          </a:prstGeom>
          <a:noFill/>
        </p:spPr>
        <p:txBody>
          <a:bodyPr wrap="square">
            <a:spAutoFit/>
          </a:bodyPr>
          <a:lstStyle/>
          <a:p>
            <a:r>
              <a:rPr lang="en-US" sz="2800" dirty="0"/>
              <a:t>Updated/Added Policies:</a:t>
            </a:r>
          </a:p>
        </p:txBody>
      </p:sp>
      <p:sp>
        <p:nvSpPr>
          <p:cNvPr id="3" name="TextBox 2">
            <a:extLst>
              <a:ext uri="{FF2B5EF4-FFF2-40B4-BE49-F238E27FC236}">
                <a16:creationId xmlns:a16="http://schemas.microsoft.com/office/drawing/2014/main" id="{814A8AB8-8717-2310-3C60-991AC522ED2F}"/>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4" name="Picture 3">
            <a:extLst>
              <a:ext uri="{FF2B5EF4-FFF2-40B4-BE49-F238E27FC236}">
                <a16:creationId xmlns:a16="http://schemas.microsoft.com/office/drawing/2014/main" id="{C10A0316-9DFB-75F7-1699-533A71506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406199"/>
            <a:ext cx="1820984" cy="260081"/>
          </a:xfrm>
          <a:prstGeom prst="rect">
            <a:avLst/>
          </a:prstGeom>
        </p:spPr>
      </p:pic>
      <p:sp>
        <p:nvSpPr>
          <p:cNvPr id="5" name="Rectangle 1">
            <a:extLst>
              <a:ext uri="{FF2B5EF4-FFF2-40B4-BE49-F238E27FC236}">
                <a16:creationId xmlns:a16="http://schemas.microsoft.com/office/drawing/2014/main" id="{1D912CDC-F064-36C8-E4D5-9A0391C25407}"/>
              </a:ext>
            </a:extLst>
          </p:cNvPr>
          <p:cNvSpPr>
            <a:spLocks noChangeArrowheads="1"/>
          </p:cNvSpPr>
          <p:nvPr/>
        </p:nvSpPr>
        <p:spPr bwMode="auto">
          <a:xfrm>
            <a:off x="1333498" y="1477238"/>
            <a:ext cx="6477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Evaluate need for sanitary sewer service for larger developments</a:t>
            </a: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Plan for capacity, infrastructure, and future demand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Identify wastewater facility capacity and connection needs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Establish timelines for sewer system improvements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Monitor and reduce infiltration and inflow in sewer system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Improve system efficiency and reduce excess flows </a:t>
            </a:r>
          </a:p>
        </p:txBody>
      </p:sp>
      <p:pic>
        <p:nvPicPr>
          <p:cNvPr id="6" name="Picture 5">
            <a:extLst>
              <a:ext uri="{FF2B5EF4-FFF2-40B4-BE49-F238E27FC236}">
                <a16:creationId xmlns:a16="http://schemas.microsoft.com/office/drawing/2014/main" id="{8B526C4F-E1C3-188D-AF5D-E1B2A31641BE}"/>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9CCAD90-3FE6-D59D-A8DA-75D40DEAD095}"/>
              </a:ext>
            </a:extLst>
          </p:cNvPr>
          <p:cNvSpPr>
            <a:spLocks noGrp="1"/>
          </p:cNvSpPr>
          <p:nvPr>
            <p:ph type="sldNum" sz="quarter" idx="12"/>
          </p:nvPr>
        </p:nvSpPr>
        <p:spPr/>
        <p:txBody>
          <a:bodyPr/>
          <a:lstStyle/>
          <a:p>
            <a:fld id="{4CD77608-3819-479B-BB98-C216BA724EFE}" type="slidenum">
              <a:rPr lang="en-US" smtClean="0"/>
              <a:t>53</a:t>
            </a:fld>
            <a:endParaRPr lang="en-US"/>
          </a:p>
        </p:txBody>
      </p:sp>
    </p:spTree>
    <p:extLst>
      <p:ext uri="{BB962C8B-B14F-4D97-AF65-F5344CB8AC3E}">
        <p14:creationId xmlns:p14="http://schemas.microsoft.com/office/powerpoint/2010/main" val="1302198849"/>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E37B7-743D-8E88-7F2F-D912199EB83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766CB42-5504-ADBF-9C7A-B4226BFC6E63}"/>
              </a:ext>
            </a:extLst>
          </p:cNvPr>
          <p:cNvSpPr txBox="1"/>
          <p:nvPr/>
        </p:nvSpPr>
        <p:spPr>
          <a:xfrm>
            <a:off x="399779" y="819586"/>
            <a:ext cx="8198576" cy="523220"/>
          </a:xfrm>
          <a:prstGeom prst="rect">
            <a:avLst/>
          </a:prstGeom>
          <a:noFill/>
        </p:spPr>
        <p:txBody>
          <a:bodyPr wrap="square">
            <a:spAutoFit/>
          </a:bodyPr>
          <a:lstStyle/>
          <a:p>
            <a:r>
              <a:rPr lang="en-US" sz="2800" dirty="0"/>
              <a:t>Updated/Added Policies:</a:t>
            </a:r>
          </a:p>
        </p:txBody>
      </p:sp>
      <p:sp>
        <p:nvSpPr>
          <p:cNvPr id="3" name="TextBox 2">
            <a:extLst>
              <a:ext uri="{FF2B5EF4-FFF2-40B4-BE49-F238E27FC236}">
                <a16:creationId xmlns:a16="http://schemas.microsoft.com/office/drawing/2014/main" id="{66C419B6-E57A-1742-0FA5-51EDD96125C0}"/>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UTILITIES ELEMENT</a:t>
            </a:r>
          </a:p>
        </p:txBody>
      </p:sp>
      <p:pic>
        <p:nvPicPr>
          <p:cNvPr id="4" name="Picture 3">
            <a:extLst>
              <a:ext uri="{FF2B5EF4-FFF2-40B4-BE49-F238E27FC236}">
                <a16:creationId xmlns:a16="http://schemas.microsoft.com/office/drawing/2014/main" id="{C5257C40-7295-9195-684D-8BE173DD1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2D567B58-0E85-B76C-51DE-6E8F9202D975}"/>
              </a:ext>
            </a:extLst>
          </p:cNvPr>
          <p:cNvSpPr>
            <a:spLocks noChangeArrowheads="1"/>
          </p:cNvSpPr>
          <p:nvPr/>
        </p:nvSpPr>
        <p:spPr bwMode="auto">
          <a:xfrm>
            <a:off x="1295397" y="1228397"/>
            <a:ext cx="655320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Enforce stormwater retention and detention requirements for development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compliance with state and regional water quality standards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Promote water conservation and efficiency measures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Reduce potable water demand through reuse and system improvements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Maintain per capita water use within adopted service standards </a:t>
            </a:r>
          </a:p>
        </p:txBody>
      </p:sp>
      <p:pic>
        <p:nvPicPr>
          <p:cNvPr id="6" name="Picture 5">
            <a:extLst>
              <a:ext uri="{FF2B5EF4-FFF2-40B4-BE49-F238E27FC236}">
                <a16:creationId xmlns:a16="http://schemas.microsoft.com/office/drawing/2014/main" id="{085346A6-8760-165B-DB8C-162F0571E26F}"/>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100E17E2-B1C4-D969-BD0F-8FACB072E67E}"/>
              </a:ext>
            </a:extLst>
          </p:cNvPr>
          <p:cNvSpPr>
            <a:spLocks noGrp="1"/>
          </p:cNvSpPr>
          <p:nvPr>
            <p:ph type="sldNum" sz="quarter" idx="12"/>
          </p:nvPr>
        </p:nvSpPr>
        <p:spPr/>
        <p:txBody>
          <a:bodyPr/>
          <a:lstStyle/>
          <a:p>
            <a:fld id="{4CD77608-3819-479B-BB98-C216BA724EFE}" type="slidenum">
              <a:rPr lang="en-US" smtClean="0"/>
              <a:t>54</a:t>
            </a:fld>
            <a:endParaRPr lang="en-US"/>
          </a:p>
        </p:txBody>
      </p:sp>
    </p:spTree>
    <p:extLst>
      <p:ext uri="{BB962C8B-B14F-4D97-AF65-F5344CB8AC3E}">
        <p14:creationId xmlns:p14="http://schemas.microsoft.com/office/powerpoint/2010/main" val="3941028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495076-37AE-7DA7-75B4-98B2B7FB4E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58F8DB-86C6-B3E5-177F-2D2180B1B893}"/>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34724E26-2E8B-2AB2-4124-EB824C94D1B1}"/>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CAPITAL IMPROVEMENT </a:t>
            </a:r>
          </a:p>
        </p:txBody>
      </p:sp>
      <p:pic>
        <p:nvPicPr>
          <p:cNvPr id="5" name="Picture 4">
            <a:extLst>
              <a:ext uri="{FF2B5EF4-FFF2-40B4-BE49-F238E27FC236}">
                <a16:creationId xmlns:a16="http://schemas.microsoft.com/office/drawing/2014/main" id="{6E06B542-7827-91DA-B695-423C937D5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6D18DB83-6BE8-A5E9-7A0A-D1CB266B4D80}"/>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87737772-34E7-2A86-5755-C9F38D17CD66}"/>
              </a:ext>
            </a:extLst>
          </p:cNvPr>
          <p:cNvSpPr>
            <a:spLocks noGrp="1"/>
          </p:cNvSpPr>
          <p:nvPr>
            <p:ph type="sldNum" sz="quarter" idx="12"/>
          </p:nvPr>
        </p:nvSpPr>
        <p:spPr/>
        <p:txBody>
          <a:bodyPr/>
          <a:lstStyle/>
          <a:p>
            <a:fld id="{4CD77608-3819-479B-BB98-C216BA724EFE}" type="slidenum">
              <a:rPr lang="en-US" smtClean="0"/>
              <a:t>55</a:t>
            </a:fld>
            <a:endParaRPr lang="en-US"/>
          </a:p>
        </p:txBody>
      </p:sp>
    </p:spTree>
    <p:extLst>
      <p:ext uri="{BB962C8B-B14F-4D97-AF65-F5344CB8AC3E}">
        <p14:creationId xmlns:p14="http://schemas.microsoft.com/office/powerpoint/2010/main" val="2232006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F9BEA-F670-6C77-B376-38CDC95820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95FC92-5BE0-F863-5296-D8883CC9B248}"/>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CAPITAL IMPROVEMENT ELEMENT</a:t>
            </a:r>
          </a:p>
        </p:txBody>
      </p:sp>
      <p:sp>
        <p:nvSpPr>
          <p:cNvPr id="4" name="TextBox 3">
            <a:extLst>
              <a:ext uri="{FF2B5EF4-FFF2-40B4-BE49-F238E27FC236}">
                <a16:creationId xmlns:a16="http://schemas.microsoft.com/office/drawing/2014/main" id="{EE35CD62-E51E-4FE8-3AD8-888BD770A8A8}"/>
              </a:ext>
            </a:extLst>
          </p:cNvPr>
          <p:cNvSpPr txBox="1"/>
          <p:nvPr/>
        </p:nvSpPr>
        <p:spPr>
          <a:xfrm>
            <a:off x="853600" y="1354342"/>
            <a:ext cx="7376000" cy="3785652"/>
          </a:xfrm>
          <a:prstGeom prst="rect">
            <a:avLst/>
          </a:prstGeom>
          <a:noFill/>
        </p:spPr>
        <p:txBody>
          <a:bodyPr wrap="square">
            <a:spAutoFit/>
          </a:bodyPr>
          <a:lstStyle/>
          <a:p>
            <a:pPr marL="457200" indent="-457200">
              <a:buFont typeface="Wingdings" panose="05000000000000000000" pitchFamily="2" charset="2"/>
              <a:buChar char="Ø"/>
            </a:pPr>
            <a:r>
              <a:rPr lang="en-US" sz="2400" dirty="0"/>
              <a:t>Assess the City’s Public Facility Deficiencies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City of Boynton Beach’s five-year Capital Improvement Schedule (CIS)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Funding Sources per Fiscal Year</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Level of Service Standards for City Public Facilities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Summary of Major Capital Projects and Facilities</a:t>
            </a:r>
          </a:p>
        </p:txBody>
      </p:sp>
      <p:pic>
        <p:nvPicPr>
          <p:cNvPr id="5" name="Picture 4">
            <a:extLst>
              <a:ext uri="{FF2B5EF4-FFF2-40B4-BE49-F238E27FC236}">
                <a16:creationId xmlns:a16="http://schemas.microsoft.com/office/drawing/2014/main" id="{58673C78-0DCD-E1FE-11D0-F7D407FC0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3" name="Picture 2">
            <a:extLst>
              <a:ext uri="{FF2B5EF4-FFF2-40B4-BE49-F238E27FC236}">
                <a16:creationId xmlns:a16="http://schemas.microsoft.com/office/drawing/2014/main" id="{EBF74E2B-8D06-8440-5B67-047383ACAE5C}"/>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DBADF40C-9641-7459-E797-ED22C99AAE53}"/>
              </a:ext>
            </a:extLst>
          </p:cNvPr>
          <p:cNvSpPr>
            <a:spLocks noGrp="1"/>
          </p:cNvSpPr>
          <p:nvPr>
            <p:ph type="sldNum" sz="quarter" idx="12"/>
          </p:nvPr>
        </p:nvSpPr>
        <p:spPr/>
        <p:txBody>
          <a:bodyPr/>
          <a:lstStyle/>
          <a:p>
            <a:fld id="{4CD77608-3819-479B-BB98-C216BA724EFE}" type="slidenum">
              <a:rPr lang="en-US" smtClean="0"/>
              <a:t>56</a:t>
            </a:fld>
            <a:endParaRPr lang="en-US"/>
          </a:p>
        </p:txBody>
      </p:sp>
    </p:spTree>
    <p:extLst>
      <p:ext uri="{BB962C8B-B14F-4D97-AF65-F5344CB8AC3E}">
        <p14:creationId xmlns:p14="http://schemas.microsoft.com/office/powerpoint/2010/main" val="1090754559"/>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72E0-D5FB-1437-1CF9-1956CFA225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2E08FF3-C5EF-2F24-A942-82D11F50EF2C}"/>
              </a:ext>
            </a:extLst>
          </p:cNvPr>
          <p:cNvSpPr txBox="1"/>
          <p:nvPr/>
        </p:nvSpPr>
        <p:spPr>
          <a:xfrm>
            <a:off x="399779" y="819586"/>
            <a:ext cx="8198576" cy="523220"/>
          </a:xfrm>
          <a:prstGeom prst="rect">
            <a:avLst/>
          </a:prstGeom>
          <a:noFill/>
        </p:spPr>
        <p:txBody>
          <a:bodyPr wrap="square">
            <a:spAutoFit/>
          </a:bodyPr>
          <a:lstStyle/>
          <a:p>
            <a:r>
              <a:rPr lang="en-US" sz="2800" dirty="0"/>
              <a:t>Highlighted Objectives:</a:t>
            </a:r>
          </a:p>
        </p:txBody>
      </p:sp>
      <p:sp>
        <p:nvSpPr>
          <p:cNvPr id="4" name="TextBox 3">
            <a:extLst>
              <a:ext uri="{FF2B5EF4-FFF2-40B4-BE49-F238E27FC236}">
                <a16:creationId xmlns:a16="http://schemas.microsoft.com/office/drawing/2014/main" id="{A190854B-547A-C1E0-D3F5-31F5DA06E8EB}"/>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CAPITAL IMPROVEMENT ELEMENT</a:t>
            </a:r>
          </a:p>
        </p:txBody>
      </p:sp>
      <p:pic>
        <p:nvPicPr>
          <p:cNvPr id="3" name="Picture 2">
            <a:extLst>
              <a:ext uri="{FF2B5EF4-FFF2-40B4-BE49-F238E27FC236}">
                <a16:creationId xmlns:a16="http://schemas.microsoft.com/office/drawing/2014/main" id="{465ACA3F-A70C-0E17-53A9-A83F979C4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F70CD8E6-4CA0-74DE-4735-6F6AA9B560A3}"/>
              </a:ext>
            </a:extLst>
          </p:cNvPr>
          <p:cNvSpPr>
            <a:spLocks noChangeArrowheads="1"/>
          </p:cNvSpPr>
          <p:nvPr/>
        </p:nvSpPr>
        <p:spPr bwMode="auto">
          <a:xfrm>
            <a:off x="952497" y="1382286"/>
            <a:ext cx="723900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Invest in infrastructure to address deficiencies and support future growth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Replace aging and obsolete public facilities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development is aligned with available infrastructure and level of service standards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Maintain a financially feasible capital improvements program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Require fair-share contributions from developers for infrastructure improvements </a:t>
            </a:r>
          </a:p>
        </p:txBody>
      </p:sp>
      <p:pic>
        <p:nvPicPr>
          <p:cNvPr id="6" name="Picture 5">
            <a:extLst>
              <a:ext uri="{FF2B5EF4-FFF2-40B4-BE49-F238E27FC236}">
                <a16:creationId xmlns:a16="http://schemas.microsoft.com/office/drawing/2014/main" id="{B35D9C90-2E84-8795-6D88-051FEF2CC76E}"/>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AF37B1E4-A060-6170-EDF9-D846678365A8}"/>
              </a:ext>
            </a:extLst>
          </p:cNvPr>
          <p:cNvSpPr>
            <a:spLocks noGrp="1"/>
          </p:cNvSpPr>
          <p:nvPr>
            <p:ph type="sldNum" sz="quarter" idx="12"/>
          </p:nvPr>
        </p:nvSpPr>
        <p:spPr/>
        <p:txBody>
          <a:bodyPr/>
          <a:lstStyle/>
          <a:p>
            <a:fld id="{4CD77608-3819-479B-BB98-C216BA724EFE}" type="slidenum">
              <a:rPr lang="en-US" smtClean="0"/>
              <a:t>57</a:t>
            </a:fld>
            <a:endParaRPr lang="en-US"/>
          </a:p>
        </p:txBody>
      </p:sp>
    </p:spTree>
    <p:extLst>
      <p:ext uri="{BB962C8B-B14F-4D97-AF65-F5344CB8AC3E}">
        <p14:creationId xmlns:p14="http://schemas.microsoft.com/office/powerpoint/2010/main" val="66750385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E19F-568C-ED24-ECCA-FEF37DAD7E2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CB48916-6D2E-D4F0-E811-6DAD348AB3BF}"/>
              </a:ext>
            </a:extLst>
          </p:cNvPr>
          <p:cNvSpPr txBox="1"/>
          <p:nvPr/>
        </p:nvSpPr>
        <p:spPr>
          <a:xfrm>
            <a:off x="399779" y="819586"/>
            <a:ext cx="8198576" cy="523220"/>
          </a:xfrm>
          <a:prstGeom prst="rect">
            <a:avLst/>
          </a:prstGeom>
          <a:noFill/>
        </p:spPr>
        <p:txBody>
          <a:bodyPr wrap="square">
            <a:spAutoFit/>
          </a:bodyPr>
          <a:lstStyle/>
          <a:p>
            <a:r>
              <a:rPr lang="en-US" sz="2800" dirty="0"/>
              <a:t>Highlighted Policies:</a:t>
            </a:r>
          </a:p>
        </p:txBody>
      </p:sp>
      <p:sp>
        <p:nvSpPr>
          <p:cNvPr id="4" name="TextBox 3">
            <a:extLst>
              <a:ext uri="{FF2B5EF4-FFF2-40B4-BE49-F238E27FC236}">
                <a16:creationId xmlns:a16="http://schemas.microsoft.com/office/drawing/2014/main" id="{E4091476-991C-3B6A-2331-4135AB646004}"/>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CAPITAL IMPROVEMENT ELEMENT</a:t>
            </a:r>
          </a:p>
        </p:txBody>
      </p:sp>
      <p:pic>
        <p:nvPicPr>
          <p:cNvPr id="3" name="Picture 2">
            <a:extLst>
              <a:ext uri="{FF2B5EF4-FFF2-40B4-BE49-F238E27FC236}">
                <a16:creationId xmlns:a16="http://schemas.microsoft.com/office/drawing/2014/main" id="{0E8B3EC1-E150-78F0-CD98-066930EF2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F8156502-BC8A-77AC-2C57-27CD2048E934}"/>
              </a:ext>
            </a:extLst>
          </p:cNvPr>
          <p:cNvSpPr>
            <a:spLocks noChangeArrowheads="1"/>
          </p:cNvSpPr>
          <p:nvPr/>
        </p:nvSpPr>
        <p:spPr bwMode="auto">
          <a:xfrm>
            <a:off x="1104897" y="1385897"/>
            <a:ext cx="693420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Include essential public facilities in Capital Improvements planning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public health, safety, and quality of life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Evaluate infrastructure capacity and funding needs in redevelopment areas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Require development to contribute fairly to infrastructure costs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Utilize a range of funding tools (fees, assessments, dedications) </a:t>
            </a:r>
          </a:p>
        </p:txBody>
      </p:sp>
      <p:pic>
        <p:nvPicPr>
          <p:cNvPr id="6" name="Picture 5">
            <a:extLst>
              <a:ext uri="{FF2B5EF4-FFF2-40B4-BE49-F238E27FC236}">
                <a16:creationId xmlns:a16="http://schemas.microsoft.com/office/drawing/2014/main" id="{6C62F6E6-CE07-4D4B-682C-9C374C82FB21}"/>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A386F7B-89F7-0F6A-95BE-783821C6B2A8}"/>
              </a:ext>
            </a:extLst>
          </p:cNvPr>
          <p:cNvSpPr>
            <a:spLocks noGrp="1"/>
          </p:cNvSpPr>
          <p:nvPr>
            <p:ph type="sldNum" sz="quarter" idx="12"/>
          </p:nvPr>
        </p:nvSpPr>
        <p:spPr/>
        <p:txBody>
          <a:bodyPr/>
          <a:lstStyle/>
          <a:p>
            <a:fld id="{4CD77608-3819-479B-BB98-C216BA724EFE}" type="slidenum">
              <a:rPr lang="en-US" smtClean="0"/>
              <a:t>58</a:t>
            </a:fld>
            <a:endParaRPr lang="en-US"/>
          </a:p>
        </p:txBody>
      </p:sp>
    </p:spTree>
    <p:extLst>
      <p:ext uri="{BB962C8B-B14F-4D97-AF65-F5344CB8AC3E}">
        <p14:creationId xmlns:p14="http://schemas.microsoft.com/office/powerpoint/2010/main" val="1314435811"/>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633276-77AE-7D4F-C303-B4DE7BE800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B61F66-DCC2-FFD3-D026-1ECC82C71048}"/>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641CC9B0-A0B3-319C-C442-791D96FCEB5B}"/>
              </a:ext>
            </a:extLst>
          </p:cNvPr>
          <p:cNvSpPr txBox="1">
            <a:spLocks/>
          </p:cNvSpPr>
          <p:nvPr/>
        </p:nvSpPr>
        <p:spPr>
          <a:xfrm>
            <a:off x="86036" y="2590800"/>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j-ea"/>
                <a:cs typeface="+mj-cs"/>
              </a:rPr>
              <a:t>CONSERVATION</a:t>
            </a:r>
          </a:p>
        </p:txBody>
      </p:sp>
      <p:pic>
        <p:nvPicPr>
          <p:cNvPr id="5" name="Picture 4">
            <a:extLst>
              <a:ext uri="{FF2B5EF4-FFF2-40B4-BE49-F238E27FC236}">
                <a16:creationId xmlns:a16="http://schemas.microsoft.com/office/drawing/2014/main" id="{2D4EC7A8-CF93-7873-B9C4-45AD21E12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6638FB33-E5EE-1013-9F13-55F5A9E1FF5C}"/>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1831F5AB-F640-E6F2-1456-CBE7792C18C4}"/>
              </a:ext>
            </a:extLst>
          </p:cNvPr>
          <p:cNvSpPr>
            <a:spLocks noGrp="1"/>
          </p:cNvSpPr>
          <p:nvPr>
            <p:ph type="sldNum" sz="quarter" idx="12"/>
          </p:nvPr>
        </p:nvSpPr>
        <p:spPr/>
        <p:txBody>
          <a:bodyPr/>
          <a:lstStyle/>
          <a:p>
            <a:fld id="{4CD77608-3819-479B-BB98-C216BA724EFE}" type="slidenum">
              <a:rPr lang="en-US" smtClean="0"/>
              <a:t>59</a:t>
            </a:fld>
            <a:endParaRPr lang="en-US"/>
          </a:p>
        </p:txBody>
      </p:sp>
    </p:spTree>
    <p:extLst>
      <p:ext uri="{BB962C8B-B14F-4D97-AF65-F5344CB8AC3E}">
        <p14:creationId xmlns:p14="http://schemas.microsoft.com/office/powerpoint/2010/main" val="128830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60F4-16B8-BD55-07DB-7B01E7B362F4}"/>
            </a:ext>
          </a:extLst>
        </p:cNvPr>
        <p:cNvGrpSpPr/>
        <p:nvPr/>
      </p:nvGrpSpPr>
      <p:grpSpPr>
        <a:xfrm>
          <a:off x="0" y="0"/>
          <a:ext cx="0" cy="0"/>
          <a:chOff x="0" y="0"/>
          <a:chExt cx="0" cy="0"/>
        </a:xfrm>
      </p:grpSpPr>
      <p:sp>
        <p:nvSpPr>
          <p:cNvPr id="5" name="Isosceles Triangle 4">
            <a:extLst>
              <a:ext uri="{FF2B5EF4-FFF2-40B4-BE49-F238E27FC236}">
                <a16:creationId xmlns:a16="http://schemas.microsoft.com/office/drawing/2014/main" id="{C68AEEE6-4CBE-5555-3E9D-7B777A818E0B}"/>
              </a:ext>
            </a:extLst>
          </p:cNvPr>
          <p:cNvSpPr/>
          <p:nvPr/>
        </p:nvSpPr>
        <p:spPr>
          <a:xfrm>
            <a:off x="2444119" y="148287"/>
            <a:ext cx="4595861" cy="1071246"/>
          </a:xfrm>
          <a:prstGeom prst="triangle">
            <a:avLst>
              <a:gd name="adj" fmla="val 51043"/>
            </a:avLst>
          </a:prstGeom>
          <a:solidFill>
            <a:srgbClr val="10455E"/>
          </a:solidFill>
          <a:ln>
            <a:solidFill>
              <a:srgbClr val="002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Boynton Beach</a:t>
            </a:r>
          </a:p>
        </p:txBody>
      </p:sp>
      <p:sp>
        <p:nvSpPr>
          <p:cNvPr id="7" name="Rectangle 6">
            <a:extLst>
              <a:ext uri="{FF2B5EF4-FFF2-40B4-BE49-F238E27FC236}">
                <a16:creationId xmlns:a16="http://schemas.microsoft.com/office/drawing/2014/main" id="{26961297-C04F-82EC-398E-9F0C63A44F00}"/>
              </a:ext>
            </a:extLst>
          </p:cNvPr>
          <p:cNvSpPr/>
          <p:nvPr/>
        </p:nvSpPr>
        <p:spPr>
          <a:xfrm>
            <a:off x="2437275" y="1219533"/>
            <a:ext cx="4649324" cy="144127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solidFill>
                  <a:srgbClr val="002754"/>
                </a:solidFill>
              </a:rPr>
              <a:t>Operating Budget &amp; CIP</a:t>
            </a:r>
          </a:p>
          <a:p>
            <a:pPr algn="ctr"/>
            <a:r>
              <a:rPr lang="en-US" sz="2200" dirty="0">
                <a:solidFill>
                  <a:srgbClr val="002754"/>
                </a:solidFill>
              </a:rPr>
              <a:t>Departmental Programs and Services</a:t>
            </a:r>
          </a:p>
        </p:txBody>
      </p:sp>
      <p:sp>
        <p:nvSpPr>
          <p:cNvPr id="10" name="Rectangle 9">
            <a:extLst>
              <a:ext uri="{FF2B5EF4-FFF2-40B4-BE49-F238E27FC236}">
                <a16:creationId xmlns:a16="http://schemas.microsoft.com/office/drawing/2014/main" id="{9A3B3318-E65B-D7CF-8C03-E766C475F535}"/>
              </a:ext>
            </a:extLst>
          </p:cNvPr>
          <p:cNvSpPr/>
          <p:nvPr/>
        </p:nvSpPr>
        <p:spPr>
          <a:xfrm>
            <a:off x="2422348" y="2660806"/>
            <a:ext cx="4664251" cy="914079"/>
          </a:xfrm>
          <a:prstGeom prst="rect">
            <a:avLst/>
          </a:prstGeom>
          <a:solidFill>
            <a:srgbClr val="1560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solidFill>
                  <a:schemeClr val="bg1"/>
                </a:solidFill>
              </a:rPr>
              <a:t>Strategic Plan</a:t>
            </a:r>
          </a:p>
        </p:txBody>
      </p:sp>
      <p:sp>
        <p:nvSpPr>
          <p:cNvPr id="12" name="Rectangle 11">
            <a:extLst>
              <a:ext uri="{FF2B5EF4-FFF2-40B4-BE49-F238E27FC236}">
                <a16:creationId xmlns:a16="http://schemas.microsoft.com/office/drawing/2014/main" id="{D5000E9C-CDF8-697A-DB32-00AC68EAD70C}"/>
              </a:ext>
            </a:extLst>
          </p:cNvPr>
          <p:cNvSpPr/>
          <p:nvPr/>
        </p:nvSpPr>
        <p:spPr>
          <a:xfrm>
            <a:off x="2422349" y="3566245"/>
            <a:ext cx="2438784" cy="1292857"/>
          </a:xfrm>
          <a:prstGeom prst="rect">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dirty="0">
                <a:solidFill>
                  <a:srgbClr val="002754"/>
                </a:solidFill>
              </a:rPr>
              <a:t>Comprehensive Plan </a:t>
            </a:r>
          </a:p>
        </p:txBody>
      </p:sp>
      <p:sp>
        <p:nvSpPr>
          <p:cNvPr id="13" name="Rectangle 12">
            <a:extLst>
              <a:ext uri="{FF2B5EF4-FFF2-40B4-BE49-F238E27FC236}">
                <a16:creationId xmlns:a16="http://schemas.microsoft.com/office/drawing/2014/main" id="{D2B180CD-6DCC-826B-5DF8-CAA6A5DCB473}"/>
              </a:ext>
            </a:extLst>
          </p:cNvPr>
          <p:cNvSpPr/>
          <p:nvPr/>
        </p:nvSpPr>
        <p:spPr>
          <a:xfrm>
            <a:off x="4861133" y="3574885"/>
            <a:ext cx="2225465" cy="1293541"/>
          </a:xfrm>
          <a:prstGeom prst="rect">
            <a:avLst/>
          </a:prstGeom>
          <a:solidFill>
            <a:srgbClr val="42AED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solidFill>
                  <a:srgbClr val="002754"/>
                </a:solidFill>
              </a:rPr>
              <a:t>Vision and Values</a:t>
            </a:r>
          </a:p>
        </p:txBody>
      </p:sp>
      <p:sp>
        <p:nvSpPr>
          <p:cNvPr id="14" name="Rectangle 13">
            <a:extLst>
              <a:ext uri="{FF2B5EF4-FFF2-40B4-BE49-F238E27FC236}">
                <a16:creationId xmlns:a16="http://schemas.microsoft.com/office/drawing/2014/main" id="{56DCA69C-A94D-49BF-C4D7-29C31AA6131C}"/>
              </a:ext>
            </a:extLst>
          </p:cNvPr>
          <p:cNvSpPr/>
          <p:nvPr/>
        </p:nvSpPr>
        <p:spPr>
          <a:xfrm>
            <a:off x="2426389" y="4877066"/>
            <a:ext cx="4664251" cy="10844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Florida Statues</a:t>
            </a:r>
          </a:p>
        </p:txBody>
      </p:sp>
      <p:sp>
        <p:nvSpPr>
          <p:cNvPr id="16" name="Arrow: Right 15">
            <a:extLst>
              <a:ext uri="{FF2B5EF4-FFF2-40B4-BE49-F238E27FC236}">
                <a16:creationId xmlns:a16="http://schemas.microsoft.com/office/drawing/2014/main" id="{B8605E43-4A5F-5E34-5C9A-15D61A6D446C}"/>
              </a:ext>
            </a:extLst>
          </p:cNvPr>
          <p:cNvSpPr/>
          <p:nvPr/>
        </p:nvSpPr>
        <p:spPr>
          <a:xfrm rot="16200000">
            <a:off x="3333750" y="3448051"/>
            <a:ext cx="419100" cy="381000"/>
          </a:xfrm>
          <a:prstGeom prst="rightArrow">
            <a:avLst/>
          </a:prstGeom>
          <a:solidFill>
            <a:srgbClr val="10455E"/>
          </a:solidFill>
          <a:ln>
            <a:solidFill>
              <a:srgbClr val="0026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BCEACC2-6E20-EE3F-9BD9-79CC028A28EA}"/>
              </a:ext>
            </a:extLst>
          </p:cNvPr>
          <p:cNvSpPr/>
          <p:nvPr/>
        </p:nvSpPr>
        <p:spPr>
          <a:xfrm rot="10800000">
            <a:off x="4652193" y="4330369"/>
            <a:ext cx="417880" cy="381000"/>
          </a:xfrm>
          <a:prstGeom prst="rightArrow">
            <a:avLst/>
          </a:prstGeom>
          <a:solidFill>
            <a:srgbClr val="10455E"/>
          </a:solidFill>
          <a:ln>
            <a:solidFill>
              <a:srgbClr val="0026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1D33D2-118C-4F40-1842-F8D9E6E2B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2" name="Picture 1">
            <a:extLst>
              <a:ext uri="{FF2B5EF4-FFF2-40B4-BE49-F238E27FC236}">
                <a16:creationId xmlns:a16="http://schemas.microsoft.com/office/drawing/2014/main" id="{773A64D0-D0D5-050D-CD40-1DA44714274E}"/>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EC6B989C-E664-63EC-60A2-F0D6599E6A03}"/>
              </a:ext>
            </a:extLst>
          </p:cNvPr>
          <p:cNvSpPr>
            <a:spLocks noGrp="1"/>
          </p:cNvSpPr>
          <p:nvPr>
            <p:ph type="sldNum" sz="quarter" idx="12"/>
          </p:nvPr>
        </p:nvSpPr>
        <p:spPr/>
        <p:txBody>
          <a:bodyPr/>
          <a:lstStyle/>
          <a:p>
            <a:fld id="{4CD77608-3819-479B-BB98-C216BA724EFE}" type="slidenum">
              <a:rPr lang="en-US" smtClean="0"/>
              <a:t>6</a:t>
            </a:fld>
            <a:endParaRPr lang="en-US"/>
          </a:p>
        </p:txBody>
      </p:sp>
    </p:spTree>
    <p:extLst>
      <p:ext uri="{BB962C8B-B14F-4D97-AF65-F5344CB8AC3E}">
        <p14:creationId xmlns:p14="http://schemas.microsoft.com/office/powerpoint/2010/main" val="336520358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6A35-DF97-EEB7-D4CF-2D475B3D5B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E9C9AF-D1C5-61E9-F515-8858DC2E91D1}"/>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sp>
        <p:nvSpPr>
          <p:cNvPr id="8" name="Content Placeholder 2">
            <a:extLst>
              <a:ext uri="{FF2B5EF4-FFF2-40B4-BE49-F238E27FC236}">
                <a16:creationId xmlns:a16="http://schemas.microsoft.com/office/drawing/2014/main" id="{FC757BC7-24E1-92B4-BFF4-76DC3A726671}"/>
              </a:ext>
            </a:extLst>
          </p:cNvPr>
          <p:cNvSpPr>
            <a:spLocks noGrp="1"/>
          </p:cNvSpPr>
          <p:nvPr/>
        </p:nvSpPr>
        <p:spPr>
          <a:xfrm>
            <a:off x="507574" y="1503022"/>
            <a:ext cx="5026449" cy="40188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Core Component of the City’s Comprehensive Plan</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Focuses on Natural </a:t>
            </a:r>
            <a:r>
              <a:rPr lang="en-US" sz="2400" dirty="0">
                <a:solidFill>
                  <a:prstClr val="black"/>
                </a:solidFill>
              </a:rPr>
              <a:t>R</a:t>
            </a:r>
            <a:r>
              <a:rPr kumimoji="0" lang="en-US" sz="2400" b="0" i="0" u="none" strike="noStrike" kern="1200" cap="none" spc="0" normalizeH="0" baseline="0" noProof="0" dirty="0" err="1">
                <a:ln>
                  <a:noFill/>
                </a:ln>
                <a:solidFill>
                  <a:prstClr val="black"/>
                </a:solidFill>
                <a:effectLst/>
                <a:uLnTx/>
                <a:uFillTx/>
                <a:ea typeface="+mn-ea"/>
                <a:cs typeface="+mn-cs"/>
              </a:rPr>
              <a:t>esource</a:t>
            </a:r>
            <a:r>
              <a:rPr kumimoji="0" lang="en-US" sz="2400" b="0" i="0" u="none" strike="noStrike" kern="1200" cap="none" spc="0" normalizeH="0" baseline="0" noProof="0" dirty="0">
                <a:ln>
                  <a:noFill/>
                </a:ln>
                <a:solidFill>
                  <a:prstClr val="black"/>
                </a:solidFill>
                <a:effectLst/>
                <a:uLnTx/>
                <a:uFillTx/>
                <a:ea typeface="+mn-ea"/>
                <a:cs typeface="+mn-cs"/>
              </a:rPr>
              <a:t> </a:t>
            </a:r>
            <a:r>
              <a:rPr lang="en-US" sz="2400" dirty="0">
                <a:solidFill>
                  <a:prstClr val="black"/>
                </a:solidFill>
              </a:rPr>
              <a:t>M</a:t>
            </a:r>
            <a:r>
              <a:rPr kumimoji="0" lang="en-US" sz="2400" b="0" i="0" u="none" strike="noStrike" kern="1200" cap="none" spc="0" normalizeH="0" baseline="0" noProof="0" dirty="0" err="1">
                <a:ln>
                  <a:noFill/>
                </a:ln>
                <a:solidFill>
                  <a:prstClr val="black"/>
                </a:solidFill>
                <a:effectLst/>
                <a:uLnTx/>
                <a:uFillTx/>
                <a:ea typeface="+mn-ea"/>
                <a:cs typeface="+mn-cs"/>
              </a:rPr>
              <a:t>anagement</a:t>
            </a:r>
            <a:r>
              <a:rPr kumimoji="0" lang="en-US" sz="2400" b="0" i="0" u="none" strike="noStrike" kern="1200" cap="none" spc="0" normalizeH="0" baseline="0" noProof="0" dirty="0">
                <a:ln>
                  <a:noFill/>
                </a:ln>
                <a:solidFill>
                  <a:prstClr val="black"/>
                </a:solidFill>
                <a:effectLst/>
                <a:uLnTx/>
                <a:uFillTx/>
                <a:ea typeface="+mn-ea"/>
                <a:cs typeface="+mn-cs"/>
              </a:rPr>
              <a:t>:</a:t>
            </a:r>
          </a:p>
          <a:p>
            <a:pPr marR="0" lvl="1"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Air and Water </a:t>
            </a:r>
            <a:r>
              <a:rPr lang="en-US" sz="2400" dirty="0">
                <a:solidFill>
                  <a:prstClr val="black"/>
                </a:solidFill>
              </a:rPr>
              <a:t>Q</a:t>
            </a:r>
            <a:r>
              <a:rPr kumimoji="0" lang="en-US" sz="2400" b="0" i="0" u="none" strike="noStrike" kern="1200" cap="none" spc="0" normalizeH="0" baseline="0" noProof="0" dirty="0" err="1">
                <a:ln>
                  <a:noFill/>
                </a:ln>
                <a:solidFill>
                  <a:prstClr val="black"/>
                </a:solidFill>
                <a:effectLst/>
                <a:uLnTx/>
                <a:uFillTx/>
                <a:ea typeface="+mn-ea"/>
                <a:cs typeface="+mn-cs"/>
              </a:rPr>
              <a:t>uality</a:t>
            </a:r>
            <a:endParaRPr kumimoji="0" lang="en-US" sz="2400" b="0" i="0" u="none" strike="noStrike" kern="1200" cap="none" spc="0" normalizeH="0" baseline="0" noProof="0" dirty="0">
              <a:ln>
                <a:noFill/>
              </a:ln>
              <a:solidFill>
                <a:prstClr val="black"/>
              </a:solidFill>
              <a:effectLst/>
              <a:uLnTx/>
              <a:uFillTx/>
              <a:ea typeface="+mn-ea"/>
              <a:cs typeface="+mn-cs"/>
            </a:endParaRPr>
          </a:p>
          <a:p>
            <a:pPr marR="0" lvl="1"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Wetlands, Uplands, and Native </a:t>
            </a:r>
            <a:r>
              <a:rPr lang="en-US" sz="2400" dirty="0">
                <a:solidFill>
                  <a:prstClr val="black"/>
                </a:solidFill>
              </a:rPr>
              <a:t>H</a:t>
            </a:r>
            <a:r>
              <a:rPr kumimoji="0" lang="en-US" sz="2400" b="0" i="0" u="none" strike="noStrike" kern="1200" cap="none" spc="0" normalizeH="0" baseline="0" noProof="0" dirty="0" err="1">
                <a:ln>
                  <a:noFill/>
                </a:ln>
                <a:solidFill>
                  <a:prstClr val="black"/>
                </a:solidFill>
                <a:effectLst/>
                <a:uLnTx/>
                <a:uFillTx/>
                <a:ea typeface="+mn-ea"/>
                <a:cs typeface="+mn-cs"/>
              </a:rPr>
              <a:t>abitats</a:t>
            </a:r>
            <a:endParaRPr kumimoji="0" lang="en-US" sz="2400" b="0" i="0" u="none" strike="noStrike" kern="1200" cap="none" spc="0" normalizeH="0" baseline="0" noProof="0" dirty="0">
              <a:ln>
                <a:noFill/>
              </a:ln>
              <a:solidFill>
                <a:prstClr val="black"/>
              </a:solidFill>
              <a:effectLst/>
              <a:uLnTx/>
              <a:uFillTx/>
              <a:ea typeface="+mn-ea"/>
              <a:cs typeface="+mn-cs"/>
            </a:endParaRPr>
          </a:p>
          <a:p>
            <a:pPr marR="0" lvl="1"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Water Conservation and Reuse</a:t>
            </a:r>
          </a:p>
          <a:p>
            <a:pPr marR="0" lvl="1"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Flood and Soil </a:t>
            </a:r>
            <a:r>
              <a:rPr lang="en-US" sz="2400" dirty="0">
                <a:solidFill>
                  <a:prstClr val="black"/>
                </a:solidFill>
              </a:rPr>
              <a:t>M</a:t>
            </a:r>
            <a:r>
              <a:rPr kumimoji="0" lang="en-US" sz="2400" b="0" i="0" u="none" strike="noStrike" kern="1200" cap="none" spc="0" normalizeH="0" baseline="0" noProof="0" dirty="0" err="1">
                <a:ln>
                  <a:noFill/>
                </a:ln>
                <a:solidFill>
                  <a:prstClr val="black"/>
                </a:solidFill>
                <a:effectLst/>
                <a:uLnTx/>
                <a:uFillTx/>
                <a:ea typeface="+mn-ea"/>
                <a:cs typeface="+mn-cs"/>
              </a:rPr>
              <a:t>anagement</a:t>
            </a: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56" name="Picture 8">
            <a:extLst>
              <a:ext uri="{FF2B5EF4-FFF2-40B4-BE49-F238E27FC236}">
                <a16:creationId xmlns:a16="http://schemas.microsoft.com/office/drawing/2014/main" id="{1EDD6815-9791-2EFD-CAF9-A9BEC1B75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023" y="1733550"/>
            <a:ext cx="3609975"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7EA368-57CA-2236-3CB7-16488A7A0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6FD8F228-FA64-CAA4-226B-8B98E6671ABE}"/>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99682C48-BCFD-7427-B63E-F1DE6897A489}"/>
              </a:ext>
            </a:extLst>
          </p:cNvPr>
          <p:cNvSpPr>
            <a:spLocks noGrp="1"/>
          </p:cNvSpPr>
          <p:nvPr>
            <p:ph type="sldNum" sz="quarter" idx="12"/>
          </p:nvPr>
        </p:nvSpPr>
        <p:spPr/>
        <p:txBody>
          <a:bodyPr/>
          <a:lstStyle/>
          <a:p>
            <a:fld id="{4CD77608-3819-479B-BB98-C216BA724EFE}" type="slidenum">
              <a:rPr lang="en-US" smtClean="0"/>
              <a:t>60</a:t>
            </a:fld>
            <a:endParaRPr lang="en-US"/>
          </a:p>
        </p:txBody>
      </p:sp>
    </p:spTree>
    <p:extLst>
      <p:ext uri="{BB962C8B-B14F-4D97-AF65-F5344CB8AC3E}">
        <p14:creationId xmlns:p14="http://schemas.microsoft.com/office/powerpoint/2010/main" val="506440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AB73E-6124-75F3-EEA3-6C0185B82B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A73BBB-1E32-66FE-E48C-5B34B154FB01}"/>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graphicFrame>
        <p:nvGraphicFramePr>
          <p:cNvPr id="2" name="Content Placeholder 2">
            <a:extLst>
              <a:ext uri="{FF2B5EF4-FFF2-40B4-BE49-F238E27FC236}">
                <a16:creationId xmlns:a16="http://schemas.microsoft.com/office/drawing/2014/main" id="{DB87F337-066E-46CF-73CE-22A1D12F53AC}"/>
              </a:ext>
            </a:extLst>
          </p:cNvPr>
          <p:cNvGraphicFramePr>
            <a:graphicFrameLocks noGrp="1"/>
          </p:cNvGraphicFramePr>
          <p:nvPr>
            <p:extLst>
              <p:ext uri="{D42A27DB-BD31-4B8C-83A1-F6EECF244321}">
                <p14:modId xmlns:p14="http://schemas.microsoft.com/office/powerpoint/2010/main" val="1010258566"/>
              </p:ext>
            </p:extLst>
          </p:nvPr>
        </p:nvGraphicFramePr>
        <p:xfrm>
          <a:off x="-3" y="1570812"/>
          <a:ext cx="9144001" cy="4448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E47AE233-01A1-4988-7D96-8CE1446F7107}"/>
              </a:ext>
            </a:extLst>
          </p:cNvPr>
          <p:cNvSpPr>
            <a:spLocks noGrp="1"/>
          </p:cNvSpPr>
          <p:nvPr/>
        </p:nvSpPr>
        <p:spPr>
          <a:xfrm>
            <a:off x="0" y="838201"/>
            <a:ext cx="9144000" cy="50401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Current Conservation Goals</a:t>
            </a:r>
          </a:p>
        </p:txBody>
      </p:sp>
      <p:pic>
        <p:nvPicPr>
          <p:cNvPr id="7" name="Picture 6">
            <a:extLst>
              <a:ext uri="{FF2B5EF4-FFF2-40B4-BE49-F238E27FC236}">
                <a16:creationId xmlns:a16="http://schemas.microsoft.com/office/drawing/2014/main" id="{57E88EC2-5D82-FD45-AA77-009CF4BFFD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605B6E9A-B8FB-9CBF-4D4E-6D2CEBC462A6}"/>
              </a:ext>
            </a:extLst>
          </p:cNvPr>
          <p:cNvPicPr>
            <a:picLocks noChangeAspect="1"/>
          </p:cNvPicPr>
          <p:nvPr/>
        </p:nvPicPr>
        <p:blipFill>
          <a:blip r:embed="rId8"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8" name="Slide Number Placeholder 7">
            <a:extLst>
              <a:ext uri="{FF2B5EF4-FFF2-40B4-BE49-F238E27FC236}">
                <a16:creationId xmlns:a16="http://schemas.microsoft.com/office/drawing/2014/main" id="{43C9BECD-718E-F06E-77A0-485508EA200B}"/>
              </a:ext>
            </a:extLst>
          </p:cNvPr>
          <p:cNvSpPr>
            <a:spLocks noGrp="1"/>
          </p:cNvSpPr>
          <p:nvPr>
            <p:ph type="sldNum" sz="quarter" idx="12"/>
          </p:nvPr>
        </p:nvSpPr>
        <p:spPr/>
        <p:txBody>
          <a:bodyPr/>
          <a:lstStyle/>
          <a:p>
            <a:fld id="{4CD77608-3819-479B-BB98-C216BA724EFE}" type="slidenum">
              <a:rPr lang="en-US" smtClean="0"/>
              <a:t>61</a:t>
            </a:fld>
            <a:endParaRPr lang="en-US"/>
          </a:p>
        </p:txBody>
      </p:sp>
    </p:spTree>
    <p:extLst>
      <p:ext uri="{BB962C8B-B14F-4D97-AF65-F5344CB8AC3E}">
        <p14:creationId xmlns:p14="http://schemas.microsoft.com/office/powerpoint/2010/main" val="1285513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BDC3-0367-64B4-CC0A-ECE26C196E6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20AF856-CFDC-D51F-A39A-5496256ECBA7}"/>
              </a:ext>
            </a:extLst>
          </p:cNvPr>
          <p:cNvSpPr txBox="1"/>
          <p:nvPr/>
        </p:nvSpPr>
        <p:spPr>
          <a:xfrm>
            <a:off x="399779" y="819586"/>
            <a:ext cx="8198576" cy="523220"/>
          </a:xfrm>
          <a:prstGeom prst="rect">
            <a:avLst/>
          </a:prstGeom>
          <a:noFill/>
        </p:spPr>
        <p:txBody>
          <a:bodyPr wrap="square">
            <a:spAutoFit/>
          </a:bodyPr>
          <a:lstStyle/>
          <a:p>
            <a:r>
              <a:rPr lang="en-US" sz="2800" dirty="0"/>
              <a:t>Updated Goal:</a:t>
            </a:r>
          </a:p>
        </p:txBody>
      </p:sp>
      <p:sp>
        <p:nvSpPr>
          <p:cNvPr id="3" name="TextBox 2">
            <a:extLst>
              <a:ext uri="{FF2B5EF4-FFF2-40B4-BE49-F238E27FC236}">
                <a16:creationId xmlns:a16="http://schemas.microsoft.com/office/drawing/2014/main" id="{996309FB-4500-75F7-FB96-CA14DA97857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pic>
        <p:nvPicPr>
          <p:cNvPr id="4" name="Picture 3">
            <a:extLst>
              <a:ext uri="{FF2B5EF4-FFF2-40B4-BE49-F238E27FC236}">
                <a16:creationId xmlns:a16="http://schemas.microsoft.com/office/drawing/2014/main" id="{59B5AEAD-8ACE-5FB8-2D6C-FAC55C0CF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769EE3F6-B5F5-831E-F302-9470061D2D07}"/>
              </a:ext>
            </a:extLst>
          </p:cNvPr>
          <p:cNvSpPr>
            <a:spLocks noChangeArrowheads="1"/>
          </p:cNvSpPr>
          <p:nvPr/>
        </p:nvSpPr>
        <p:spPr bwMode="auto">
          <a:xfrm>
            <a:off x="1009647" y="1385897"/>
            <a:ext cx="712470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Protect and restore natural resources including air, water, and ecosystems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Enhance environmental quality and community resilience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Promote long-term sustainability and livability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i="0" u="none" strike="noStrike" cap="none" normalizeH="0" baseline="0" dirty="0">
                <a:ln>
                  <a:noFill/>
                </a:ln>
                <a:solidFill>
                  <a:schemeClr val="tx1"/>
                </a:solidFill>
                <a:effectLst/>
                <a:latin typeface="Arial" panose="020B0604020202020204" pitchFamily="34" charset="0"/>
              </a:rPr>
              <a:t>Plan for environmental needs through 2035 and 2050</a:t>
            </a:r>
          </a:p>
        </p:txBody>
      </p:sp>
      <p:pic>
        <p:nvPicPr>
          <p:cNvPr id="6" name="Picture 5">
            <a:extLst>
              <a:ext uri="{FF2B5EF4-FFF2-40B4-BE49-F238E27FC236}">
                <a16:creationId xmlns:a16="http://schemas.microsoft.com/office/drawing/2014/main" id="{FF23F6B1-EC80-F282-DA81-BDC67D04418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F31E4B3B-AB68-6887-A65D-5777AE1557F0}"/>
              </a:ext>
            </a:extLst>
          </p:cNvPr>
          <p:cNvSpPr>
            <a:spLocks noGrp="1"/>
          </p:cNvSpPr>
          <p:nvPr>
            <p:ph type="sldNum" sz="quarter" idx="12"/>
          </p:nvPr>
        </p:nvSpPr>
        <p:spPr/>
        <p:txBody>
          <a:bodyPr/>
          <a:lstStyle/>
          <a:p>
            <a:fld id="{4CD77608-3819-479B-BB98-C216BA724EFE}" type="slidenum">
              <a:rPr lang="en-US" smtClean="0"/>
              <a:t>62</a:t>
            </a:fld>
            <a:endParaRPr lang="en-US"/>
          </a:p>
        </p:txBody>
      </p:sp>
    </p:spTree>
    <p:extLst>
      <p:ext uri="{BB962C8B-B14F-4D97-AF65-F5344CB8AC3E}">
        <p14:creationId xmlns:p14="http://schemas.microsoft.com/office/powerpoint/2010/main" val="4113497994"/>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B181-58D9-181D-E47A-74712C789CF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805B156-4F38-D70B-2476-8F98354A9101}"/>
              </a:ext>
            </a:extLst>
          </p:cNvPr>
          <p:cNvSpPr txBox="1"/>
          <p:nvPr/>
        </p:nvSpPr>
        <p:spPr>
          <a:xfrm>
            <a:off x="900883" y="862677"/>
            <a:ext cx="8198576" cy="523220"/>
          </a:xfrm>
          <a:prstGeom prst="rect">
            <a:avLst/>
          </a:prstGeom>
          <a:noFill/>
        </p:spPr>
        <p:txBody>
          <a:bodyPr wrap="square">
            <a:spAutoFit/>
          </a:bodyPr>
          <a:lstStyle/>
          <a:p>
            <a:r>
              <a:rPr lang="en-US" sz="2800" dirty="0"/>
              <a:t>Added/Updated Objectives:</a:t>
            </a:r>
          </a:p>
        </p:txBody>
      </p:sp>
      <p:sp>
        <p:nvSpPr>
          <p:cNvPr id="3" name="TextBox 2">
            <a:extLst>
              <a:ext uri="{FF2B5EF4-FFF2-40B4-BE49-F238E27FC236}">
                <a16:creationId xmlns:a16="http://schemas.microsoft.com/office/drawing/2014/main" id="{6824999C-F9A2-CC9A-67DD-0DCA2692AA7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pic>
        <p:nvPicPr>
          <p:cNvPr id="4" name="Picture 3">
            <a:extLst>
              <a:ext uri="{FF2B5EF4-FFF2-40B4-BE49-F238E27FC236}">
                <a16:creationId xmlns:a16="http://schemas.microsoft.com/office/drawing/2014/main" id="{7E1F01D1-7F70-8FE4-9EE2-C71927F80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4256FF91-B6BF-86E5-8D04-7573A3522619}"/>
              </a:ext>
            </a:extLst>
          </p:cNvPr>
          <p:cNvSpPr>
            <a:spLocks noChangeArrowheads="1"/>
          </p:cNvSpPr>
          <p:nvPr/>
        </p:nvSpPr>
        <p:spPr bwMode="auto">
          <a:xfrm>
            <a:off x="1493653" y="1445864"/>
            <a:ext cx="615669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Protect and maintain groundwater quality and supply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Safeguard key aquifers and wellfield protection areas</a:t>
            </a: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Plan for and respond to climate change impacts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Address sea level rise, flooding, and extreme weather</a:t>
            </a: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Expand tree canopy and vegetative cover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Reduce urban heat and improve air quality </a:t>
            </a:r>
          </a:p>
        </p:txBody>
      </p:sp>
      <p:pic>
        <p:nvPicPr>
          <p:cNvPr id="6" name="Picture 5">
            <a:extLst>
              <a:ext uri="{FF2B5EF4-FFF2-40B4-BE49-F238E27FC236}">
                <a16:creationId xmlns:a16="http://schemas.microsoft.com/office/drawing/2014/main" id="{D557A304-4F87-9C99-A138-9548C89D41D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D8253D8-E7B6-DB84-A972-C2C4C85C044D}"/>
              </a:ext>
            </a:extLst>
          </p:cNvPr>
          <p:cNvSpPr>
            <a:spLocks noGrp="1"/>
          </p:cNvSpPr>
          <p:nvPr>
            <p:ph type="sldNum" sz="quarter" idx="12"/>
          </p:nvPr>
        </p:nvSpPr>
        <p:spPr/>
        <p:txBody>
          <a:bodyPr/>
          <a:lstStyle/>
          <a:p>
            <a:fld id="{4CD77608-3819-479B-BB98-C216BA724EFE}" type="slidenum">
              <a:rPr lang="en-US" smtClean="0"/>
              <a:t>63</a:t>
            </a:fld>
            <a:endParaRPr lang="en-US"/>
          </a:p>
        </p:txBody>
      </p:sp>
    </p:spTree>
    <p:extLst>
      <p:ext uri="{BB962C8B-B14F-4D97-AF65-F5344CB8AC3E}">
        <p14:creationId xmlns:p14="http://schemas.microsoft.com/office/powerpoint/2010/main" val="246009903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FCBB-3741-6A83-3554-76C75D1D29D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245A84D-C760-CDA2-0AAD-53FE280BB5BD}"/>
              </a:ext>
            </a:extLst>
          </p:cNvPr>
          <p:cNvSpPr txBox="1"/>
          <p:nvPr/>
        </p:nvSpPr>
        <p:spPr>
          <a:xfrm>
            <a:off x="900883" y="862677"/>
            <a:ext cx="8198576" cy="523220"/>
          </a:xfrm>
          <a:prstGeom prst="rect">
            <a:avLst/>
          </a:prstGeom>
          <a:noFill/>
        </p:spPr>
        <p:txBody>
          <a:bodyPr wrap="square">
            <a:spAutoFit/>
          </a:bodyPr>
          <a:lstStyle/>
          <a:p>
            <a:r>
              <a:rPr lang="en-US" sz="2800" dirty="0"/>
              <a:t>Added/Updated Policies:</a:t>
            </a:r>
          </a:p>
        </p:txBody>
      </p:sp>
      <p:sp>
        <p:nvSpPr>
          <p:cNvPr id="3" name="TextBox 2">
            <a:extLst>
              <a:ext uri="{FF2B5EF4-FFF2-40B4-BE49-F238E27FC236}">
                <a16:creationId xmlns:a16="http://schemas.microsoft.com/office/drawing/2014/main" id="{0B9682A1-0869-EF3E-CA0F-D53EF0F427F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pic>
        <p:nvPicPr>
          <p:cNvPr id="4" name="Picture 3">
            <a:extLst>
              <a:ext uri="{FF2B5EF4-FFF2-40B4-BE49-F238E27FC236}">
                <a16:creationId xmlns:a16="http://schemas.microsoft.com/office/drawing/2014/main" id="{CCF521D8-C63E-2F58-5EE8-87D4946A2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FDF26CAE-4282-4ABC-C29A-2F4E8848A4FE}"/>
              </a:ext>
            </a:extLst>
          </p:cNvPr>
          <p:cNvSpPr>
            <a:spLocks noChangeArrowheads="1"/>
          </p:cNvSpPr>
          <p:nvPr/>
        </p:nvSpPr>
        <p:spPr bwMode="auto">
          <a:xfrm>
            <a:off x="1069112" y="1385897"/>
            <a:ext cx="786211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Promote multimodal transportation and EV infrastructure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Reduce vehicle emissions and idling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Maintain and update wellfield protection standards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consistency with state and regional regulations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Expand use of reclaimed and alternative water sources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Reduce reliance on groundwater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Require stormwater retention and detention for development</a:t>
            </a: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compliance with City and SFWMD standards </a:t>
            </a:r>
          </a:p>
        </p:txBody>
      </p:sp>
      <p:pic>
        <p:nvPicPr>
          <p:cNvPr id="6" name="Picture 5">
            <a:extLst>
              <a:ext uri="{FF2B5EF4-FFF2-40B4-BE49-F238E27FC236}">
                <a16:creationId xmlns:a16="http://schemas.microsoft.com/office/drawing/2014/main" id="{191E56EA-FCDF-4987-4118-59AF9C213416}"/>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5E11061F-0D72-D0A3-7EAF-3A899F0F2293}"/>
              </a:ext>
            </a:extLst>
          </p:cNvPr>
          <p:cNvSpPr>
            <a:spLocks noGrp="1"/>
          </p:cNvSpPr>
          <p:nvPr>
            <p:ph type="sldNum" sz="quarter" idx="12"/>
          </p:nvPr>
        </p:nvSpPr>
        <p:spPr/>
        <p:txBody>
          <a:bodyPr/>
          <a:lstStyle/>
          <a:p>
            <a:fld id="{4CD77608-3819-479B-BB98-C216BA724EFE}" type="slidenum">
              <a:rPr lang="en-US" smtClean="0"/>
              <a:t>64</a:t>
            </a:fld>
            <a:endParaRPr lang="en-US"/>
          </a:p>
        </p:txBody>
      </p:sp>
    </p:spTree>
    <p:extLst>
      <p:ext uri="{BB962C8B-B14F-4D97-AF65-F5344CB8AC3E}">
        <p14:creationId xmlns:p14="http://schemas.microsoft.com/office/powerpoint/2010/main" val="4221277419"/>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BC592-4EB4-5643-B684-B85BE6D771D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8E6D3C7-F080-0AEA-22B1-2F1038ABC1D8}"/>
              </a:ext>
            </a:extLst>
          </p:cNvPr>
          <p:cNvSpPr txBox="1"/>
          <p:nvPr/>
        </p:nvSpPr>
        <p:spPr>
          <a:xfrm>
            <a:off x="336218" y="854018"/>
            <a:ext cx="8198576" cy="523220"/>
          </a:xfrm>
          <a:prstGeom prst="rect">
            <a:avLst/>
          </a:prstGeom>
          <a:noFill/>
        </p:spPr>
        <p:txBody>
          <a:bodyPr wrap="square">
            <a:spAutoFit/>
          </a:bodyPr>
          <a:lstStyle/>
          <a:p>
            <a:r>
              <a:rPr lang="en-US" sz="2800" dirty="0"/>
              <a:t>Added/Updated Policies:</a:t>
            </a:r>
          </a:p>
        </p:txBody>
      </p:sp>
      <p:sp>
        <p:nvSpPr>
          <p:cNvPr id="3" name="TextBox 2">
            <a:extLst>
              <a:ext uri="{FF2B5EF4-FFF2-40B4-BE49-F238E27FC236}">
                <a16:creationId xmlns:a16="http://schemas.microsoft.com/office/drawing/2014/main" id="{902FD683-D7BD-E914-20BE-E7EF51B564F0}"/>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pic>
        <p:nvPicPr>
          <p:cNvPr id="4" name="Picture 3">
            <a:extLst>
              <a:ext uri="{FF2B5EF4-FFF2-40B4-BE49-F238E27FC236}">
                <a16:creationId xmlns:a16="http://schemas.microsoft.com/office/drawing/2014/main" id="{E26C6C54-E04C-56BD-3104-D6537222F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7E744B99-F9AB-2320-D6FE-F7CF69E0FCF3}"/>
              </a:ext>
            </a:extLst>
          </p:cNvPr>
          <p:cNvSpPr>
            <a:spLocks noChangeArrowheads="1"/>
          </p:cNvSpPr>
          <p:nvPr/>
        </p:nvSpPr>
        <p:spPr bwMode="auto">
          <a:xfrm>
            <a:off x="876298" y="1278099"/>
            <a:ext cx="73914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Assess stormwater system vulnerability to sea level rise and flooding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Explore aquifer recharge and advanced water treatment solutions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Encourage innovative water management technologies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land conservation and ecosystem restoration efforts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Protect wetlands and minimize environmental impacts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compliance with state and federal regulations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Protect manatee habitat through coordinated management strategies </a:t>
            </a:r>
          </a:p>
        </p:txBody>
      </p:sp>
      <p:pic>
        <p:nvPicPr>
          <p:cNvPr id="6" name="Picture 5">
            <a:extLst>
              <a:ext uri="{FF2B5EF4-FFF2-40B4-BE49-F238E27FC236}">
                <a16:creationId xmlns:a16="http://schemas.microsoft.com/office/drawing/2014/main" id="{A6A1C74D-5D7F-D77D-8258-21977C7C34BD}"/>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5D3B214C-BD70-E27F-B30F-29717F97DEC5}"/>
              </a:ext>
            </a:extLst>
          </p:cNvPr>
          <p:cNvSpPr>
            <a:spLocks noGrp="1"/>
          </p:cNvSpPr>
          <p:nvPr>
            <p:ph type="sldNum" sz="quarter" idx="12"/>
          </p:nvPr>
        </p:nvSpPr>
        <p:spPr/>
        <p:txBody>
          <a:bodyPr/>
          <a:lstStyle/>
          <a:p>
            <a:fld id="{4CD77608-3819-479B-BB98-C216BA724EFE}" type="slidenum">
              <a:rPr lang="en-US" smtClean="0"/>
              <a:t>65</a:t>
            </a:fld>
            <a:endParaRPr lang="en-US"/>
          </a:p>
        </p:txBody>
      </p:sp>
    </p:spTree>
    <p:extLst>
      <p:ext uri="{BB962C8B-B14F-4D97-AF65-F5344CB8AC3E}">
        <p14:creationId xmlns:p14="http://schemas.microsoft.com/office/powerpoint/2010/main" val="2106855844"/>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E8F9-7BDE-934F-1064-D3D1AA56C08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1AA1486-54FE-3852-3766-78CAE36C7110}"/>
              </a:ext>
            </a:extLst>
          </p:cNvPr>
          <p:cNvSpPr txBox="1"/>
          <p:nvPr/>
        </p:nvSpPr>
        <p:spPr>
          <a:xfrm>
            <a:off x="228600" y="890444"/>
            <a:ext cx="8198576" cy="523220"/>
          </a:xfrm>
          <a:prstGeom prst="rect">
            <a:avLst/>
          </a:prstGeom>
          <a:noFill/>
        </p:spPr>
        <p:txBody>
          <a:bodyPr wrap="square">
            <a:spAutoFit/>
          </a:bodyPr>
          <a:lstStyle/>
          <a:p>
            <a:r>
              <a:rPr lang="en-US" sz="2800" dirty="0"/>
              <a:t>Added/Updated Policies:</a:t>
            </a:r>
          </a:p>
        </p:txBody>
      </p:sp>
      <p:sp>
        <p:nvSpPr>
          <p:cNvPr id="3" name="TextBox 2">
            <a:extLst>
              <a:ext uri="{FF2B5EF4-FFF2-40B4-BE49-F238E27FC236}">
                <a16:creationId xmlns:a16="http://schemas.microsoft.com/office/drawing/2014/main" id="{0A04EE33-1A13-9B62-96A9-2EC81119D15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CONSERVATION ELEMENT</a:t>
            </a:r>
          </a:p>
        </p:txBody>
      </p:sp>
      <p:pic>
        <p:nvPicPr>
          <p:cNvPr id="4" name="Picture 3">
            <a:extLst>
              <a:ext uri="{FF2B5EF4-FFF2-40B4-BE49-F238E27FC236}">
                <a16:creationId xmlns:a16="http://schemas.microsoft.com/office/drawing/2014/main" id="{E1178F7F-B323-011F-2D9B-9F9991446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372D25BA-4ACD-5D95-8EC9-2913DBB52DC6}"/>
              </a:ext>
            </a:extLst>
          </p:cNvPr>
          <p:cNvSpPr>
            <a:spLocks noChangeArrowheads="1"/>
          </p:cNvSpPr>
          <p:nvPr/>
        </p:nvSpPr>
        <p:spPr bwMode="auto">
          <a:xfrm>
            <a:off x="620871" y="1410585"/>
            <a:ext cx="78931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Promote water efficiency through high-efficiency fixtures and landscaping standards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Integrate sea level rise and flooding projections into infrastructure planning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Strengthen long-term resilience strategies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Coordinate with regional agencies on climate data and resilience planning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Utilize latest climate science and vulnerability assessments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Reduce heat and improve comfort in public and private spaces </a:t>
            </a:r>
          </a:p>
        </p:txBody>
      </p:sp>
      <p:pic>
        <p:nvPicPr>
          <p:cNvPr id="6" name="Picture 5">
            <a:extLst>
              <a:ext uri="{FF2B5EF4-FFF2-40B4-BE49-F238E27FC236}">
                <a16:creationId xmlns:a16="http://schemas.microsoft.com/office/drawing/2014/main" id="{F5347E44-D441-A6AF-C35C-2CC8C1F06E4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62A95D2-9588-D43A-E41F-38E9DCE805F2}"/>
              </a:ext>
            </a:extLst>
          </p:cNvPr>
          <p:cNvSpPr>
            <a:spLocks noGrp="1"/>
          </p:cNvSpPr>
          <p:nvPr>
            <p:ph type="sldNum" sz="quarter" idx="12"/>
          </p:nvPr>
        </p:nvSpPr>
        <p:spPr/>
        <p:txBody>
          <a:bodyPr/>
          <a:lstStyle/>
          <a:p>
            <a:fld id="{4CD77608-3819-479B-BB98-C216BA724EFE}" type="slidenum">
              <a:rPr lang="en-US" smtClean="0"/>
              <a:t>66</a:t>
            </a:fld>
            <a:endParaRPr lang="en-US"/>
          </a:p>
        </p:txBody>
      </p:sp>
    </p:spTree>
    <p:extLst>
      <p:ext uri="{BB962C8B-B14F-4D97-AF65-F5344CB8AC3E}">
        <p14:creationId xmlns:p14="http://schemas.microsoft.com/office/powerpoint/2010/main" val="70034481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E0000F-AF4F-C551-43E9-5B96E49434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A86701-5C95-13CF-E9A5-660FF88A6D67}"/>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62453AA3-9F98-5488-91E0-488B65D171DC}"/>
              </a:ext>
            </a:extLst>
          </p:cNvPr>
          <p:cNvSpPr txBox="1">
            <a:spLocks/>
          </p:cNvSpPr>
          <p:nvPr/>
        </p:nvSpPr>
        <p:spPr>
          <a:xfrm>
            <a:off x="-76200" y="2501548"/>
            <a:ext cx="322497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RECREATION/OPEN SPACE</a:t>
            </a:r>
          </a:p>
        </p:txBody>
      </p:sp>
      <p:pic>
        <p:nvPicPr>
          <p:cNvPr id="5" name="Picture 4">
            <a:extLst>
              <a:ext uri="{FF2B5EF4-FFF2-40B4-BE49-F238E27FC236}">
                <a16:creationId xmlns:a16="http://schemas.microsoft.com/office/drawing/2014/main" id="{70516EDE-6F6F-1FBA-1DE9-8B40D8546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CF6CCC96-0E8C-E661-7C6C-B60C9921714E}"/>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2B2C8F14-CD5E-D9EC-38E0-C95E57BEA205}"/>
              </a:ext>
            </a:extLst>
          </p:cNvPr>
          <p:cNvSpPr>
            <a:spLocks noGrp="1"/>
          </p:cNvSpPr>
          <p:nvPr>
            <p:ph type="sldNum" sz="quarter" idx="12"/>
          </p:nvPr>
        </p:nvSpPr>
        <p:spPr/>
        <p:txBody>
          <a:bodyPr/>
          <a:lstStyle/>
          <a:p>
            <a:fld id="{4CD77608-3819-479B-BB98-C216BA724EFE}" type="slidenum">
              <a:rPr lang="en-US" smtClean="0"/>
              <a:t>67</a:t>
            </a:fld>
            <a:endParaRPr lang="en-US"/>
          </a:p>
        </p:txBody>
      </p:sp>
    </p:spTree>
    <p:extLst>
      <p:ext uri="{BB962C8B-B14F-4D97-AF65-F5344CB8AC3E}">
        <p14:creationId xmlns:p14="http://schemas.microsoft.com/office/powerpoint/2010/main" val="1836268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8B5B1-7C2D-9A2E-569E-57BD2B503148}"/>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D65AB3-4612-C86C-06DA-9E6C26AF682F}"/>
              </a:ext>
            </a:extLst>
          </p:cNvPr>
          <p:cNvSpPr>
            <a:spLocks noGrp="1"/>
          </p:cNvSpPr>
          <p:nvPr/>
        </p:nvSpPr>
        <p:spPr>
          <a:xfrm>
            <a:off x="355174" y="1419575"/>
            <a:ext cx="4298525" cy="40188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Classification and Inventory of Parks and Recreational Facilities</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Level of Service Analysis for Parks and Open Spaces throughout the City. </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Commitment to Greenways, </a:t>
            </a:r>
            <a:r>
              <a:rPr kumimoji="0" lang="en-US" sz="2400" b="0" i="0" u="none" strike="noStrike" kern="1200" cap="none" spc="0" normalizeH="0" baseline="0" noProof="0" dirty="0" err="1">
                <a:ln>
                  <a:noFill/>
                </a:ln>
                <a:solidFill>
                  <a:prstClr val="black"/>
                </a:solidFill>
                <a:effectLst/>
                <a:uLnTx/>
                <a:uFillTx/>
                <a:ea typeface="+mn-ea"/>
                <a:cs typeface="+mn-cs"/>
              </a:rPr>
              <a:t>Blueways</a:t>
            </a:r>
            <a:r>
              <a:rPr kumimoji="0" lang="en-US" sz="2400" b="0" i="0" u="none" strike="noStrike" kern="1200" cap="none" spc="0" normalizeH="0" baseline="0" noProof="0" dirty="0">
                <a:ln>
                  <a:noFill/>
                </a:ln>
                <a:solidFill>
                  <a:prstClr val="black"/>
                </a:solidFill>
                <a:effectLst/>
                <a:uLnTx/>
                <a:uFillTx/>
                <a:ea typeface="+mn-ea"/>
                <a:cs typeface="+mn-cs"/>
              </a:rPr>
              <a:t>, and Preserving Natural Areas</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n-US" sz="2400" dirty="0">
              <a:solidFill>
                <a:prstClr val="black"/>
              </a:solidFill>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Future Parks</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343A7874-8A66-064F-2FAD-CEABE4149EA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4" name="Picture 3">
            <a:extLst>
              <a:ext uri="{FF2B5EF4-FFF2-40B4-BE49-F238E27FC236}">
                <a16:creationId xmlns:a16="http://schemas.microsoft.com/office/drawing/2014/main" id="{F717EE65-08F1-66BE-F394-67AB4DE59C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047715"/>
            <a:ext cx="3683426" cy="2762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56E9664-6183-0C06-2ADB-CABFB5446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C3E2A6C3-2285-D350-083C-AC957109E8F6}"/>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57EDEA8C-2A3C-7888-A520-3885302B5D53}"/>
              </a:ext>
            </a:extLst>
          </p:cNvPr>
          <p:cNvSpPr>
            <a:spLocks noGrp="1"/>
          </p:cNvSpPr>
          <p:nvPr>
            <p:ph type="sldNum" sz="quarter" idx="12"/>
          </p:nvPr>
        </p:nvSpPr>
        <p:spPr/>
        <p:txBody>
          <a:bodyPr/>
          <a:lstStyle/>
          <a:p>
            <a:fld id="{4CD77608-3819-479B-BB98-C216BA724EFE}" type="slidenum">
              <a:rPr lang="en-US" smtClean="0"/>
              <a:t>68</a:t>
            </a:fld>
            <a:endParaRPr lang="en-US"/>
          </a:p>
        </p:txBody>
      </p:sp>
    </p:spTree>
    <p:extLst>
      <p:ext uri="{BB962C8B-B14F-4D97-AF65-F5344CB8AC3E}">
        <p14:creationId xmlns:p14="http://schemas.microsoft.com/office/powerpoint/2010/main" val="2225371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6BCF-955A-89E5-8A1E-77CF6A7907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A1249B-AC91-7CD2-8C73-F2D139EDBB71}"/>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sp>
        <p:nvSpPr>
          <p:cNvPr id="4" name="TextBox 3">
            <a:extLst>
              <a:ext uri="{FF2B5EF4-FFF2-40B4-BE49-F238E27FC236}">
                <a16:creationId xmlns:a16="http://schemas.microsoft.com/office/drawing/2014/main" id="{92A5B926-8C53-D9B3-B588-C91088C1675B}"/>
              </a:ext>
            </a:extLst>
          </p:cNvPr>
          <p:cNvSpPr txBox="1"/>
          <p:nvPr/>
        </p:nvSpPr>
        <p:spPr>
          <a:xfrm>
            <a:off x="937575" y="1166842"/>
            <a:ext cx="726884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Neighborhood Parks</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neighborhood park is a "walk to" park generally located along streets where people can walk or bicycle without encountering heavy traffic.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Community Parks</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 community park is a "ride to" park located near major streets or arterials.  It is designed to serve community residents within a radius of up to three miles. Multi-modal access to community parks is strongly encouraged. Multi-modal access can be enhanced by bike paths and pedestrian walkways.</a:t>
            </a:r>
          </a:p>
        </p:txBody>
      </p:sp>
      <p:pic>
        <p:nvPicPr>
          <p:cNvPr id="2" name="Picture 1">
            <a:extLst>
              <a:ext uri="{FF2B5EF4-FFF2-40B4-BE49-F238E27FC236}">
                <a16:creationId xmlns:a16="http://schemas.microsoft.com/office/drawing/2014/main" id="{98CF6812-1557-7D8E-3B12-2EE89A53E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D93EFC02-AED9-21C2-853C-2D5C75C0C386}"/>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C52CFE13-2F80-1D3D-B98C-CA1EC89EBBB3}"/>
              </a:ext>
            </a:extLst>
          </p:cNvPr>
          <p:cNvSpPr>
            <a:spLocks noGrp="1"/>
          </p:cNvSpPr>
          <p:nvPr>
            <p:ph type="sldNum" sz="quarter" idx="12"/>
          </p:nvPr>
        </p:nvSpPr>
        <p:spPr/>
        <p:txBody>
          <a:bodyPr/>
          <a:lstStyle/>
          <a:p>
            <a:fld id="{4CD77608-3819-479B-BB98-C216BA724EFE}" type="slidenum">
              <a:rPr lang="en-US" smtClean="0"/>
              <a:t>69</a:t>
            </a:fld>
            <a:endParaRPr lang="en-US"/>
          </a:p>
        </p:txBody>
      </p:sp>
    </p:spTree>
    <p:extLst>
      <p:ext uri="{BB962C8B-B14F-4D97-AF65-F5344CB8AC3E}">
        <p14:creationId xmlns:p14="http://schemas.microsoft.com/office/powerpoint/2010/main" val="763962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21F5-DF3D-526F-D677-3724020312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C1E90A-962A-85A0-1654-2749EBB6A512}"/>
              </a:ext>
            </a:extLst>
          </p:cNvPr>
          <p:cNvSpPr txBox="1"/>
          <p:nvPr/>
        </p:nvSpPr>
        <p:spPr>
          <a:xfrm>
            <a:off x="1" y="228600"/>
            <a:ext cx="9143999" cy="1077218"/>
          </a:xfrm>
          <a:prstGeom prst="rect">
            <a:avLst/>
          </a:prstGeom>
          <a:solidFill>
            <a:srgbClr val="10455E"/>
          </a:solidFill>
        </p:spPr>
        <p:txBody>
          <a:bodyPr wrap="square" rtlCol="0">
            <a:spAutoFit/>
          </a:bodyPr>
          <a:lstStyle/>
          <a:p>
            <a:pPr algn="ctr"/>
            <a:r>
              <a:rPr lang="en-US" sz="3200" dirty="0">
                <a:solidFill>
                  <a:schemeClr val="bg1"/>
                </a:solidFill>
              </a:rPr>
              <a:t>Comprehensive Plan (Comp Plan) VS. Land Development Regulations (LDRs)</a:t>
            </a:r>
          </a:p>
        </p:txBody>
      </p:sp>
      <p:sp>
        <p:nvSpPr>
          <p:cNvPr id="6" name="Content Placeholder 2">
            <a:extLst>
              <a:ext uri="{FF2B5EF4-FFF2-40B4-BE49-F238E27FC236}">
                <a16:creationId xmlns:a16="http://schemas.microsoft.com/office/drawing/2014/main" id="{2512F75E-930D-EA67-E121-DC81DC07008B}"/>
              </a:ext>
            </a:extLst>
          </p:cNvPr>
          <p:cNvSpPr txBox="1">
            <a:spLocks/>
          </p:cNvSpPr>
          <p:nvPr/>
        </p:nvSpPr>
        <p:spPr>
          <a:xfrm>
            <a:off x="609599" y="1450336"/>
            <a:ext cx="7924799" cy="5026664"/>
          </a:xfrm>
          <a:prstGeom prst="rect">
            <a:avLst/>
          </a:prstGeom>
        </p:spPr>
        <p:txBody>
          <a:bodyPr vert="horz" lIns="91440" tIns="45720" rIns="91440" bIns="45720" rtlCol="0">
            <a:normAutofit fontScale="85000" lnSpcReduction="10000"/>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A comprehensive plan sets the long-term vision and goals for how a community should grow and develop</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LDRs provide the specific rules and standards that control how that vision is implemented on individual properties</a:t>
            </a:r>
          </a:p>
          <a:p>
            <a:pPr marL="457200" lvl="0" indent="-457200" defTabSz="457200">
              <a:lnSpc>
                <a:spcPct val="100000"/>
              </a:lnSpc>
              <a:spcBef>
                <a:spcPct val="20000"/>
              </a:spcBef>
              <a:buFont typeface="Wingdings" panose="05000000000000000000" pitchFamily="2" charset="2"/>
              <a:buChar char="Ø"/>
            </a:pPr>
            <a:endParaRPr lang="en-US" sz="3200" cap="none" spc="0" dirty="0">
              <a:solidFill>
                <a:prstClr val="black"/>
              </a:solidFill>
              <a:latin typeface="Calibri"/>
            </a:endParaRPr>
          </a:p>
          <a:p>
            <a:pPr marL="457200" lvl="0" indent="-457200" defTabSz="457200">
              <a:lnSpc>
                <a:spcPct val="100000"/>
              </a:lnSpc>
              <a:spcBef>
                <a:spcPct val="20000"/>
              </a:spcBef>
              <a:buFont typeface="Wingdings" panose="05000000000000000000" pitchFamily="2" charset="2"/>
              <a:buChar char="Ø"/>
            </a:pPr>
            <a:r>
              <a:rPr lang="en-US" sz="3200" cap="none" spc="0" dirty="0">
                <a:solidFill>
                  <a:prstClr val="black"/>
                </a:solidFill>
                <a:latin typeface="Calibri"/>
              </a:rPr>
              <a:t>The comprehensive plan looks at broad issues like land use, transportation, and infrastructure, whereas LDRs focus on detailed requirements like zoning, setbacks, and design standards</a:t>
            </a:r>
            <a:endParaRPr lang="en-US" sz="3600" b="1" dirty="0">
              <a:solidFill>
                <a:schemeClr val="accent2">
                  <a:lumMod val="50000"/>
                </a:schemeClr>
              </a:solidFill>
            </a:endParaRPr>
          </a:p>
        </p:txBody>
      </p:sp>
      <p:pic>
        <p:nvPicPr>
          <p:cNvPr id="2" name="Picture 1">
            <a:extLst>
              <a:ext uri="{FF2B5EF4-FFF2-40B4-BE49-F238E27FC236}">
                <a16:creationId xmlns:a16="http://schemas.microsoft.com/office/drawing/2014/main" id="{C2F521F0-3820-643E-9680-32A3673DA0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CFB24FAA-14F8-0BB3-1ABC-09DAA09BAF8B}"/>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77B74B06-A158-17C1-A0D3-E2F36CC7727D}"/>
              </a:ext>
            </a:extLst>
          </p:cNvPr>
          <p:cNvSpPr>
            <a:spLocks noGrp="1"/>
          </p:cNvSpPr>
          <p:nvPr>
            <p:ph type="sldNum" sz="quarter" idx="12"/>
          </p:nvPr>
        </p:nvSpPr>
        <p:spPr/>
        <p:txBody>
          <a:bodyPr/>
          <a:lstStyle/>
          <a:p>
            <a:fld id="{4CD77608-3819-479B-BB98-C216BA724EFE}" type="slidenum">
              <a:rPr lang="en-US" smtClean="0"/>
              <a:t>7</a:t>
            </a:fld>
            <a:endParaRPr lang="en-US"/>
          </a:p>
        </p:txBody>
      </p:sp>
    </p:spTree>
    <p:extLst>
      <p:ext uri="{BB962C8B-B14F-4D97-AF65-F5344CB8AC3E}">
        <p14:creationId xmlns:p14="http://schemas.microsoft.com/office/powerpoint/2010/main" val="285953584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89CB-79C0-8547-B7D6-EF630C7929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1720D6-FCA7-5AE7-5BFF-025EF9DDE1A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4" name="Picture 3">
            <a:extLst>
              <a:ext uri="{FF2B5EF4-FFF2-40B4-BE49-F238E27FC236}">
                <a16:creationId xmlns:a16="http://schemas.microsoft.com/office/drawing/2014/main" id="{71111585-C44C-4A98-7405-01AA41E3CC10}"/>
              </a:ext>
            </a:extLst>
          </p:cNvPr>
          <p:cNvPicPr>
            <a:picLocks noChangeAspect="1"/>
          </p:cNvPicPr>
          <p:nvPr/>
        </p:nvPicPr>
        <p:blipFill>
          <a:blip r:embed="rId2"/>
          <a:stretch>
            <a:fillRect/>
          </a:stretch>
        </p:blipFill>
        <p:spPr>
          <a:xfrm>
            <a:off x="2282675" y="776495"/>
            <a:ext cx="4578650" cy="6081505"/>
          </a:xfrm>
          <a:prstGeom prst="rect">
            <a:avLst/>
          </a:prstGeom>
        </p:spPr>
      </p:pic>
      <p:pic>
        <p:nvPicPr>
          <p:cNvPr id="2" name="Picture 1">
            <a:extLst>
              <a:ext uri="{FF2B5EF4-FFF2-40B4-BE49-F238E27FC236}">
                <a16:creationId xmlns:a16="http://schemas.microsoft.com/office/drawing/2014/main" id="{34DC9435-5A05-9088-3676-790F6A12A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B4C7073A-13FA-74A2-389F-B95A16AF67A8}"/>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C4ECFBD4-D383-609A-759C-10687DB2CBAE}"/>
              </a:ext>
            </a:extLst>
          </p:cNvPr>
          <p:cNvSpPr>
            <a:spLocks noGrp="1"/>
          </p:cNvSpPr>
          <p:nvPr>
            <p:ph type="sldNum" sz="quarter" idx="12"/>
          </p:nvPr>
        </p:nvSpPr>
        <p:spPr/>
        <p:txBody>
          <a:bodyPr/>
          <a:lstStyle/>
          <a:p>
            <a:fld id="{4CD77608-3819-479B-BB98-C216BA724EFE}" type="slidenum">
              <a:rPr lang="en-US" smtClean="0"/>
              <a:t>70</a:t>
            </a:fld>
            <a:endParaRPr lang="en-US"/>
          </a:p>
        </p:txBody>
      </p:sp>
    </p:spTree>
    <p:extLst>
      <p:ext uri="{BB962C8B-B14F-4D97-AF65-F5344CB8AC3E}">
        <p14:creationId xmlns:p14="http://schemas.microsoft.com/office/powerpoint/2010/main" val="3667056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7036-B3FF-ADBE-60A7-3476FEE2CD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E65160-85EA-F6CB-E1F1-EB4C43EB5488}"/>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graphicFrame>
        <p:nvGraphicFramePr>
          <p:cNvPr id="2" name="Table 1">
            <a:extLst>
              <a:ext uri="{FF2B5EF4-FFF2-40B4-BE49-F238E27FC236}">
                <a16:creationId xmlns:a16="http://schemas.microsoft.com/office/drawing/2014/main" id="{FFF458CC-949C-B79C-D761-CC56867A4188}"/>
              </a:ext>
            </a:extLst>
          </p:cNvPr>
          <p:cNvGraphicFramePr>
            <a:graphicFrameLocks noGrp="1"/>
          </p:cNvGraphicFramePr>
          <p:nvPr>
            <p:extLst>
              <p:ext uri="{D42A27DB-BD31-4B8C-83A1-F6EECF244321}">
                <p14:modId xmlns:p14="http://schemas.microsoft.com/office/powerpoint/2010/main" val="3776590140"/>
              </p:ext>
            </p:extLst>
          </p:nvPr>
        </p:nvGraphicFramePr>
        <p:xfrm>
          <a:off x="419097" y="847059"/>
          <a:ext cx="8305801" cy="5706141"/>
        </p:xfrm>
        <a:graphic>
          <a:graphicData uri="http://schemas.openxmlformats.org/drawingml/2006/table">
            <a:tbl>
              <a:tblPr firstRow="1" firstCol="1" bandRow="1">
                <a:tableStyleId>{5C22544A-7EE6-4342-B048-85BDC9FD1C3A}</a:tableStyleId>
              </a:tblPr>
              <a:tblGrid>
                <a:gridCol w="3766587">
                  <a:extLst>
                    <a:ext uri="{9D8B030D-6E8A-4147-A177-3AD203B41FA5}">
                      <a16:colId xmlns:a16="http://schemas.microsoft.com/office/drawing/2014/main" val="1449528882"/>
                    </a:ext>
                  </a:extLst>
                </a:gridCol>
                <a:gridCol w="1738423">
                  <a:extLst>
                    <a:ext uri="{9D8B030D-6E8A-4147-A177-3AD203B41FA5}">
                      <a16:colId xmlns:a16="http://schemas.microsoft.com/office/drawing/2014/main" val="1907520730"/>
                    </a:ext>
                  </a:extLst>
                </a:gridCol>
                <a:gridCol w="2800791">
                  <a:extLst>
                    <a:ext uri="{9D8B030D-6E8A-4147-A177-3AD203B41FA5}">
                      <a16:colId xmlns:a16="http://schemas.microsoft.com/office/drawing/2014/main" val="1382883190"/>
                    </a:ext>
                  </a:extLst>
                </a:gridCol>
              </a:tblGrid>
              <a:tr h="259026">
                <a:tc>
                  <a:txBody>
                    <a:bodyPr/>
                    <a:lstStyle/>
                    <a:p>
                      <a:pPr marL="0" marR="0" algn="l">
                        <a:lnSpc>
                          <a:spcPct val="115000"/>
                        </a:lnSpc>
                        <a:buNone/>
                      </a:pPr>
                      <a:r>
                        <a:rPr lang="en-US" sz="1600" dirty="0">
                          <a:effectLst/>
                        </a:rPr>
                        <a:t>PARK NAME FACILITY TYPE ACREAGE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600" dirty="0">
                          <a:effectLst/>
                        </a:rPr>
                        <a:t>FACILITY TYPE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600" dirty="0">
                          <a:effectLst/>
                        </a:rPr>
                        <a:t>ACRES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30539134"/>
                  </a:ext>
                </a:extLst>
              </a:tr>
              <a:tr h="260953">
                <a:tc gridSpan="3">
                  <a:txBody>
                    <a:bodyPr/>
                    <a:lstStyle/>
                    <a:p>
                      <a:pPr marL="0" marR="0" algn="l">
                        <a:lnSpc>
                          <a:spcPct val="115000"/>
                        </a:lnSpc>
                        <a:buNone/>
                      </a:pPr>
                      <a:r>
                        <a:rPr lang="en-US" sz="1400" dirty="0">
                          <a:effectLst/>
                        </a:rPr>
                        <a:t>CURRENT PARKS</a:t>
                      </a:r>
                    </a:p>
                  </a:txBody>
                  <a:tcPr marL="68580" marR="68580" marT="0" marB="0" anchor="b"/>
                </a:tc>
                <a:tc hMerge="1">
                  <a:txBody>
                    <a:bodyPr/>
                    <a:lstStyle/>
                    <a:p>
                      <a:endParaRPr/>
                    </a:p>
                  </a:txBody>
                  <a:tcPr marL="68580" marR="68580" marT="0" marB="0" anchor="b"/>
                </a:tc>
                <a:tc hMerge="1">
                  <a:txBody>
                    <a:bodyPr/>
                    <a:lstStyle/>
                    <a:p>
                      <a:endParaRPr dirty="0"/>
                    </a:p>
                  </a:txBody>
                  <a:tcPr marL="68580" marR="68580" marT="0" marB="0" anchor="b"/>
                </a:tc>
                <a:extLst>
                  <a:ext uri="{0D108BD9-81ED-4DB2-BD59-A6C34878D82A}">
                    <a16:rowId xmlns:a16="http://schemas.microsoft.com/office/drawing/2014/main" val="1400192630"/>
                  </a:ext>
                </a:extLst>
              </a:tr>
              <a:tr h="259026">
                <a:tc>
                  <a:txBody>
                    <a:bodyPr/>
                    <a:lstStyle/>
                    <a:p>
                      <a:pPr marL="0" marR="0" algn="l">
                        <a:lnSpc>
                          <a:spcPct val="115000"/>
                        </a:lnSpc>
                        <a:buNone/>
                      </a:pPr>
                      <a:r>
                        <a:rPr lang="en-US" sz="1400">
                          <a:effectLst/>
                        </a:rPr>
                        <a:t>Eco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dirty="0">
                          <a:effectLst/>
                        </a:rPr>
                        <a:t>Community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59.0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16161903"/>
                  </a:ext>
                </a:extLst>
              </a:tr>
              <a:tr h="259026">
                <a:tc>
                  <a:txBody>
                    <a:bodyPr/>
                    <a:lstStyle/>
                    <a:p>
                      <a:pPr marL="0" marR="0" algn="l">
                        <a:lnSpc>
                          <a:spcPct val="115000"/>
                        </a:lnSpc>
                        <a:buNone/>
                      </a:pPr>
                      <a:r>
                        <a:rPr lang="en-US" sz="1400" dirty="0">
                          <a:effectLst/>
                        </a:rPr>
                        <a:t>Ezell Hester, Jr. Community Park</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Community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dirty="0">
                          <a:effectLst/>
                        </a:rPr>
                        <a:t>23.81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82094179"/>
                  </a:ext>
                </a:extLst>
              </a:tr>
              <a:tr h="259026">
                <a:tc>
                  <a:txBody>
                    <a:bodyPr/>
                    <a:lstStyle/>
                    <a:p>
                      <a:pPr marL="0" marR="0" algn="l">
                        <a:lnSpc>
                          <a:spcPct val="115000"/>
                        </a:lnSpc>
                        <a:buNone/>
                      </a:pPr>
                      <a:r>
                        <a:rPr lang="en-US" sz="1400">
                          <a:effectLst/>
                        </a:rPr>
                        <a:t>Wilson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Community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3.8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8609867"/>
                  </a:ext>
                </a:extLst>
              </a:tr>
              <a:tr h="259026">
                <a:tc>
                  <a:txBody>
                    <a:bodyPr/>
                    <a:lstStyle/>
                    <a:p>
                      <a:pPr marL="0" marR="0" algn="l">
                        <a:lnSpc>
                          <a:spcPct val="115000"/>
                        </a:lnSpc>
                        <a:buNone/>
                      </a:pPr>
                      <a:r>
                        <a:rPr lang="en-US" sz="1400">
                          <a:effectLst/>
                        </a:rPr>
                        <a:t>Sara Sims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Community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7.82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32487075"/>
                  </a:ext>
                </a:extLst>
              </a:tr>
              <a:tr h="259026">
                <a:tc>
                  <a:txBody>
                    <a:bodyPr/>
                    <a:lstStyle/>
                    <a:p>
                      <a:pPr marL="0" marR="0" algn="l">
                        <a:lnSpc>
                          <a:spcPct val="115000"/>
                        </a:lnSpc>
                        <a:buNone/>
                      </a:pPr>
                      <a:r>
                        <a:rPr lang="en-US" sz="1400">
                          <a:effectLst/>
                        </a:rPr>
                        <a:t>Intracoastal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Community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8.97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9271061"/>
                  </a:ext>
                </a:extLst>
              </a:tr>
              <a:tr h="259026">
                <a:tc>
                  <a:txBody>
                    <a:bodyPr/>
                    <a:lstStyle/>
                    <a:p>
                      <a:pPr marL="0" marR="0" algn="l">
                        <a:lnSpc>
                          <a:spcPct val="115000"/>
                        </a:lnSpc>
                        <a:buNone/>
                      </a:pPr>
                      <a:r>
                        <a:rPr lang="en-US" sz="1400">
                          <a:effectLst/>
                        </a:rPr>
                        <a:t>Barrier Free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Community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20.25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41167961"/>
                  </a:ext>
                </a:extLst>
              </a:tr>
              <a:tr h="259026">
                <a:tc>
                  <a:txBody>
                    <a:bodyPr/>
                    <a:lstStyle/>
                    <a:p>
                      <a:pPr marL="0" marR="0" algn="l">
                        <a:lnSpc>
                          <a:spcPct val="115000"/>
                        </a:lnSpc>
                        <a:buNone/>
                      </a:pPr>
                      <a:r>
                        <a:rPr lang="en-US" sz="1400">
                          <a:effectLst/>
                        </a:rPr>
                        <a:t>Betty Thomas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2.33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3850510"/>
                  </a:ext>
                </a:extLst>
              </a:tr>
              <a:tr h="259026">
                <a:tc>
                  <a:txBody>
                    <a:bodyPr/>
                    <a:lstStyle/>
                    <a:p>
                      <a:pPr marL="0" marR="0" algn="l">
                        <a:lnSpc>
                          <a:spcPct val="115000"/>
                        </a:lnSpc>
                        <a:buNone/>
                      </a:pPr>
                      <a:r>
                        <a:rPr lang="en-US" sz="1400">
                          <a:effectLst/>
                        </a:rPr>
                        <a:t>Boynton Lakes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7.94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55053522"/>
                  </a:ext>
                </a:extLst>
              </a:tr>
              <a:tr h="259026">
                <a:tc>
                  <a:txBody>
                    <a:bodyPr/>
                    <a:lstStyle/>
                    <a:p>
                      <a:pPr marL="0" marR="0" algn="l">
                        <a:lnSpc>
                          <a:spcPct val="115000"/>
                        </a:lnSpc>
                        <a:buNone/>
                      </a:pPr>
                      <a:r>
                        <a:rPr lang="en-US" sz="1400">
                          <a:effectLst/>
                        </a:rPr>
                        <a:t>Forest Hills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3.59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63837184"/>
                  </a:ext>
                </a:extLst>
              </a:tr>
              <a:tr h="259026">
                <a:tc>
                  <a:txBody>
                    <a:bodyPr/>
                    <a:lstStyle/>
                    <a:p>
                      <a:pPr marL="0" marR="0" algn="l">
                        <a:lnSpc>
                          <a:spcPct val="115000"/>
                        </a:lnSpc>
                        <a:buNone/>
                      </a:pPr>
                      <a:r>
                        <a:rPr lang="en-US" sz="1400">
                          <a:effectLst/>
                        </a:rPr>
                        <a:t>Galaxy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9.78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0748442"/>
                  </a:ext>
                </a:extLst>
              </a:tr>
              <a:tr h="259026">
                <a:tc>
                  <a:txBody>
                    <a:bodyPr/>
                    <a:lstStyle/>
                    <a:p>
                      <a:pPr marL="0" marR="0" algn="l">
                        <a:lnSpc>
                          <a:spcPct val="115000"/>
                        </a:lnSpc>
                        <a:buNone/>
                      </a:pPr>
                      <a:r>
                        <a:rPr lang="en-US" sz="1400">
                          <a:effectLst/>
                        </a:rPr>
                        <a:t>Hibiscus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0.48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65625684"/>
                  </a:ext>
                </a:extLst>
              </a:tr>
              <a:tr h="259026">
                <a:tc>
                  <a:txBody>
                    <a:bodyPr/>
                    <a:lstStyle/>
                    <a:p>
                      <a:pPr marL="0" marR="0" algn="l">
                        <a:lnSpc>
                          <a:spcPct val="115000"/>
                        </a:lnSpc>
                        <a:buNone/>
                      </a:pPr>
                      <a:r>
                        <a:rPr lang="en-US" sz="1400">
                          <a:effectLst/>
                        </a:rPr>
                        <a:t>Knollwood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3.01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82751535"/>
                  </a:ext>
                </a:extLst>
              </a:tr>
              <a:tr h="259026">
                <a:tc>
                  <a:txBody>
                    <a:bodyPr/>
                    <a:lstStyle/>
                    <a:p>
                      <a:pPr marL="0" marR="0" algn="l">
                        <a:lnSpc>
                          <a:spcPct val="115000"/>
                        </a:lnSpc>
                        <a:buNone/>
                      </a:pPr>
                      <a:r>
                        <a:rPr lang="en-US" sz="1400">
                          <a:effectLst/>
                        </a:rPr>
                        <a:t>Laurel Hills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1.29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62421888"/>
                  </a:ext>
                </a:extLst>
              </a:tr>
              <a:tr h="259026">
                <a:tc>
                  <a:txBody>
                    <a:bodyPr/>
                    <a:lstStyle/>
                    <a:p>
                      <a:pPr marL="0" marR="0" algn="l">
                        <a:lnSpc>
                          <a:spcPct val="115000"/>
                        </a:lnSpc>
                        <a:buNone/>
                      </a:pPr>
                      <a:r>
                        <a:rPr lang="en-US" sz="1400">
                          <a:effectLst/>
                        </a:rPr>
                        <a:t>Meadows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7.16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72228203"/>
                  </a:ext>
                </a:extLst>
              </a:tr>
              <a:tr h="259026">
                <a:tc>
                  <a:txBody>
                    <a:bodyPr/>
                    <a:lstStyle/>
                    <a:p>
                      <a:pPr marL="0" marR="0" algn="l">
                        <a:lnSpc>
                          <a:spcPct val="115000"/>
                        </a:lnSpc>
                        <a:buNone/>
                      </a:pPr>
                      <a:r>
                        <a:rPr lang="en-US" sz="1400">
                          <a:effectLst/>
                        </a:rPr>
                        <a:t>Pence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dirty="0">
                          <a:effectLst/>
                        </a:rPr>
                        <a:t>2.89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30227067"/>
                  </a:ext>
                </a:extLst>
              </a:tr>
              <a:tr h="259026">
                <a:tc>
                  <a:txBody>
                    <a:bodyPr/>
                    <a:lstStyle/>
                    <a:p>
                      <a:pPr marL="0" marR="0" algn="l">
                        <a:lnSpc>
                          <a:spcPct val="115000"/>
                        </a:lnSpc>
                        <a:buNone/>
                      </a:pPr>
                      <a:r>
                        <a:rPr lang="en-US" sz="1400">
                          <a:effectLst/>
                        </a:rPr>
                        <a:t>Pioneer Canal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0.76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18726750"/>
                  </a:ext>
                </a:extLst>
              </a:tr>
              <a:tr h="259026">
                <a:tc>
                  <a:txBody>
                    <a:bodyPr/>
                    <a:lstStyle/>
                    <a:p>
                      <a:pPr marL="0" marR="0" algn="l">
                        <a:lnSpc>
                          <a:spcPct val="115000"/>
                        </a:lnSpc>
                        <a:buNone/>
                      </a:pPr>
                      <a:r>
                        <a:rPr lang="en-US" sz="1400">
                          <a:effectLst/>
                        </a:rPr>
                        <a:t>Barton Memorial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6.9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61221370"/>
                  </a:ext>
                </a:extLst>
              </a:tr>
              <a:tr h="259026">
                <a:tc>
                  <a:txBody>
                    <a:bodyPr/>
                    <a:lstStyle/>
                    <a:p>
                      <a:pPr marL="0" marR="0" algn="l">
                        <a:lnSpc>
                          <a:spcPct val="115000"/>
                        </a:lnSpc>
                        <a:buNone/>
                      </a:pPr>
                      <a:r>
                        <a:rPr lang="en-US" sz="1400">
                          <a:effectLst/>
                        </a:rPr>
                        <a:t>Jaycee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5.31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26160681"/>
                  </a:ext>
                </a:extLst>
              </a:tr>
              <a:tr h="259026">
                <a:tc>
                  <a:txBody>
                    <a:bodyPr/>
                    <a:lstStyle/>
                    <a:p>
                      <a:pPr marL="0" marR="0" algn="l">
                        <a:lnSpc>
                          <a:spcPct val="115000"/>
                        </a:lnSpc>
                        <a:buNone/>
                      </a:pPr>
                      <a:r>
                        <a:rPr lang="en-US" sz="1400">
                          <a:effectLst/>
                        </a:rPr>
                        <a:t>Palmetto Green Park</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Neighborhood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a:effectLst/>
                        </a:rPr>
                        <a:t>0.29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33599111"/>
                  </a:ext>
                </a:extLst>
              </a:tr>
              <a:tr h="259026">
                <a:tc>
                  <a:txBody>
                    <a:bodyPr/>
                    <a:lstStyle/>
                    <a:p>
                      <a:pPr marL="0" marR="0" algn="l">
                        <a:lnSpc>
                          <a:spcPct val="115000"/>
                        </a:lnSpc>
                        <a:buNone/>
                      </a:pPr>
                      <a:r>
                        <a:rPr lang="en-US" sz="1400">
                          <a:effectLst/>
                        </a:rPr>
                        <a:t>Subtotal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buNone/>
                      </a:pPr>
                      <a:r>
                        <a:rPr lang="en-US" sz="14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buNone/>
                      </a:pPr>
                      <a:r>
                        <a:rPr lang="en-US" sz="1400" dirty="0">
                          <a:effectLst/>
                        </a:rPr>
                        <a:t>175.38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29929603"/>
                  </a:ext>
                </a:extLst>
              </a:tr>
            </a:tbl>
          </a:graphicData>
        </a:graphic>
      </p:graphicFrame>
      <p:sp>
        <p:nvSpPr>
          <p:cNvPr id="4" name="Oval 3">
            <a:extLst>
              <a:ext uri="{FF2B5EF4-FFF2-40B4-BE49-F238E27FC236}">
                <a16:creationId xmlns:a16="http://schemas.microsoft.com/office/drawing/2014/main" id="{A2C51D96-4E7D-57E2-78AF-278D1E0CFA1C}"/>
              </a:ext>
            </a:extLst>
          </p:cNvPr>
          <p:cNvSpPr/>
          <p:nvPr/>
        </p:nvSpPr>
        <p:spPr>
          <a:xfrm>
            <a:off x="6781800" y="6318964"/>
            <a:ext cx="10668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537E933-26F3-F28C-0082-E0A7B23E9708}"/>
              </a:ext>
            </a:extLst>
          </p:cNvPr>
          <p:cNvSpPr>
            <a:spLocks noGrp="1"/>
          </p:cNvSpPr>
          <p:nvPr>
            <p:ph type="sldNum" sz="quarter" idx="12"/>
          </p:nvPr>
        </p:nvSpPr>
        <p:spPr/>
        <p:txBody>
          <a:bodyPr/>
          <a:lstStyle/>
          <a:p>
            <a:fld id="{4CD77608-3819-479B-BB98-C216BA724EFE}" type="slidenum">
              <a:rPr lang="en-US" smtClean="0"/>
              <a:t>71</a:t>
            </a:fld>
            <a:endParaRPr lang="en-US"/>
          </a:p>
        </p:txBody>
      </p:sp>
    </p:spTree>
    <p:extLst>
      <p:ext uri="{BB962C8B-B14F-4D97-AF65-F5344CB8AC3E}">
        <p14:creationId xmlns:p14="http://schemas.microsoft.com/office/powerpoint/2010/main" val="1380060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F6652-C0DA-39AD-33D9-1086FB80AB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01500B-B23E-48A6-DF42-63F5D16E8291}"/>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graphicFrame>
        <p:nvGraphicFramePr>
          <p:cNvPr id="4" name="Table 3">
            <a:extLst>
              <a:ext uri="{FF2B5EF4-FFF2-40B4-BE49-F238E27FC236}">
                <a16:creationId xmlns:a16="http://schemas.microsoft.com/office/drawing/2014/main" id="{9F5342B7-D70A-913E-9CDC-A47478139974}"/>
              </a:ext>
            </a:extLst>
          </p:cNvPr>
          <p:cNvGraphicFramePr>
            <a:graphicFrameLocks noGrp="1"/>
          </p:cNvGraphicFramePr>
          <p:nvPr/>
        </p:nvGraphicFramePr>
        <p:xfrm>
          <a:off x="140737" y="3077918"/>
          <a:ext cx="8862515" cy="1012190"/>
        </p:xfrm>
        <a:graphic>
          <a:graphicData uri="http://schemas.openxmlformats.org/drawingml/2006/table">
            <a:tbl>
              <a:tblPr firstRow="1" firstCol="1" bandRow="1">
                <a:tableStyleId>{5C22544A-7EE6-4342-B048-85BDC9FD1C3A}</a:tableStyleId>
              </a:tblPr>
              <a:tblGrid>
                <a:gridCol w="2126814">
                  <a:extLst>
                    <a:ext uri="{9D8B030D-6E8A-4147-A177-3AD203B41FA5}">
                      <a16:colId xmlns:a16="http://schemas.microsoft.com/office/drawing/2014/main" val="348667510"/>
                    </a:ext>
                  </a:extLst>
                </a:gridCol>
                <a:gridCol w="1961027">
                  <a:extLst>
                    <a:ext uri="{9D8B030D-6E8A-4147-A177-3AD203B41FA5}">
                      <a16:colId xmlns:a16="http://schemas.microsoft.com/office/drawing/2014/main" val="2125237278"/>
                    </a:ext>
                  </a:extLst>
                </a:gridCol>
                <a:gridCol w="2387338">
                  <a:extLst>
                    <a:ext uri="{9D8B030D-6E8A-4147-A177-3AD203B41FA5}">
                      <a16:colId xmlns:a16="http://schemas.microsoft.com/office/drawing/2014/main" val="2654481146"/>
                    </a:ext>
                  </a:extLst>
                </a:gridCol>
                <a:gridCol w="1193668">
                  <a:extLst>
                    <a:ext uri="{9D8B030D-6E8A-4147-A177-3AD203B41FA5}">
                      <a16:colId xmlns:a16="http://schemas.microsoft.com/office/drawing/2014/main" val="1899256213"/>
                    </a:ext>
                  </a:extLst>
                </a:gridCol>
                <a:gridCol w="1193668">
                  <a:extLst>
                    <a:ext uri="{9D8B030D-6E8A-4147-A177-3AD203B41FA5}">
                      <a16:colId xmlns:a16="http://schemas.microsoft.com/office/drawing/2014/main" val="2227163937"/>
                    </a:ext>
                  </a:extLst>
                </a:gridCol>
              </a:tblGrid>
              <a:tr h="292387">
                <a:tc>
                  <a:txBody>
                    <a:bodyPr/>
                    <a:lstStyle/>
                    <a:p>
                      <a:pPr marL="0" marR="0" algn="ctr">
                        <a:lnSpc>
                          <a:spcPct val="115000"/>
                        </a:lnSpc>
                        <a:buNone/>
                      </a:pPr>
                      <a:r>
                        <a:rPr lang="en-US" sz="2000" dirty="0">
                          <a:effectLst/>
                        </a:rPr>
                        <a:t>Existing Acreage*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dirty="0">
                          <a:effectLst/>
                        </a:rPr>
                        <a:t>LOS Standard</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dirty="0">
                          <a:effectLst/>
                        </a:rPr>
                        <a:t>2020 Population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a:effectLst/>
                        </a:rPr>
                        <a:t>Demand</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a:effectLst/>
                        </a:rPr>
                        <a:t>Surplus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extLst>
                  <a:ext uri="{0D108BD9-81ED-4DB2-BD59-A6C34878D82A}">
                    <a16:rowId xmlns:a16="http://schemas.microsoft.com/office/drawing/2014/main" val="4277075244"/>
                  </a:ext>
                </a:extLst>
              </a:tr>
              <a:tr h="292387">
                <a:tc>
                  <a:txBody>
                    <a:bodyPr/>
                    <a:lstStyle/>
                    <a:p>
                      <a:pPr marL="0" marR="0" algn="ctr">
                        <a:lnSpc>
                          <a:spcPct val="115000"/>
                        </a:lnSpc>
                        <a:buNone/>
                      </a:pPr>
                      <a:r>
                        <a:rPr lang="en-US" sz="2000" dirty="0">
                          <a:effectLst/>
                        </a:rPr>
                        <a:t>307.36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a:effectLst/>
                        </a:rPr>
                        <a:t>2.5/1,000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dirty="0">
                          <a:effectLst/>
                        </a:rPr>
                        <a:t>89,020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a:effectLst/>
                        </a:rPr>
                        <a:t>222.55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tc>
                  <a:txBody>
                    <a:bodyPr/>
                    <a:lstStyle/>
                    <a:p>
                      <a:pPr marL="0" marR="0" algn="ctr">
                        <a:lnSpc>
                          <a:spcPct val="115000"/>
                        </a:lnSpc>
                        <a:buNone/>
                      </a:pPr>
                      <a:r>
                        <a:rPr lang="en-US" sz="2000" dirty="0">
                          <a:effectLst/>
                        </a:rPr>
                        <a:t>84.81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5259" marR="105259" marT="0" marB="0" anchor="b"/>
                </a:tc>
                <a:extLst>
                  <a:ext uri="{0D108BD9-81ED-4DB2-BD59-A6C34878D82A}">
                    <a16:rowId xmlns:a16="http://schemas.microsoft.com/office/drawing/2014/main" val="3010203275"/>
                  </a:ext>
                </a:extLst>
              </a:tr>
            </a:tbl>
          </a:graphicData>
        </a:graphic>
      </p:graphicFrame>
      <p:sp>
        <p:nvSpPr>
          <p:cNvPr id="5" name="TextBox 4">
            <a:extLst>
              <a:ext uri="{FF2B5EF4-FFF2-40B4-BE49-F238E27FC236}">
                <a16:creationId xmlns:a16="http://schemas.microsoft.com/office/drawing/2014/main" id="{6BBBCA62-21A6-0072-370C-4364A6086F9B}"/>
              </a:ext>
            </a:extLst>
          </p:cNvPr>
          <p:cNvSpPr txBox="1"/>
          <p:nvPr/>
        </p:nvSpPr>
        <p:spPr>
          <a:xfrm>
            <a:off x="163700" y="837937"/>
            <a:ext cx="875965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Level of Service Analysis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level of service (LOS) established in the Comprehensive Plan does not divide the requirements by park type. The two and half acres per 1,000 population adopted LOS for the City of Boynton Beach for parks. </a:t>
            </a:r>
          </a:p>
        </p:txBody>
      </p:sp>
      <p:sp>
        <p:nvSpPr>
          <p:cNvPr id="2" name="TextBox 1">
            <a:extLst>
              <a:ext uri="{FF2B5EF4-FFF2-40B4-BE49-F238E27FC236}">
                <a16:creationId xmlns:a16="http://schemas.microsoft.com/office/drawing/2014/main" id="{1EC5D585-242A-3526-1D6D-F54AFC328D1C}"/>
              </a:ext>
            </a:extLst>
          </p:cNvPr>
          <p:cNvSpPr txBox="1"/>
          <p:nvPr/>
        </p:nvSpPr>
        <p:spPr>
          <a:xfrm>
            <a:off x="243601" y="4237961"/>
            <a:ext cx="875965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*The Existing Acreage includes Community Parks, Neighborhood Parks, Special Use, Conservations Lands, Urban Open/ Civic Space, Water/Beach Access, Future Parks, and some Indoor Facilities.</a:t>
            </a:r>
          </a:p>
        </p:txBody>
      </p:sp>
      <p:pic>
        <p:nvPicPr>
          <p:cNvPr id="8" name="Picture 7">
            <a:extLst>
              <a:ext uri="{FF2B5EF4-FFF2-40B4-BE49-F238E27FC236}">
                <a16:creationId xmlns:a16="http://schemas.microsoft.com/office/drawing/2014/main" id="{723F24F2-4AA7-0CC0-92C4-63C096974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5A96C8C9-5998-720C-BECE-D6DD0EA4421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D5A31362-C784-6F7E-3581-FA4BBB826C1F}"/>
              </a:ext>
            </a:extLst>
          </p:cNvPr>
          <p:cNvSpPr>
            <a:spLocks noGrp="1"/>
          </p:cNvSpPr>
          <p:nvPr>
            <p:ph type="sldNum" sz="quarter" idx="12"/>
          </p:nvPr>
        </p:nvSpPr>
        <p:spPr/>
        <p:txBody>
          <a:bodyPr/>
          <a:lstStyle/>
          <a:p>
            <a:fld id="{4CD77608-3819-479B-BB98-C216BA724EFE}" type="slidenum">
              <a:rPr lang="en-US" smtClean="0"/>
              <a:t>72</a:t>
            </a:fld>
            <a:endParaRPr lang="en-US"/>
          </a:p>
        </p:txBody>
      </p:sp>
    </p:spTree>
    <p:extLst>
      <p:ext uri="{BB962C8B-B14F-4D97-AF65-F5344CB8AC3E}">
        <p14:creationId xmlns:p14="http://schemas.microsoft.com/office/powerpoint/2010/main" val="1235927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9428-B9C4-D5DE-B72D-48F8C5FC3D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8655E5-84A3-C2E6-D251-01DD96ADC4E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graphicFrame>
        <p:nvGraphicFramePr>
          <p:cNvPr id="2" name="Table 1">
            <a:extLst>
              <a:ext uri="{FF2B5EF4-FFF2-40B4-BE49-F238E27FC236}">
                <a16:creationId xmlns:a16="http://schemas.microsoft.com/office/drawing/2014/main" id="{AC28B9C7-A5AB-E50B-BE28-BAF9E1B4C341}"/>
              </a:ext>
            </a:extLst>
          </p:cNvPr>
          <p:cNvGraphicFramePr>
            <a:graphicFrameLocks noGrp="1"/>
          </p:cNvGraphicFramePr>
          <p:nvPr>
            <p:extLst>
              <p:ext uri="{D42A27DB-BD31-4B8C-83A1-F6EECF244321}">
                <p14:modId xmlns:p14="http://schemas.microsoft.com/office/powerpoint/2010/main" val="2988952974"/>
              </p:ext>
            </p:extLst>
          </p:nvPr>
        </p:nvGraphicFramePr>
        <p:xfrm>
          <a:off x="143367" y="3397579"/>
          <a:ext cx="8857261" cy="1012190"/>
        </p:xfrm>
        <a:graphic>
          <a:graphicData uri="http://schemas.openxmlformats.org/drawingml/2006/table">
            <a:tbl>
              <a:tblPr firstRow="1" firstCol="1" bandRow="1">
                <a:tableStyleId>{5C22544A-7EE6-4342-B048-85BDC9FD1C3A}</a:tableStyleId>
              </a:tblPr>
              <a:tblGrid>
                <a:gridCol w="2210765">
                  <a:extLst>
                    <a:ext uri="{9D8B030D-6E8A-4147-A177-3AD203B41FA5}">
                      <a16:colId xmlns:a16="http://schemas.microsoft.com/office/drawing/2014/main" val="2845549883"/>
                    </a:ext>
                  </a:extLst>
                </a:gridCol>
                <a:gridCol w="1874652">
                  <a:extLst>
                    <a:ext uri="{9D8B030D-6E8A-4147-A177-3AD203B41FA5}">
                      <a16:colId xmlns:a16="http://schemas.microsoft.com/office/drawing/2014/main" val="2896656350"/>
                    </a:ext>
                  </a:extLst>
                </a:gridCol>
                <a:gridCol w="2239184">
                  <a:extLst>
                    <a:ext uri="{9D8B030D-6E8A-4147-A177-3AD203B41FA5}">
                      <a16:colId xmlns:a16="http://schemas.microsoft.com/office/drawing/2014/main" val="3766069060"/>
                    </a:ext>
                  </a:extLst>
                </a:gridCol>
                <a:gridCol w="1339699">
                  <a:extLst>
                    <a:ext uri="{9D8B030D-6E8A-4147-A177-3AD203B41FA5}">
                      <a16:colId xmlns:a16="http://schemas.microsoft.com/office/drawing/2014/main" val="2627221032"/>
                    </a:ext>
                  </a:extLst>
                </a:gridCol>
                <a:gridCol w="1192961">
                  <a:extLst>
                    <a:ext uri="{9D8B030D-6E8A-4147-A177-3AD203B41FA5}">
                      <a16:colId xmlns:a16="http://schemas.microsoft.com/office/drawing/2014/main" val="3563771180"/>
                    </a:ext>
                  </a:extLst>
                </a:gridCol>
              </a:tblGrid>
              <a:tr h="309469">
                <a:tc>
                  <a:txBody>
                    <a:bodyPr/>
                    <a:lstStyle/>
                    <a:p>
                      <a:pPr marL="0" marR="0" algn="ctr">
                        <a:lnSpc>
                          <a:spcPct val="115000"/>
                        </a:lnSpc>
                        <a:buNone/>
                      </a:pPr>
                      <a:r>
                        <a:rPr lang="en-US" sz="2000" dirty="0">
                          <a:effectLst/>
                        </a:rPr>
                        <a:t>Existing Acreage*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a:effectLst/>
                        </a:rPr>
                        <a:t>LOS Standard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dirty="0">
                          <a:effectLst/>
                        </a:rPr>
                        <a:t>2045 Population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dirty="0">
                          <a:effectLst/>
                        </a:rPr>
                        <a:t>Demand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a:effectLst/>
                        </a:rPr>
                        <a:t>Surplus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extLst>
                  <a:ext uri="{0D108BD9-81ED-4DB2-BD59-A6C34878D82A}">
                    <a16:rowId xmlns:a16="http://schemas.microsoft.com/office/drawing/2014/main" val="2724738893"/>
                  </a:ext>
                </a:extLst>
              </a:tr>
              <a:tr h="309469">
                <a:tc>
                  <a:txBody>
                    <a:bodyPr/>
                    <a:lstStyle/>
                    <a:p>
                      <a:pPr marL="0" marR="0" algn="ctr">
                        <a:lnSpc>
                          <a:spcPct val="115000"/>
                        </a:lnSpc>
                        <a:buNone/>
                      </a:pPr>
                      <a:r>
                        <a:rPr lang="en-US" sz="2000">
                          <a:effectLst/>
                        </a:rPr>
                        <a:t>307.36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a:effectLst/>
                        </a:rPr>
                        <a:t>2.5/1,000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a:effectLst/>
                        </a:rPr>
                        <a:t>108,039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dirty="0">
                          <a:effectLst/>
                        </a:rPr>
                        <a:t>270.1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tc>
                  <a:txBody>
                    <a:bodyPr/>
                    <a:lstStyle/>
                    <a:p>
                      <a:pPr marL="0" marR="0" algn="ctr">
                        <a:lnSpc>
                          <a:spcPct val="115000"/>
                        </a:lnSpc>
                        <a:buNone/>
                      </a:pPr>
                      <a:r>
                        <a:rPr lang="en-US" sz="2000" dirty="0">
                          <a:effectLst/>
                        </a:rPr>
                        <a:t>37.26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5606" marR="115606" marT="0" marB="0" anchor="b"/>
                </a:tc>
                <a:extLst>
                  <a:ext uri="{0D108BD9-81ED-4DB2-BD59-A6C34878D82A}">
                    <a16:rowId xmlns:a16="http://schemas.microsoft.com/office/drawing/2014/main" val="3080020168"/>
                  </a:ext>
                </a:extLst>
              </a:tr>
            </a:tbl>
          </a:graphicData>
        </a:graphic>
      </p:graphicFrame>
      <p:sp>
        <p:nvSpPr>
          <p:cNvPr id="4" name="TextBox 3">
            <a:extLst>
              <a:ext uri="{FF2B5EF4-FFF2-40B4-BE49-F238E27FC236}">
                <a16:creationId xmlns:a16="http://schemas.microsoft.com/office/drawing/2014/main" id="{A153920F-5274-6C0B-3149-BD529BD9CBA1}"/>
              </a:ext>
            </a:extLst>
          </p:cNvPr>
          <p:cNvSpPr txBox="1"/>
          <p:nvPr/>
        </p:nvSpPr>
        <p:spPr>
          <a:xfrm>
            <a:off x="192171" y="4409769"/>
            <a:ext cx="875965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*The Existing Acreage includes Community Parks, Neighborhood Parks, Special Use, Conservations Lands, Urban Open/ Civic Space, Water/Beach Access, Future Parks, and some Indoor Facilities.</a:t>
            </a:r>
          </a:p>
        </p:txBody>
      </p:sp>
      <p:sp>
        <p:nvSpPr>
          <p:cNvPr id="8" name="TextBox 7">
            <a:extLst>
              <a:ext uri="{FF2B5EF4-FFF2-40B4-BE49-F238E27FC236}">
                <a16:creationId xmlns:a16="http://schemas.microsoft.com/office/drawing/2014/main" id="{B45CAD47-A7BC-200C-D125-17BEA17034F2}"/>
              </a:ext>
            </a:extLst>
          </p:cNvPr>
          <p:cNvSpPr txBox="1"/>
          <p:nvPr/>
        </p:nvSpPr>
        <p:spPr>
          <a:xfrm>
            <a:off x="201203" y="806885"/>
            <a:ext cx="8759651"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Level of Service Analysis (2045)</a:t>
            </a:r>
          </a:p>
          <a:p>
            <a:pPr lvl="0" defTabSz="914400">
              <a:defRPr/>
            </a:pPr>
            <a:r>
              <a:rPr lang="en-US" sz="2400" dirty="0">
                <a:solidFill>
                  <a:prstClr val="black"/>
                </a:solidFill>
              </a:rPr>
              <a:t>The City’s current LOS requirements are based on the City requirements of two and a half (2.5) acres per 1,000 populations. Existing supply of City-owned and managed parks continue to show a sufficient surplus of park area for the current planning period and future planning periods</a:t>
            </a:r>
            <a:endParaRPr lang="en-US" sz="3200" dirty="0">
              <a:solidFill>
                <a:prstClr val="black"/>
              </a:solidFill>
            </a:endParaRPr>
          </a:p>
        </p:txBody>
      </p:sp>
      <p:pic>
        <p:nvPicPr>
          <p:cNvPr id="5" name="Picture 4">
            <a:extLst>
              <a:ext uri="{FF2B5EF4-FFF2-40B4-BE49-F238E27FC236}">
                <a16:creationId xmlns:a16="http://schemas.microsoft.com/office/drawing/2014/main" id="{DD10933E-090C-6A85-2642-6A2C987BA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11AAB3BA-30D1-7F04-9CF9-E875F053AFBA}"/>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9A214BA5-2DAF-16F9-122F-214F84F6BE9C}"/>
              </a:ext>
            </a:extLst>
          </p:cNvPr>
          <p:cNvSpPr>
            <a:spLocks noGrp="1"/>
          </p:cNvSpPr>
          <p:nvPr>
            <p:ph type="sldNum" sz="quarter" idx="12"/>
          </p:nvPr>
        </p:nvSpPr>
        <p:spPr/>
        <p:txBody>
          <a:bodyPr/>
          <a:lstStyle/>
          <a:p>
            <a:fld id="{4CD77608-3819-479B-BB98-C216BA724EFE}" type="slidenum">
              <a:rPr lang="en-US" smtClean="0"/>
              <a:t>73</a:t>
            </a:fld>
            <a:endParaRPr lang="en-US"/>
          </a:p>
        </p:txBody>
      </p:sp>
    </p:spTree>
    <p:extLst>
      <p:ext uri="{BB962C8B-B14F-4D97-AF65-F5344CB8AC3E}">
        <p14:creationId xmlns:p14="http://schemas.microsoft.com/office/powerpoint/2010/main" val="1408738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7DFF-34DB-0BAF-D0BE-4B307EF1C7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35BE2C-5235-DAB6-A055-10A9DDA90D53}"/>
              </a:ext>
            </a:extLst>
          </p:cNvPr>
          <p:cNvSpPr txBox="1"/>
          <p:nvPr/>
        </p:nvSpPr>
        <p:spPr>
          <a:xfrm>
            <a:off x="1409698" y="1561291"/>
            <a:ext cx="6324600" cy="4124206"/>
          </a:xfrm>
          <a:prstGeom prst="rect">
            <a:avLst/>
          </a:prstGeom>
          <a:noFill/>
        </p:spPr>
        <p:txBody>
          <a:bodyPr wrap="square">
            <a:spAutoFit/>
          </a:bodyPr>
          <a:lstStyle/>
          <a:p>
            <a:r>
              <a:rPr lang="en-US" sz="2400" b="1" dirty="0"/>
              <a:t>Updated Goal 5</a:t>
            </a:r>
          </a:p>
          <a:p>
            <a:pPr marL="285750" indent="-285750">
              <a:buFont typeface="Wingdings" panose="05000000000000000000" pitchFamily="2" charset="2"/>
              <a:buChar char="Ø"/>
            </a:pPr>
            <a:r>
              <a:rPr lang="en-US" sz="2000" dirty="0"/>
              <a:t>Create an interconnected system of parks, greenways, and open spaces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Ensure accessibility, safety, and resilience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Enhance quality of life for residents and visitors </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Support future population growth through 2050</a:t>
            </a:r>
          </a:p>
          <a:p>
            <a:r>
              <a:rPr lang="en-US" sz="2000" dirty="0"/>
              <a:t> </a:t>
            </a:r>
          </a:p>
          <a:p>
            <a:pPr marL="285750" indent="-285750">
              <a:buFont typeface="Wingdings" panose="05000000000000000000" pitchFamily="2" charset="2"/>
              <a:buChar char="Ø"/>
            </a:pPr>
            <a:r>
              <a:rPr lang="en-US" sz="2000" dirty="0"/>
              <a:t>Protect natural resources through park and open space planning</a:t>
            </a:r>
          </a:p>
          <a:p>
            <a:endParaRPr lang="en-US" dirty="0"/>
          </a:p>
        </p:txBody>
      </p:sp>
      <p:sp>
        <p:nvSpPr>
          <p:cNvPr id="9" name="TextBox 8">
            <a:extLst>
              <a:ext uri="{FF2B5EF4-FFF2-40B4-BE49-F238E27FC236}">
                <a16:creationId xmlns:a16="http://schemas.microsoft.com/office/drawing/2014/main" id="{E6D23D67-580C-F653-EEDA-7E162B5225DA}"/>
              </a:ext>
            </a:extLst>
          </p:cNvPr>
          <p:cNvSpPr txBox="1"/>
          <p:nvPr/>
        </p:nvSpPr>
        <p:spPr>
          <a:xfrm>
            <a:off x="814548" y="819586"/>
            <a:ext cx="8198576" cy="523220"/>
          </a:xfrm>
          <a:prstGeom prst="rect">
            <a:avLst/>
          </a:prstGeom>
          <a:noFill/>
        </p:spPr>
        <p:txBody>
          <a:bodyPr wrap="square">
            <a:spAutoFit/>
          </a:bodyPr>
          <a:lstStyle/>
          <a:p>
            <a:r>
              <a:rPr lang="en-US" sz="2800" dirty="0"/>
              <a:t>Updated Goal:</a:t>
            </a:r>
          </a:p>
        </p:txBody>
      </p:sp>
      <p:sp>
        <p:nvSpPr>
          <p:cNvPr id="4" name="TextBox 3">
            <a:extLst>
              <a:ext uri="{FF2B5EF4-FFF2-40B4-BE49-F238E27FC236}">
                <a16:creationId xmlns:a16="http://schemas.microsoft.com/office/drawing/2014/main" id="{A49A07B1-6275-04A8-6614-11EBDAB5F50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190ADBAB-5967-F57D-AD53-3FB16A623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662910C0-91A2-7682-9D9B-C4CF7011E055}"/>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C139CA07-1A6F-D83E-DD5A-34420BB83F87}"/>
              </a:ext>
            </a:extLst>
          </p:cNvPr>
          <p:cNvSpPr>
            <a:spLocks noGrp="1"/>
          </p:cNvSpPr>
          <p:nvPr>
            <p:ph type="sldNum" sz="quarter" idx="12"/>
          </p:nvPr>
        </p:nvSpPr>
        <p:spPr/>
        <p:txBody>
          <a:bodyPr/>
          <a:lstStyle/>
          <a:p>
            <a:fld id="{4CD77608-3819-479B-BB98-C216BA724EFE}" type="slidenum">
              <a:rPr lang="en-US" smtClean="0"/>
              <a:t>74</a:t>
            </a:fld>
            <a:endParaRPr lang="en-US"/>
          </a:p>
        </p:txBody>
      </p:sp>
    </p:spTree>
    <p:extLst>
      <p:ext uri="{BB962C8B-B14F-4D97-AF65-F5344CB8AC3E}">
        <p14:creationId xmlns:p14="http://schemas.microsoft.com/office/powerpoint/2010/main" val="402798269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5211-225C-8569-361A-CD8E21CE09B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4C5CE9-1917-A55A-4CB0-2B72E6F4D372}"/>
              </a:ext>
            </a:extLst>
          </p:cNvPr>
          <p:cNvSpPr txBox="1"/>
          <p:nvPr/>
        </p:nvSpPr>
        <p:spPr>
          <a:xfrm>
            <a:off x="308509" y="921184"/>
            <a:ext cx="8198576" cy="523220"/>
          </a:xfrm>
          <a:prstGeom prst="rect">
            <a:avLst/>
          </a:prstGeom>
          <a:noFill/>
        </p:spPr>
        <p:txBody>
          <a:bodyPr wrap="square">
            <a:spAutoFit/>
          </a:bodyPr>
          <a:lstStyle/>
          <a:p>
            <a:r>
              <a:rPr lang="en-US" sz="2800" dirty="0"/>
              <a:t>Updated Objectives:</a:t>
            </a:r>
          </a:p>
        </p:txBody>
      </p:sp>
      <p:sp>
        <p:nvSpPr>
          <p:cNvPr id="4" name="TextBox 3">
            <a:extLst>
              <a:ext uri="{FF2B5EF4-FFF2-40B4-BE49-F238E27FC236}">
                <a16:creationId xmlns:a16="http://schemas.microsoft.com/office/drawing/2014/main" id="{11E004B2-588E-C99A-2C22-32E448B9F8EF}"/>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B59C33D9-ED9E-694C-2AE0-34C7B6180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6" name="TextBox 5">
            <a:extLst>
              <a:ext uri="{FF2B5EF4-FFF2-40B4-BE49-F238E27FC236}">
                <a16:creationId xmlns:a16="http://schemas.microsoft.com/office/drawing/2014/main" id="{1C9EA4E3-F83E-B8A7-B378-B4DABA6DC13B}"/>
              </a:ext>
            </a:extLst>
          </p:cNvPr>
          <p:cNvSpPr txBox="1"/>
          <p:nvPr/>
        </p:nvSpPr>
        <p:spPr>
          <a:xfrm>
            <a:off x="1485725" y="1589094"/>
            <a:ext cx="6172545" cy="4216539"/>
          </a:xfrm>
          <a:prstGeom prst="rect">
            <a:avLst/>
          </a:prstGeom>
          <a:noFill/>
        </p:spPr>
        <p:txBody>
          <a:bodyPr wrap="square">
            <a:spAutoFit/>
          </a:bodyPr>
          <a:lstStyle/>
          <a:p>
            <a:pPr>
              <a:buNone/>
            </a:pPr>
            <a:r>
              <a:rPr lang="en-US" sz="2400" b="1" dirty="0"/>
              <a:t>Objective 5.2 – Access to Parks</a:t>
            </a:r>
            <a:endParaRPr lang="en-US" sz="2400" dirty="0"/>
          </a:p>
          <a:p>
            <a:pPr marL="342900" indent="-342900">
              <a:buFont typeface="Wingdings" panose="05000000000000000000" pitchFamily="2" charset="2"/>
              <a:buChar char="Ø"/>
            </a:pPr>
            <a:r>
              <a:rPr lang="en-US" sz="2000" dirty="0"/>
              <a:t>Improve multimodal access to parks, recreation, and waterfront areas </a:t>
            </a:r>
          </a:p>
          <a:p>
            <a:pPr marL="342900" indent="-342900">
              <a:buFont typeface="Wingdings" panose="05000000000000000000" pitchFamily="2" charset="2"/>
              <a:buChar char="Ø"/>
            </a:pPr>
            <a:r>
              <a:rPr lang="en-US" sz="2000" dirty="0"/>
              <a:t>Enhance connectivity for pedestrians, bicyclists, and vehicles </a:t>
            </a:r>
          </a:p>
          <a:p>
            <a:pPr marL="342900" indent="-342900">
              <a:buFont typeface="Wingdings" panose="05000000000000000000" pitchFamily="2" charset="2"/>
              <a:buChar char="Ø"/>
            </a:pPr>
            <a:r>
              <a:rPr lang="en-US" sz="2000" dirty="0"/>
              <a:t>Ensure equitable access across the community </a:t>
            </a:r>
          </a:p>
          <a:p>
            <a:pPr>
              <a:buFont typeface="Arial" panose="020B0604020202020204" pitchFamily="34" charset="0"/>
              <a:buChar char="•"/>
            </a:pPr>
            <a:endParaRPr lang="en-US" sz="2000" dirty="0"/>
          </a:p>
          <a:p>
            <a:pPr>
              <a:buNone/>
            </a:pPr>
            <a:r>
              <a:rPr lang="en-US" sz="2400" b="1" dirty="0"/>
              <a:t>Objective 5.3 – Park Facilities &amp; Standards</a:t>
            </a:r>
            <a:endParaRPr lang="en-US" sz="2400" dirty="0"/>
          </a:p>
          <a:p>
            <a:pPr marL="342900" indent="-342900">
              <a:buFont typeface="Wingdings" panose="05000000000000000000" pitchFamily="2" charset="2"/>
              <a:buChar char="Ø"/>
            </a:pPr>
            <a:r>
              <a:rPr lang="en-US" sz="2000" dirty="0"/>
              <a:t>Plan for park and recreation needs based on population growth </a:t>
            </a:r>
          </a:p>
          <a:p>
            <a:pPr marL="342900" indent="-342900">
              <a:buFont typeface="Wingdings" panose="05000000000000000000" pitchFamily="2" charset="2"/>
              <a:buChar char="Ø"/>
            </a:pPr>
            <a:r>
              <a:rPr lang="en-US" sz="2000" dirty="0"/>
              <a:t>Maintain level of service standards for facilities </a:t>
            </a:r>
          </a:p>
          <a:p>
            <a:pPr marL="342900" indent="-342900">
              <a:buFont typeface="Wingdings" panose="05000000000000000000" pitchFamily="2" charset="2"/>
              <a:buChar char="Ø"/>
            </a:pPr>
            <a:r>
              <a:rPr lang="en-US" sz="2000" dirty="0"/>
              <a:t>Ensure parks and recreation improvements keep pace with development</a:t>
            </a:r>
          </a:p>
        </p:txBody>
      </p:sp>
      <p:pic>
        <p:nvPicPr>
          <p:cNvPr id="8" name="Picture 7">
            <a:extLst>
              <a:ext uri="{FF2B5EF4-FFF2-40B4-BE49-F238E27FC236}">
                <a16:creationId xmlns:a16="http://schemas.microsoft.com/office/drawing/2014/main" id="{2FBB2FB7-79CA-55BD-F096-67A855E0BC53}"/>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5" name="Slide Number Placeholder 4">
            <a:extLst>
              <a:ext uri="{FF2B5EF4-FFF2-40B4-BE49-F238E27FC236}">
                <a16:creationId xmlns:a16="http://schemas.microsoft.com/office/drawing/2014/main" id="{AD905CC8-C837-17B0-EA9E-0DB99D920872}"/>
              </a:ext>
            </a:extLst>
          </p:cNvPr>
          <p:cNvSpPr>
            <a:spLocks noGrp="1"/>
          </p:cNvSpPr>
          <p:nvPr>
            <p:ph type="sldNum" sz="quarter" idx="12"/>
          </p:nvPr>
        </p:nvSpPr>
        <p:spPr/>
        <p:txBody>
          <a:bodyPr/>
          <a:lstStyle/>
          <a:p>
            <a:fld id="{4CD77608-3819-479B-BB98-C216BA724EFE}" type="slidenum">
              <a:rPr lang="en-US" smtClean="0"/>
              <a:t>75</a:t>
            </a:fld>
            <a:endParaRPr lang="en-US"/>
          </a:p>
        </p:txBody>
      </p:sp>
    </p:spTree>
    <p:extLst>
      <p:ext uri="{BB962C8B-B14F-4D97-AF65-F5344CB8AC3E}">
        <p14:creationId xmlns:p14="http://schemas.microsoft.com/office/powerpoint/2010/main" val="91454221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89B3-B7A8-FB69-9B00-C071B13259D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20B1106-7E93-C14E-8A98-B30A2A74B84D}"/>
              </a:ext>
            </a:extLst>
          </p:cNvPr>
          <p:cNvSpPr txBox="1"/>
          <p:nvPr/>
        </p:nvSpPr>
        <p:spPr>
          <a:xfrm>
            <a:off x="315436" y="964557"/>
            <a:ext cx="8198576" cy="523220"/>
          </a:xfrm>
          <a:prstGeom prst="rect">
            <a:avLst/>
          </a:prstGeom>
          <a:noFill/>
        </p:spPr>
        <p:txBody>
          <a:bodyPr wrap="square">
            <a:spAutoFit/>
          </a:bodyPr>
          <a:lstStyle/>
          <a:p>
            <a:r>
              <a:rPr lang="en-US" sz="2800" dirty="0"/>
              <a:t>Updated Policies:</a:t>
            </a:r>
          </a:p>
        </p:txBody>
      </p:sp>
      <p:sp>
        <p:nvSpPr>
          <p:cNvPr id="4" name="TextBox 3">
            <a:extLst>
              <a:ext uri="{FF2B5EF4-FFF2-40B4-BE49-F238E27FC236}">
                <a16:creationId xmlns:a16="http://schemas.microsoft.com/office/drawing/2014/main" id="{6B61F525-A10A-EB0C-A07B-DE6EFB897E06}"/>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RECREATION/OPEN SPACE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0E175A34-1E63-8339-00AD-FE3F89E80F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3" y="6360837"/>
            <a:ext cx="1820984" cy="260081"/>
          </a:xfrm>
          <a:prstGeom prst="rect">
            <a:avLst/>
          </a:prstGeom>
        </p:spPr>
      </p:pic>
      <p:sp>
        <p:nvSpPr>
          <p:cNvPr id="5" name="Rectangle 1">
            <a:extLst>
              <a:ext uri="{FF2B5EF4-FFF2-40B4-BE49-F238E27FC236}">
                <a16:creationId xmlns:a16="http://schemas.microsoft.com/office/drawing/2014/main" id="{D0251553-9470-1ABE-135E-B82DF82579A1}"/>
              </a:ext>
            </a:extLst>
          </p:cNvPr>
          <p:cNvSpPr>
            <a:spLocks noChangeArrowheads="1"/>
          </p:cNvSpPr>
          <p:nvPr/>
        </p:nvSpPr>
        <p:spPr bwMode="auto">
          <a:xfrm>
            <a:off x="876298" y="1675840"/>
            <a:ext cx="7391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Provide a diverse range of recreation programs for all age groups and abilities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Monitor and adapt programs to meet community needs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Maintain a GIS-based inventory of parks, facilities, and amenities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Implement Parks and Recreation Master Plan projects and update regularly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Identify and acquire land to expand parks and open space </a:t>
            </a:r>
          </a:p>
        </p:txBody>
      </p:sp>
      <p:pic>
        <p:nvPicPr>
          <p:cNvPr id="6" name="Picture 5">
            <a:extLst>
              <a:ext uri="{FF2B5EF4-FFF2-40B4-BE49-F238E27FC236}">
                <a16:creationId xmlns:a16="http://schemas.microsoft.com/office/drawing/2014/main" id="{C5C8ECBB-7BC0-64D6-F94E-4D8CE4E540A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1A124D9A-184D-2B88-DBF2-C79B2DF52F1F}"/>
              </a:ext>
            </a:extLst>
          </p:cNvPr>
          <p:cNvSpPr>
            <a:spLocks noGrp="1"/>
          </p:cNvSpPr>
          <p:nvPr>
            <p:ph type="sldNum" sz="quarter" idx="12"/>
          </p:nvPr>
        </p:nvSpPr>
        <p:spPr/>
        <p:txBody>
          <a:bodyPr/>
          <a:lstStyle/>
          <a:p>
            <a:fld id="{4CD77608-3819-479B-BB98-C216BA724EFE}" type="slidenum">
              <a:rPr lang="en-US" smtClean="0"/>
              <a:t>76</a:t>
            </a:fld>
            <a:endParaRPr lang="en-US"/>
          </a:p>
        </p:txBody>
      </p:sp>
    </p:spTree>
    <p:extLst>
      <p:ext uri="{BB962C8B-B14F-4D97-AF65-F5344CB8AC3E}">
        <p14:creationId xmlns:p14="http://schemas.microsoft.com/office/powerpoint/2010/main" val="395677121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3F4420-9989-21F5-9D4F-4988899241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D2676B-4C40-75C8-C7C4-DA2BE7645C40}"/>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2BE455FC-9470-55A6-2F5C-5FA34CB3FA55}"/>
              </a:ext>
            </a:extLst>
          </p:cNvPr>
          <p:cNvSpPr txBox="1">
            <a:spLocks/>
          </p:cNvSpPr>
          <p:nvPr/>
        </p:nvSpPr>
        <p:spPr>
          <a:xfrm>
            <a:off x="-24574" y="2501548"/>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COASTAL MANAGEMENT</a:t>
            </a:r>
          </a:p>
        </p:txBody>
      </p:sp>
      <p:pic>
        <p:nvPicPr>
          <p:cNvPr id="5" name="Picture 4">
            <a:extLst>
              <a:ext uri="{FF2B5EF4-FFF2-40B4-BE49-F238E27FC236}">
                <a16:creationId xmlns:a16="http://schemas.microsoft.com/office/drawing/2014/main" id="{E71B4E89-F55C-91E6-7533-292B85B87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5E0D3F61-769A-AFA8-CA60-1457AF68522B}"/>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3DBDB9CE-BB0B-90FE-CC04-6DB079FF8C3C}"/>
              </a:ext>
            </a:extLst>
          </p:cNvPr>
          <p:cNvSpPr>
            <a:spLocks noGrp="1"/>
          </p:cNvSpPr>
          <p:nvPr>
            <p:ph type="sldNum" sz="quarter" idx="12"/>
          </p:nvPr>
        </p:nvSpPr>
        <p:spPr/>
        <p:txBody>
          <a:bodyPr/>
          <a:lstStyle/>
          <a:p>
            <a:fld id="{4CD77608-3819-479B-BB98-C216BA724EFE}" type="slidenum">
              <a:rPr lang="en-US" smtClean="0"/>
              <a:t>77</a:t>
            </a:fld>
            <a:endParaRPr lang="en-US"/>
          </a:p>
        </p:txBody>
      </p:sp>
    </p:spTree>
    <p:extLst>
      <p:ext uri="{BB962C8B-B14F-4D97-AF65-F5344CB8AC3E}">
        <p14:creationId xmlns:p14="http://schemas.microsoft.com/office/powerpoint/2010/main" val="1946033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131B-0114-C677-4BEE-6B535B5B84D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5CA1D1F-5887-16FF-4778-4086685CDCB0}"/>
              </a:ext>
            </a:extLst>
          </p:cNvPr>
          <p:cNvSpPr>
            <a:spLocks noGrp="1"/>
          </p:cNvSpPr>
          <p:nvPr/>
        </p:nvSpPr>
        <p:spPr>
          <a:xfrm>
            <a:off x="355174" y="1419575"/>
            <a:ext cx="4445426" cy="401885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Coastal Infrastructure and Natural Resources Analysis</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Analysis of Disaster Planning Issues and Hazard Reduction</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Sea Level Rise Impact Projections for Publicly-Financed Construction</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n-US" sz="2400" dirty="0">
              <a:solidFill>
                <a:prstClr val="black"/>
              </a:solidFill>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Resilient Florida (Sec. 380.093, F.S., 2021), National Flood Insurance Program (NFIP), Community Rating System (CRS), </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3" name="TextBox 2">
            <a:extLst>
              <a:ext uri="{FF2B5EF4-FFF2-40B4-BE49-F238E27FC236}">
                <a16:creationId xmlns:a16="http://schemas.microsoft.com/office/drawing/2014/main" id="{9DD8799D-DD3A-05DA-DEC5-D878F3A4F215}"/>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7" name="Picture 6" descr="A long pier leading to a beach&#10;&#10;AI-generated content may be incorrect.">
            <a:extLst>
              <a:ext uri="{FF2B5EF4-FFF2-40B4-BE49-F238E27FC236}">
                <a16:creationId xmlns:a16="http://schemas.microsoft.com/office/drawing/2014/main" id="{50473BD3-344E-2548-4121-FF3FEB12E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540"/>
          <a:stretch>
            <a:fillRect/>
          </a:stretch>
        </p:blipFill>
        <p:spPr bwMode="auto">
          <a:xfrm>
            <a:off x="4953000" y="1219200"/>
            <a:ext cx="3501543" cy="327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DCCC5A30-A35F-C75E-69DE-DEE26738F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CEB3B5AE-C6E8-7963-7133-392BDA1D29F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10713961-6216-CC05-FAA9-BDCF442B53D3}"/>
              </a:ext>
            </a:extLst>
          </p:cNvPr>
          <p:cNvSpPr>
            <a:spLocks noGrp="1"/>
          </p:cNvSpPr>
          <p:nvPr>
            <p:ph type="sldNum" sz="quarter" idx="12"/>
          </p:nvPr>
        </p:nvSpPr>
        <p:spPr/>
        <p:txBody>
          <a:bodyPr/>
          <a:lstStyle/>
          <a:p>
            <a:fld id="{4CD77608-3819-479B-BB98-C216BA724EFE}" type="slidenum">
              <a:rPr lang="en-US" smtClean="0"/>
              <a:t>78</a:t>
            </a:fld>
            <a:endParaRPr lang="en-US"/>
          </a:p>
        </p:txBody>
      </p:sp>
    </p:spTree>
    <p:extLst>
      <p:ext uri="{BB962C8B-B14F-4D97-AF65-F5344CB8AC3E}">
        <p14:creationId xmlns:p14="http://schemas.microsoft.com/office/powerpoint/2010/main" val="800704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2E0F-0D2B-EFB7-8560-0AB98A20E0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237A20-CA79-D305-12CC-762C41DC8176}"/>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8" name="Picture 7">
            <a:extLst>
              <a:ext uri="{FF2B5EF4-FFF2-40B4-BE49-F238E27FC236}">
                <a16:creationId xmlns:a16="http://schemas.microsoft.com/office/drawing/2014/main" id="{BA6C05ED-C94E-4E9A-4B76-AF17AA66D569}"/>
              </a:ext>
            </a:extLst>
          </p:cNvPr>
          <p:cNvPicPr>
            <a:picLocks noChangeAspect="1"/>
          </p:cNvPicPr>
          <p:nvPr/>
        </p:nvPicPr>
        <p:blipFill>
          <a:blip r:embed="rId2"/>
          <a:stretch>
            <a:fillRect/>
          </a:stretch>
        </p:blipFill>
        <p:spPr>
          <a:xfrm>
            <a:off x="2292410" y="776495"/>
            <a:ext cx="4559176" cy="6081505"/>
          </a:xfrm>
          <a:prstGeom prst="rect">
            <a:avLst/>
          </a:prstGeom>
        </p:spPr>
      </p:pic>
      <p:pic>
        <p:nvPicPr>
          <p:cNvPr id="2" name="Picture 1">
            <a:extLst>
              <a:ext uri="{FF2B5EF4-FFF2-40B4-BE49-F238E27FC236}">
                <a16:creationId xmlns:a16="http://schemas.microsoft.com/office/drawing/2014/main" id="{32C3183C-60E2-4453-C0D4-2A55ECAE9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1826A88B-58E8-1390-394D-C4A23FC64F8C}"/>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6CC1C101-582C-5BBF-B076-4F50232E9208}"/>
              </a:ext>
            </a:extLst>
          </p:cNvPr>
          <p:cNvSpPr>
            <a:spLocks noGrp="1"/>
          </p:cNvSpPr>
          <p:nvPr>
            <p:ph type="sldNum" sz="quarter" idx="12"/>
          </p:nvPr>
        </p:nvSpPr>
        <p:spPr/>
        <p:txBody>
          <a:bodyPr/>
          <a:lstStyle/>
          <a:p>
            <a:fld id="{4CD77608-3819-479B-BB98-C216BA724EFE}" type="slidenum">
              <a:rPr lang="en-US" smtClean="0"/>
              <a:t>79</a:t>
            </a:fld>
            <a:endParaRPr lang="en-US"/>
          </a:p>
        </p:txBody>
      </p:sp>
    </p:spTree>
    <p:extLst>
      <p:ext uri="{BB962C8B-B14F-4D97-AF65-F5344CB8AC3E}">
        <p14:creationId xmlns:p14="http://schemas.microsoft.com/office/powerpoint/2010/main" val="168880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F4409B-3FB9-B5DF-E0E7-B1494E164BA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99407C-85FA-5781-B1A9-AFDF39508710}"/>
              </a:ext>
            </a:extLst>
          </p:cNvPr>
          <p:cNvPicPr>
            <a:picLocks noChangeAspect="1"/>
          </p:cNvPicPr>
          <p:nvPr/>
        </p:nvPicPr>
        <p:blipFill>
          <a:blip r:embed="rId3"/>
          <a:stretch>
            <a:fillRect/>
          </a:stretch>
        </p:blipFill>
        <p:spPr>
          <a:xfrm>
            <a:off x="0" y="0"/>
            <a:ext cx="2999785" cy="6858000"/>
          </a:xfrm>
          <a:prstGeom prst="rect">
            <a:avLst/>
          </a:prstGeom>
        </p:spPr>
      </p:pic>
      <p:pic>
        <p:nvPicPr>
          <p:cNvPr id="3" name="Picture 2">
            <a:extLst>
              <a:ext uri="{FF2B5EF4-FFF2-40B4-BE49-F238E27FC236}">
                <a16:creationId xmlns:a16="http://schemas.microsoft.com/office/drawing/2014/main" id="{E559476A-3231-C0BE-3817-E7338DE2BBE0}"/>
              </a:ext>
            </a:extLst>
          </p:cNvPr>
          <p:cNvPicPr>
            <a:picLocks noChangeAspect="1"/>
          </p:cNvPicPr>
          <p:nvPr/>
        </p:nvPicPr>
        <p:blipFill>
          <a:blip r:embed="rId4"/>
          <a:stretch>
            <a:fillRect/>
          </a:stretch>
        </p:blipFill>
        <p:spPr>
          <a:xfrm>
            <a:off x="5979233" y="4543849"/>
            <a:ext cx="2952499" cy="2126800"/>
          </a:xfrm>
          <a:prstGeom prst="rect">
            <a:avLst/>
          </a:prstGeom>
        </p:spPr>
      </p:pic>
      <p:sp>
        <p:nvSpPr>
          <p:cNvPr id="2" name="Title 1">
            <a:extLst>
              <a:ext uri="{FF2B5EF4-FFF2-40B4-BE49-F238E27FC236}">
                <a16:creationId xmlns:a16="http://schemas.microsoft.com/office/drawing/2014/main" id="{4A788C6C-7382-F5ED-7128-63810FC83B57}"/>
              </a:ext>
            </a:extLst>
          </p:cNvPr>
          <p:cNvSpPr txBox="1">
            <a:spLocks/>
          </p:cNvSpPr>
          <p:nvPr/>
        </p:nvSpPr>
        <p:spPr>
          <a:xfrm>
            <a:off x="213727" y="1145572"/>
            <a:ext cx="2614501" cy="148672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OUTREACH CATEGORIES &amp; METHODS</a:t>
            </a:r>
          </a:p>
        </p:txBody>
      </p:sp>
      <p:sp>
        <p:nvSpPr>
          <p:cNvPr id="6" name="TextBox 5">
            <a:extLst>
              <a:ext uri="{FF2B5EF4-FFF2-40B4-BE49-F238E27FC236}">
                <a16:creationId xmlns:a16="http://schemas.microsoft.com/office/drawing/2014/main" id="{C1874A94-9B8C-EB3F-BFD3-6FCF3A3E25D9}"/>
              </a:ext>
            </a:extLst>
          </p:cNvPr>
          <p:cNvSpPr txBox="1"/>
          <p:nvPr/>
        </p:nvSpPr>
        <p:spPr>
          <a:xfrm>
            <a:off x="3299092" y="21210"/>
            <a:ext cx="5562600"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455E"/>
                </a:solidFill>
                <a:effectLst/>
                <a:uLnTx/>
                <a:uFillTx/>
                <a:latin typeface="Aptos" panose="02110004020202020204"/>
                <a:ea typeface="+mn-ea"/>
                <a:cs typeface="+mn-cs"/>
              </a:rPr>
              <a:t>Community Input is the Cornerstone of the Comprehensive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0455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10455E"/>
                </a:solidFill>
                <a:effectLst/>
                <a:uLnTx/>
                <a:uFillTx/>
                <a:latin typeface="Aptos" panose="02110004020202020204"/>
                <a:ea typeface="+mn-ea"/>
                <a:cs typeface="+mn-cs"/>
              </a:rPr>
              <a:t>In- Person Public Meetings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Kick-off Workshop</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Themed Workshops (2 Sessions)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Pop-up Outreach (Kiosk at City events)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10455E"/>
                </a:solidFill>
                <a:effectLst/>
                <a:uLnTx/>
                <a:uFillTx/>
                <a:latin typeface="Aptos" panose="02110004020202020204"/>
                <a:ea typeface="+mn-ea"/>
                <a:cs typeface="+mn-cs"/>
              </a:rPr>
              <a:t>Digital Engagement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Survey with QR code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Online Mapping Tool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Social Media Outreach</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Email Newsletters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10455E"/>
                </a:solidFill>
                <a:effectLst/>
                <a:uLnTx/>
                <a:uFillTx/>
                <a:latin typeface="Aptos" panose="02110004020202020204"/>
                <a:ea typeface="+mn-ea"/>
                <a:cs typeface="+mn-cs"/>
              </a:rPr>
              <a:t>Localized Media</a:t>
            </a:r>
          </a:p>
        </p:txBody>
      </p:sp>
      <p:pic>
        <p:nvPicPr>
          <p:cNvPr id="11" name="Picture 10" descr="A group of men standing behind a table&#10;&#10;AI-generated content may be incorrect.">
            <a:extLst>
              <a:ext uri="{FF2B5EF4-FFF2-40B4-BE49-F238E27FC236}">
                <a16:creationId xmlns:a16="http://schemas.microsoft.com/office/drawing/2014/main" id="{214F243C-953E-8901-1E64-C9E782470B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691" y="2585828"/>
            <a:ext cx="2449777" cy="3266369"/>
          </a:xfrm>
          <a:prstGeom prst="rect">
            <a:avLst/>
          </a:prstGeom>
        </p:spPr>
      </p:pic>
      <p:pic>
        <p:nvPicPr>
          <p:cNvPr id="20" name="Picture 19" descr="A person holding a couple of papers&#10;&#10;AI-generated content may be incorrect.">
            <a:extLst>
              <a:ext uri="{FF2B5EF4-FFF2-40B4-BE49-F238E27FC236}">
                <a16:creationId xmlns:a16="http://schemas.microsoft.com/office/drawing/2014/main" id="{397CD9E0-87AC-1410-535E-AE15F5EC98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9836" y="4543850"/>
            <a:ext cx="3188482" cy="2125655"/>
          </a:xfrm>
          <a:prstGeom prst="rect">
            <a:avLst/>
          </a:prstGeom>
        </p:spPr>
      </p:pic>
      <p:pic>
        <p:nvPicPr>
          <p:cNvPr id="5" name="Picture 4">
            <a:extLst>
              <a:ext uri="{FF2B5EF4-FFF2-40B4-BE49-F238E27FC236}">
                <a16:creationId xmlns:a16="http://schemas.microsoft.com/office/drawing/2014/main" id="{78FAF25E-BC91-E366-00E1-2D7A21D727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7" name="Picture 6">
            <a:extLst>
              <a:ext uri="{FF2B5EF4-FFF2-40B4-BE49-F238E27FC236}">
                <a16:creationId xmlns:a16="http://schemas.microsoft.com/office/drawing/2014/main" id="{4A4C6FB0-19CF-8B4C-2D48-183F0D902C32}"/>
              </a:ext>
            </a:extLst>
          </p:cNvPr>
          <p:cNvPicPr>
            <a:picLocks noChangeAspect="1"/>
          </p:cNvPicPr>
          <p:nvPr/>
        </p:nvPicPr>
        <p:blipFill>
          <a:blip r:embed="rId8" cstate="print">
            <a:extLst>
              <a:ext uri="{28A0092B-C50C-407E-A947-70E740481C1C}">
                <a14:useLocalDpi xmlns:a14="http://schemas.microsoft.com/office/drawing/2010/main" val="0"/>
              </a:ext>
            </a:extLst>
          </a:blip>
          <a:srcRect t="6308" b="5440"/>
          <a:stretch>
            <a:fillRect/>
          </a:stretch>
        </p:blipFill>
        <p:spPr>
          <a:xfrm>
            <a:off x="7871468" y="3655293"/>
            <a:ext cx="1091437" cy="875306"/>
          </a:xfrm>
          <a:prstGeom prst="rect">
            <a:avLst/>
          </a:prstGeom>
        </p:spPr>
      </p:pic>
      <p:sp>
        <p:nvSpPr>
          <p:cNvPr id="9" name="Slide Number Placeholder 8">
            <a:extLst>
              <a:ext uri="{FF2B5EF4-FFF2-40B4-BE49-F238E27FC236}">
                <a16:creationId xmlns:a16="http://schemas.microsoft.com/office/drawing/2014/main" id="{D3FBED6A-52DC-DDD5-9322-FBDDE8A22B93}"/>
              </a:ext>
            </a:extLst>
          </p:cNvPr>
          <p:cNvSpPr>
            <a:spLocks noGrp="1"/>
          </p:cNvSpPr>
          <p:nvPr>
            <p:ph type="sldNum" sz="quarter" idx="12"/>
          </p:nvPr>
        </p:nvSpPr>
        <p:spPr/>
        <p:txBody>
          <a:bodyPr/>
          <a:lstStyle/>
          <a:p>
            <a:fld id="{4CD77608-3819-479B-BB98-C216BA724EFE}" type="slidenum">
              <a:rPr lang="en-US" smtClean="0"/>
              <a:t>8</a:t>
            </a:fld>
            <a:endParaRPr lang="en-US"/>
          </a:p>
        </p:txBody>
      </p:sp>
    </p:spTree>
    <p:extLst>
      <p:ext uri="{BB962C8B-B14F-4D97-AF65-F5344CB8AC3E}">
        <p14:creationId xmlns:p14="http://schemas.microsoft.com/office/powerpoint/2010/main" val="3074009082"/>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ED8C-3622-09BD-CCBA-5D264B4826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DDCC67-071E-808A-95CE-C5927D40095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5" name="Picture 4">
            <a:extLst>
              <a:ext uri="{FF2B5EF4-FFF2-40B4-BE49-F238E27FC236}">
                <a16:creationId xmlns:a16="http://schemas.microsoft.com/office/drawing/2014/main" id="{61EDBDFA-1D5F-5186-758C-FD2607681F63}"/>
              </a:ext>
            </a:extLst>
          </p:cNvPr>
          <p:cNvPicPr>
            <a:picLocks noChangeAspect="1"/>
          </p:cNvPicPr>
          <p:nvPr/>
        </p:nvPicPr>
        <p:blipFill>
          <a:blip r:embed="rId2"/>
          <a:stretch>
            <a:fillRect/>
          </a:stretch>
        </p:blipFill>
        <p:spPr>
          <a:xfrm>
            <a:off x="2283639" y="776495"/>
            <a:ext cx="4576722" cy="6081505"/>
          </a:xfrm>
          <a:prstGeom prst="rect">
            <a:avLst/>
          </a:prstGeom>
        </p:spPr>
      </p:pic>
      <p:pic>
        <p:nvPicPr>
          <p:cNvPr id="2" name="Picture 1">
            <a:extLst>
              <a:ext uri="{FF2B5EF4-FFF2-40B4-BE49-F238E27FC236}">
                <a16:creationId xmlns:a16="http://schemas.microsoft.com/office/drawing/2014/main" id="{562FA10A-BC39-C602-1C9B-0BE0A1EDE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6DF7337D-21A9-7A56-6BCE-CBE7BD4711D7}"/>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EAD2A73B-E3B7-8910-999C-ADD209A10F65}"/>
              </a:ext>
            </a:extLst>
          </p:cNvPr>
          <p:cNvSpPr>
            <a:spLocks noGrp="1"/>
          </p:cNvSpPr>
          <p:nvPr>
            <p:ph type="sldNum" sz="quarter" idx="12"/>
          </p:nvPr>
        </p:nvSpPr>
        <p:spPr/>
        <p:txBody>
          <a:bodyPr/>
          <a:lstStyle/>
          <a:p>
            <a:fld id="{4CD77608-3819-479B-BB98-C216BA724EFE}" type="slidenum">
              <a:rPr lang="en-US" smtClean="0"/>
              <a:t>80</a:t>
            </a:fld>
            <a:endParaRPr lang="en-US"/>
          </a:p>
        </p:txBody>
      </p:sp>
    </p:spTree>
    <p:extLst>
      <p:ext uri="{BB962C8B-B14F-4D97-AF65-F5344CB8AC3E}">
        <p14:creationId xmlns:p14="http://schemas.microsoft.com/office/powerpoint/2010/main" val="3959060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BB696-4744-F218-F158-88E849976A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CA1093-1BF5-DE89-4F27-16983A937EEC}"/>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9" name="Picture 8">
            <a:extLst>
              <a:ext uri="{FF2B5EF4-FFF2-40B4-BE49-F238E27FC236}">
                <a16:creationId xmlns:a16="http://schemas.microsoft.com/office/drawing/2014/main" id="{510ADBB8-791F-37A7-1019-811462B8AA4F}"/>
              </a:ext>
            </a:extLst>
          </p:cNvPr>
          <p:cNvPicPr>
            <a:picLocks noChangeAspect="1"/>
          </p:cNvPicPr>
          <p:nvPr/>
        </p:nvPicPr>
        <p:blipFill>
          <a:blip r:embed="rId2"/>
          <a:stretch>
            <a:fillRect/>
          </a:stretch>
        </p:blipFill>
        <p:spPr>
          <a:xfrm>
            <a:off x="2287810" y="785083"/>
            <a:ext cx="4568376" cy="6054849"/>
          </a:xfrm>
          <a:prstGeom prst="rect">
            <a:avLst/>
          </a:prstGeom>
        </p:spPr>
      </p:pic>
      <p:pic>
        <p:nvPicPr>
          <p:cNvPr id="2" name="Picture 1">
            <a:extLst>
              <a:ext uri="{FF2B5EF4-FFF2-40B4-BE49-F238E27FC236}">
                <a16:creationId xmlns:a16="http://schemas.microsoft.com/office/drawing/2014/main" id="{9D8D5733-0D40-1567-5B5A-D026A68F7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08E0814C-C717-7A59-A9C8-CC50AB8532DE}"/>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ADDC9BB4-D31C-3201-FFB2-5183B6548170}"/>
              </a:ext>
            </a:extLst>
          </p:cNvPr>
          <p:cNvSpPr>
            <a:spLocks noGrp="1"/>
          </p:cNvSpPr>
          <p:nvPr>
            <p:ph type="sldNum" sz="quarter" idx="12"/>
          </p:nvPr>
        </p:nvSpPr>
        <p:spPr/>
        <p:txBody>
          <a:bodyPr/>
          <a:lstStyle/>
          <a:p>
            <a:fld id="{4CD77608-3819-479B-BB98-C216BA724EFE}" type="slidenum">
              <a:rPr lang="en-US" smtClean="0"/>
              <a:t>81</a:t>
            </a:fld>
            <a:endParaRPr lang="en-US"/>
          </a:p>
        </p:txBody>
      </p:sp>
    </p:spTree>
    <p:extLst>
      <p:ext uri="{BB962C8B-B14F-4D97-AF65-F5344CB8AC3E}">
        <p14:creationId xmlns:p14="http://schemas.microsoft.com/office/powerpoint/2010/main" val="1076709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5D9A-1B10-E888-A8FE-C8DFCE8A084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F2E6565-8AD6-9549-3E29-069C629D609B}"/>
              </a:ext>
            </a:extLst>
          </p:cNvPr>
          <p:cNvSpPr txBox="1"/>
          <p:nvPr/>
        </p:nvSpPr>
        <p:spPr>
          <a:xfrm>
            <a:off x="973745" y="886278"/>
            <a:ext cx="8198576" cy="523220"/>
          </a:xfrm>
          <a:prstGeom prst="rect">
            <a:avLst/>
          </a:prstGeom>
          <a:noFill/>
        </p:spPr>
        <p:txBody>
          <a:bodyPr wrap="square">
            <a:spAutoFit/>
          </a:bodyPr>
          <a:lstStyle/>
          <a:p>
            <a:r>
              <a:rPr lang="en-US" sz="2800" dirty="0"/>
              <a:t>Updated Goal 7:</a:t>
            </a:r>
          </a:p>
        </p:txBody>
      </p:sp>
      <p:sp>
        <p:nvSpPr>
          <p:cNvPr id="4" name="TextBox 3">
            <a:extLst>
              <a:ext uri="{FF2B5EF4-FFF2-40B4-BE49-F238E27FC236}">
                <a16:creationId xmlns:a16="http://schemas.microsoft.com/office/drawing/2014/main" id="{5082F25E-FF4F-FA3A-1EA0-25601AA85BDE}"/>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ELEMENT</a:t>
            </a:r>
          </a:p>
        </p:txBody>
      </p:sp>
      <p:pic>
        <p:nvPicPr>
          <p:cNvPr id="3" name="Picture 2">
            <a:extLst>
              <a:ext uri="{FF2B5EF4-FFF2-40B4-BE49-F238E27FC236}">
                <a16:creationId xmlns:a16="http://schemas.microsoft.com/office/drawing/2014/main" id="{877620ED-53A0-910E-C4EC-79F923E5E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E48980AA-3582-D17B-0C2C-16B8E3A0AC9C}"/>
              </a:ext>
            </a:extLst>
          </p:cNvPr>
          <p:cNvSpPr>
            <a:spLocks noChangeArrowheads="1"/>
          </p:cNvSpPr>
          <p:nvPr/>
        </p:nvSpPr>
        <p:spPr bwMode="auto">
          <a:xfrm>
            <a:off x="1371597" y="1477238"/>
            <a:ext cx="640080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Protect public safety and reduce risk from coastal hazards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Limit public investment in high-risk areas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Preserve coastal, marine, and estuarine resources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resilient redevelopment patterns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Enhance public access and recreational opportunities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Strengthen long-term coastal resilience through 2050</a:t>
            </a:r>
          </a:p>
        </p:txBody>
      </p:sp>
      <p:pic>
        <p:nvPicPr>
          <p:cNvPr id="6" name="Picture 5">
            <a:extLst>
              <a:ext uri="{FF2B5EF4-FFF2-40B4-BE49-F238E27FC236}">
                <a16:creationId xmlns:a16="http://schemas.microsoft.com/office/drawing/2014/main" id="{D7E9E24F-18CB-5C41-DC36-B5EABC40F324}"/>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82447E13-27F1-BEAF-A512-A34747507046}"/>
              </a:ext>
            </a:extLst>
          </p:cNvPr>
          <p:cNvSpPr>
            <a:spLocks noGrp="1"/>
          </p:cNvSpPr>
          <p:nvPr>
            <p:ph type="sldNum" sz="quarter" idx="12"/>
          </p:nvPr>
        </p:nvSpPr>
        <p:spPr/>
        <p:txBody>
          <a:bodyPr/>
          <a:lstStyle/>
          <a:p>
            <a:fld id="{4CD77608-3819-479B-BB98-C216BA724EFE}" type="slidenum">
              <a:rPr lang="en-US" smtClean="0"/>
              <a:t>82</a:t>
            </a:fld>
            <a:endParaRPr lang="en-US"/>
          </a:p>
        </p:txBody>
      </p:sp>
    </p:spTree>
    <p:extLst>
      <p:ext uri="{BB962C8B-B14F-4D97-AF65-F5344CB8AC3E}">
        <p14:creationId xmlns:p14="http://schemas.microsoft.com/office/powerpoint/2010/main" val="153426583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E1EF2-231D-BAD9-E0F8-5125B18541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EC6742-962F-6400-09F7-C45A85C2A087}"/>
              </a:ext>
            </a:extLst>
          </p:cNvPr>
          <p:cNvSpPr txBox="1"/>
          <p:nvPr/>
        </p:nvSpPr>
        <p:spPr>
          <a:xfrm>
            <a:off x="1589522" y="1647608"/>
            <a:ext cx="6599730" cy="4216539"/>
          </a:xfrm>
          <a:prstGeom prst="rect">
            <a:avLst/>
          </a:prstGeom>
          <a:noFill/>
        </p:spPr>
        <p:txBody>
          <a:bodyPr wrap="square">
            <a:spAutoFit/>
          </a:bodyPr>
          <a:lstStyle/>
          <a:p>
            <a:r>
              <a:rPr lang="en-US" sz="2400" b="1" dirty="0"/>
              <a:t>Objective 7.3 – Beaches &amp; Dunes</a:t>
            </a:r>
            <a:endParaRPr lang="en-US" sz="2400" dirty="0"/>
          </a:p>
          <a:p>
            <a:pPr marL="342900" indent="-342900">
              <a:buFont typeface="Wingdings" panose="05000000000000000000" pitchFamily="2" charset="2"/>
              <a:buChar char="Ø"/>
            </a:pPr>
            <a:r>
              <a:rPr lang="en-US" sz="2000" dirty="0"/>
              <a:t>Protect, manage, and enhance beach and dune systems </a:t>
            </a:r>
          </a:p>
          <a:p>
            <a:pPr marL="342900" indent="-342900">
              <a:buFont typeface="Wingdings" panose="05000000000000000000" pitchFamily="2" charset="2"/>
              <a:buChar char="Ø"/>
            </a:pPr>
            <a:r>
              <a:rPr lang="en-US" sz="2000" dirty="0"/>
              <a:t>Minimize impacts from man-made structures </a:t>
            </a:r>
          </a:p>
          <a:p>
            <a:pPr marL="342900" indent="-342900">
              <a:buFont typeface="Wingdings" panose="05000000000000000000" pitchFamily="2" charset="2"/>
              <a:buChar char="Ø"/>
            </a:pPr>
            <a:r>
              <a:rPr lang="en-US" sz="2000" dirty="0"/>
              <a:t>Coordinate with federal, state, and regional partners </a:t>
            </a:r>
          </a:p>
          <a:p>
            <a:pPr marL="342900" indent="-342900">
              <a:buFont typeface="Wingdings" panose="05000000000000000000" pitchFamily="2" charset="2"/>
              <a:buChar char="Ø"/>
            </a:pPr>
            <a:endParaRPr lang="en-US" sz="2000" dirty="0"/>
          </a:p>
          <a:p>
            <a:r>
              <a:rPr lang="en-US" sz="2400" b="1" dirty="0"/>
              <a:t>Objective 7.6 – Coastal Resilience</a:t>
            </a:r>
            <a:endParaRPr lang="en-US" sz="2400" dirty="0"/>
          </a:p>
          <a:p>
            <a:pPr marL="342900" indent="-342900">
              <a:buFont typeface="Wingdings" panose="05000000000000000000" pitchFamily="2" charset="2"/>
              <a:buChar char="Ø"/>
            </a:pPr>
            <a:r>
              <a:rPr lang="en-US" sz="2000" dirty="0"/>
              <a:t>Assess and reduce risks from coastal flooding and hazards </a:t>
            </a:r>
          </a:p>
          <a:p>
            <a:pPr marL="342900" indent="-342900">
              <a:buFont typeface="Wingdings" panose="05000000000000000000" pitchFamily="2" charset="2"/>
              <a:buChar char="Ø"/>
            </a:pPr>
            <a:r>
              <a:rPr lang="en-US" sz="2000" dirty="0"/>
              <a:t>Address sea level rise, storm surge, and high-tide events </a:t>
            </a:r>
          </a:p>
          <a:p>
            <a:pPr marL="342900" indent="-342900">
              <a:buFont typeface="Wingdings" panose="05000000000000000000" pitchFamily="2" charset="2"/>
              <a:buChar char="Ø"/>
            </a:pPr>
            <a:r>
              <a:rPr lang="en-US" sz="2000" dirty="0"/>
              <a:t>Promote resilient redevelopment and engineering solutions</a:t>
            </a:r>
          </a:p>
        </p:txBody>
      </p:sp>
      <p:sp>
        <p:nvSpPr>
          <p:cNvPr id="9" name="TextBox 8">
            <a:extLst>
              <a:ext uri="{FF2B5EF4-FFF2-40B4-BE49-F238E27FC236}">
                <a16:creationId xmlns:a16="http://schemas.microsoft.com/office/drawing/2014/main" id="{4AECD49B-8052-A9AE-BA65-A2E72A1BBA2E}"/>
              </a:ext>
            </a:extLst>
          </p:cNvPr>
          <p:cNvSpPr txBox="1"/>
          <p:nvPr/>
        </p:nvSpPr>
        <p:spPr>
          <a:xfrm>
            <a:off x="790099" y="923985"/>
            <a:ext cx="8198576" cy="523220"/>
          </a:xfrm>
          <a:prstGeom prst="rect">
            <a:avLst/>
          </a:prstGeom>
          <a:noFill/>
        </p:spPr>
        <p:txBody>
          <a:bodyPr wrap="square">
            <a:spAutoFit/>
          </a:bodyPr>
          <a:lstStyle/>
          <a:p>
            <a:r>
              <a:rPr lang="en-US" sz="2800" dirty="0"/>
              <a:t>Updated Objectives:</a:t>
            </a:r>
          </a:p>
        </p:txBody>
      </p:sp>
      <p:sp>
        <p:nvSpPr>
          <p:cNvPr id="4" name="TextBox 3">
            <a:extLst>
              <a:ext uri="{FF2B5EF4-FFF2-40B4-BE49-F238E27FC236}">
                <a16:creationId xmlns:a16="http://schemas.microsoft.com/office/drawing/2014/main" id="{51B9C07E-CF07-9130-9FEA-3354ABD5E107}"/>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ELEMENT</a:t>
            </a:r>
          </a:p>
        </p:txBody>
      </p:sp>
      <p:pic>
        <p:nvPicPr>
          <p:cNvPr id="3" name="Picture 2">
            <a:extLst>
              <a:ext uri="{FF2B5EF4-FFF2-40B4-BE49-F238E27FC236}">
                <a16:creationId xmlns:a16="http://schemas.microsoft.com/office/drawing/2014/main" id="{95238B83-2AA0-18D9-10E3-10879D2EA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9A0D131A-9901-9556-41C5-3D0333027A88}"/>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B0B1C82-8C4A-2B7F-EA87-046EC1031359}"/>
              </a:ext>
            </a:extLst>
          </p:cNvPr>
          <p:cNvSpPr>
            <a:spLocks noGrp="1"/>
          </p:cNvSpPr>
          <p:nvPr>
            <p:ph type="sldNum" sz="quarter" idx="12"/>
          </p:nvPr>
        </p:nvSpPr>
        <p:spPr/>
        <p:txBody>
          <a:bodyPr/>
          <a:lstStyle/>
          <a:p>
            <a:fld id="{4CD77608-3819-479B-BB98-C216BA724EFE}" type="slidenum">
              <a:rPr lang="en-US" smtClean="0"/>
              <a:t>83</a:t>
            </a:fld>
            <a:endParaRPr lang="en-US"/>
          </a:p>
        </p:txBody>
      </p:sp>
    </p:spTree>
    <p:extLst>
      <p:ext uri="{BB962C8B-B14F-4D97-AF65-F5344CB8AC3E}">
        <p14:creationId xmlns:p14="http://schemas.microsoft.com/office/powerpoint/2010/main" val="311699466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7DAC3-B079-D76A-F30C-1B6CFBF2C99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C992752-CD25-7FF0-10B8-A68F38763301}"/>
              </a:ext>
            </a:extLst>
          </p:cNvPr>
          <p:cNvSpPr txBox="1"/>
          <p:nvPr/>
        </p:nvSpPr>
        <p:spPr>
          <a:xfrm>
            <a:off x="298118" y="997847"/>
            <a:ext cx="8198576" cy="523220"/>
          </a:xfrm>
          <a:prstGeom prst="rect">
            <a:avLst/>
          </a:prstGeom>
          <a:noFill/>
        </p:spPr>
        <p:txBody>
          <a:bodyPr wrap="square">
            <a:spAutoFit/>
          </a:bodyPr>
          <a:lstStyle/>
          <a:p>
            <a:r>
              <a:rPr lang="en-US" sz="2800" dirty="0"/>
              <a:t>Added/Updated Policies:</a:t>
            </a:r>
          </a:p>
        </p:txBody>
      </p:sp>
      <p:sp>
        <p:nvSpPr>
          <p:cNvPr id="4" name="TextBox 3">
            <a:extLst>
              <a:ext uri="{FF2B5EF4-FFF2-40B4-BE49-F238E27FC236}">
                <a16:creationId xmlns:a16="http://schemas.microsoft.com/office/drawing/2014/main" id="{0F43176D-677C-C245-3F90-194560435D86}"/>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COASTAL MANAGEMENT ELEMENT</a:t>
            </a:r>
          </a:p>
        </p:txBody>
      </p:sp>
      <p:pic>
        <p:nvPicPr>
          <p:cNvPr id="3" name="Picture 2">
            <a:extLst>
              <a:ext uri="{FF2B5EF4-FFF2-40B4-BE49-F238E27FC236}">
                <a16:creationId xmlns:a16="http://schemas.microsoft.com/office/drawing/2014/main" id="{3C43987C-09B6-2FAF-4A84-81C267B58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B372D881-FEF7-C287-206F-5DCB52397C05}"/>
              </a:ext>
            </a:extLst>
          </p:cNvPr>
          <p:cNvSpPr>
            <a:spLocks noChangeArrowheads="1"/>
          </p:cNvSpPr>
          <p:nvPr/>
        </p:nvSpPr>
        <p:spPr bwMode="auto">
          <a:xfrm>
            <a:off x="1272005" y="1744994"/>
            <a:ext cx="659998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Require coastal development to reduce flood risk and sea level rise impacts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Pursue funding for infrastructure and engineering solutions to reduce coastal flooding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water resource regulations align with regional permitting standards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Integrate Climate Action Plan into the Comprehensive Plan </a:t>
            </a:r>
          </a:p>
        </p:txBody>
      </p:sp>
      <p:pic>
        <p:nvPicPr>
          <p:cNvPr id="6" name="Picture 5">
            <a:extLst>
              <a:ext uri="{FF2B5EF4-FFF2-40B4-BE49-F238E27FC236}">
                <a16:creationId xmlns:a16="http://schemas.microsoft.com/office/drawing/2014/main" id="{8CE1BCF0-1312-A828-C9BA-581CD2BCB44C}"/>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FB2CF5E7-A51B-2DFF-99AF-89513344091F}"/>
              </a:ext>
            </a:extLst>
          </p:cNvPr>
          <p:cNvSpPr>
            <a:spLocks noGrp="1"/>
          </p:cNvSpPr>
          <p:nvPr>
            <p:ph type="sldNum" sz="quarter" idx="12"/>
          </p:nvPr>
        </p:nvSpPr>
        <p:spPr/>
        <p:txBody>
          <a:bodyPr/>
          <a:lstStyle/>
          <a:p>
            <a:fld id="{4CD77608-3819-479B-BB98-C216BA724EFE}" type="slidenum">
              <a:rPr lang="en-US" smtClean="0"/>
              <a:t>84</a:t>
            </a:fld>
            <a:endParaRPr lang="en-US"/>
          </a:p>
        </p:txBody>
      </p:sp>
    </p:spTree>
    <p:extLst>
      <p:ext uri="{BB962C8B-B14F-4D97-AF65-F5344CB8AC3E}">
        <p14:creationId xmlns:p14="http://schemas.microsoft.com/office/powerpoint/2010/main" val="1927456790"/>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C71976-2C5F-7F32-38F4-386702EAE1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AAE7F3-10F7-1B56-ABA1-02BBF64B6833}"/>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0A9A0251-1211-5245-EEF6-451E53FF07CE}"/>
              </a:ext>
            </a:extLst>
          </p:cNvPr>
          <p:cNvSpPr txBox="1">
            <a:spLocks/>
          </p:cNvSpPr>
          <p:nvPr/>
        </p:nvSpPr>
        <p:spPr>
          <a:xfrm>
            <a:off x="-24574" y="2501548"/>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INTERGOV. COORDINATION </a:t>
            </a:r>
          </a:p>
        </p:txBody>
      </p:sp>
      <p:pic>
        <p:nvPicPr>
          <p:cNvPr id="5" name="Picture 4">
            <a:extLst>
              <a:ext uri="{FF2B5EF4-FFF2-40B4-BE49-F238E27FC236}">
                <a16:creationId xmlns:a16="http://schemas.microsoft.com/office/drawing/2014/main" id="{9C5DF23A-058D-1A32-4FEC-252BA8680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1C9ADE23-B43F-9334-4D69-80EAF6FB4847}"/>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27B1B032-9E1B-7AD3-085D-F606270CCD36}"/>
              </a:ext>
            </a:extLst>
          </p:cNvPr>
          <p:cNvSpPr>
            <a:spLocks noGrp="1"/>
          </p:cNvSpPr>
          <p:nvPr>
            <p:ph type="sldNum" sz="quarter" idx="12"/>
          </p:nvPr>
        </p:nvSpPr>
        <p:spPr/>
        <p:txBody>
          <a:bodyPr/>
          <a:lstStyle/>
          <a:p>
            <a:fld id="{4CD77608-3819-479B-BB98-C216BA724EFE}" type="slidenum">
              <a:rPr lang="en-US" smtClean="0"/>
              <a:t>85</a:t>
            </a:fld>
            <a:endParaRPr lang="en-US"/>
          </a:p>
        </p:txBody>
      </p:sp>
    </p:spTree>
    <p:extLst>
      <p:ext uri="{BB962C8B-B14F-4D97-AF65-F5344CB8AC3E}">
        <p14:creationId xmlns:p14="http://schemas.microsoft.com/office/powerpoint/2010/main" val="629458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305B2-628A-C130-2EBB-5A69D39912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0F7567-69CF-AD98-B560-2694A0027439}"/>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110004020202020204"/>
                <a:ea typeface="+mn-ea"/>
                <a:cs typeface="+mn-cs"/>
              </a:rPr>
              <a:t>INTERGOV. COORDINATION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graphicFrame>
        <p:nvGraphicFramePr>
          <p:cNvPr id="9" name="TextBox 3">
            <a:extLst>
              <a:ext uri="{FF2B5EF4-FFF2-40B4-BE49-F238E27FC236}">
                <a16:creationId xmlns:a16="http://schemas.microsoft.com/office/drawing/2014/main" id="{2D82FD83-785D-0543-E213-655EDDE4152C}"/>
              </a:ext>
            </a:extLst>
          </p:cNvPr>
          <p:cNvGraphicFramePr/>
          <p:nvPr>
            <p:extLst>
              <p:ext uri="{D42A27DB-BD31-4B8C-83A1-F6EECF244321}">
                <p14:modId xmlns:p14="http://schemas.microsoft.com/office/powerpoint/2010/main" val="1954867149"/>
              </p:ext>
            </p:extLst>
          </p:nvPr>
        </p:nvGraphicFramePr>
        <p:xfrm>
          <a:off x="571498" y="977112"/>
          <a:ext cx="8001000" cy="501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1527A111-A4B7-E180-629E-3EC926BD69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9495AD83-07AE-C370-68D8-79F1781B5E80}"/>
              </a:ext>
            </a:extLst>
          </p:cNvPr>
          <p:cNvPicPr>
            <a:picLocks noChangeAspect="1"/>
          </p:cNvPicPr>
          <p:nvPr/>
        </p:nvPicPr>
        <p:blipFill>
          <a:blip r:embed="rId8"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935C3382-7B25-BE99-87F2-506761439591}"/>
              </a:ext>
            </a:extLst>
          </p:cNvPr>
          <p:cNvSpPr>
            <a:spLocks noGrp="1"/>
          </p:cNvSpPr>
          <p:nvPr>
            <p:ph type="sldNum" sz="quarter" idx="12"/>
          </p:nvPr>
        </p:nvSpPr>
        <p:spPr/>
        <p:txBody>
          <a:bodyPr/>
          <a:lstStyle/>
          <a:p>
            <a:fld id="{4CD77608-3819-479B-BB98-C216BA724EFE}" type="slidenum">
              <a:rPr lang="en-US" smtClean="0"/>
              <a:t>86</a:t>
            </a:fld>
            <a:endParaRPr lang="en-US"/>
          </a:p>
        </p:txBody>
      </p:sp>
    </p:spTree>
    <p:extLst>
      <p:ext uri="{BB962C8B-B14F-4D97-AF65-F5344CB8AC3E}">
        <p14:creationId xmlns:p14="http://schemas.microsoft.com/office/powerpoint/2010/main" val="11075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98AA32-8314-3F24-3F4B-914782A66658}"/>
            </a:ext>
          </a:extLst>
        </p:cNvPr>
        <p:cNvGrpSpPr/>
        <p:nvPr/>
      </p:nvGrpSpPr>
      <p:grpSpPr>
        <a:xfrm>
          <a:off x="0" y="0"/>
          <a:ext cx="0" cy="0"/>
          <a:chOff x="0" y="0"/>
          <a:chExt cx="0" cy="0"/>
        </a:xfrm>
      </p:grpSpPr>
      <p:graphicFrame>
        <p:nvGraphicFramePr>
          <p:cNvPr id="9" name="TextBox 3">
            <a:extLst>
              <a:ext uri="{FF2B5EF4-FFF2-40B4-BE49-F238E27FC236}">
                <a16:creationId xmlns:a16="http://schemas.microsoft.com/office/drawing/2014/main" id="{11BBA8D5-A01A-C98E-FEE4-502EF69C315B}"/>
              </a:ext>
            </a:extLst>
          </p:cNvPr>
          <p:cNvGraphicFramePr/>
          <p:nvPr/>
        </p:nvGraphicFramePr>
        <p:xfrm>
          <a:off x="627506" y="1066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3A2F8949-105D-523F-13AF-53B8AC9DBC6F}"/>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110004020202020204"/>
                <a:ea typeface="+mn-ea"/>
                <a:cs typeface="+mn-cs"/>
              </a:rPr>
              <a:t>INTERGOV. COORDINATION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C4652D0E-5D1E-6E06-4DB7-231FB1D08A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513BEE57-2104-A8B3-8FC1-BAF4F134C3C5}"/>
              </a:ext>
            </a:extLst>
          </p:cNvPr>
          <p:cNvPicPr>
            <a:picLocks noChangeAspect="1"/>
          </p:cNvPicPr>
          <p:nvPr/>
        </p:nvPicPr>
        <p:blipFill>
          <a:blip r:embed="rId8"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6" name="Slide Number Placeholder 5">
            <a:extLst>
              <a:ext uri="{FF2B5EF4-FFF2-40B4-BE49-F238E27FC236}">
                <a16:creationId xmlns:a16="http://schemas.microsoft.com/office/drawing/2014/main" id="{46F47653-AE35-5F1A-EA5D-CB1191066C92}"/>
              </a:ext>
            </a:extLst>
          </p:cNvPr>
          <p:cNvSpPr>
            <a:spLocks noGrp="1"/>
          </p:cNvSpPr>
          <p:nvPr>
            <p:ph type="sldNum" sz="quarter" idx="12"/>
          </p:nvPr>
        </p:nvSpPr>
        <p:spPr/>
        <p:txBody>
          <a:bodyPr/>
          <a:lstStyle/>
          <a:p>
            <a:fld id="{4CD77608-3819-479B-BB98-C216BA724EFE}" type="slidenum">
              <a:rPr lang="en-US" smtClean="0"/>
              <a:t>87</a:t>
            </a:fld>
            <a:endParaRPr lang="en-US"/>
          </a:p>
        </p:txBody>
      </p:sp>
    </p:spTree>
    <p:extLst>
      <p:ext uri="{BB962C8B-B14F-4D97-AF65-F5344CB8AC3E}">
        <p14:creationId xmlns:p14="http://schemas.microsoft.com/office/powerpoint/2010/main" val="3452935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DF21-6886-71C1-68FF-658BB8CE53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3E843B4-8CBD-EAD7-DE12-061801999241}"/>
              </a:ext>
            </a:extLst>
          </p:cNvPr>
          <p:cNvSpPr txBox="1"/>
          <p:nvPr/>
        </p:nvSpPr>
        <p:spPr>
          <a:xfrm>
            <a:off x="790099" y="914558"/>
            <a:ext cx="8198576" cy="523220"/>
          </a:xfrm>
          <a:prstGeom prst="rect">
            <a:avLst/>
          </a:prstGeom>
          <a:noFill/>
        </p:spPr>
        <p:txBody>
          <a:bodyPr wrap="square">
            <a:spAutoFit/>
          </a:bodyPr>
          <a:lstStyle/>
          <a:p>
            <a:r>
              <a:rPr lang="en-US" sz="2800" dirty="0"/>
              <a:t>Added/Updated Policies:</a:t>
            </a:r>
          </a:p>
        </p:txBody>
      </p:sp>
      <p:sp>
        <p:nvSpPr>
          <p:cNvPr id="4" name="TextBox 3">
            <a:extLst>
              <a:ext uri="{FF2B5EF4-FFF2-40B4-BE49-F238E27FC236}">
                <a16:creationId xmlns:a16="http://schemas.microsoft.com/office/drawing/2014/main" id="{5F24C510-4854-EEBF-0C83-6818012C2377}"/>
              </a:ext>
            </a:extLst>
          </p:cNvPr>
          <p:cNvSpPr txBox="1"/>
          <p:nvPr/>
        </p:nvSpPr>
        <p:spPr>
          <a:xfrm>
            <a:off x="-1" y="191720"/>
            <a:ext cx="9143999" cy="584775"/>
          </a:xfrm>
          <a:prstGeom prst="rect">
            <a:avLst/>
          </a:prstGeom>
          <a:solidFill>
            <a:srgbClr val="10455E"/>
          </a:solidFill>
        </p:spPr>
        <p:txBody>
          <a:bodyPr wrap="square" rtlCol="0">
            <a:spAutoFit/>
          </a:bodyPr>
          <a:lstStyle/>
          <a:p>
            <a:pPr lvl="0" algn="ctr" defTabSz="914400">
              <a:defRPr/>
            </a:pPr>
            <a:r>
              <a:rPr lang="en-US" sz="3200" dirty="0">
                <a:solidFill>
                  <a:srgbClr val="FFFFFF"/>
                </a:solidFill>
              </a:rPr>
              <a:t>INTERGOV. COORDINATION </a:t>
            </a:r>
            <a:r>
              <a:rPr lang="en-US" sz="3200" dirty="0">
                <a:solidFill>
                  <a:prstClr val="white"/>
                </a:solidFill>
              </a:rPr>
              <a:t>ELEMENT</a:t>
            </a:r>
          </a:p>
        </p:txBody>
      </p:sp>
      <p:pic>
        <p:nvPicPr>
          <p:cNvPr id="3" name="Picture 2">
            <a:extLst>
              <a:ext uri="{FF2B5EF4-FFF2-40B4-BE49-F238E27FC236}">
                <a16:creationId xmlns:a16="http://schemas.microsoft.com/office/drawing/2014/main" id="{50B5975F-5738-AD1C-72BB-15567FFF3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885CDB66-2560-0267-0222-46F330A405C6}"/>
              </a:ext>
            </a:extLst>
          </p:cNvPr>
          <p:cNvSpPr>
            <a:spLocks noChangeArrowheads="1"/>
          </p:cNvSpPr>
          <p:nvPr/>
        </p:nvSpPr>
        <p:spPr bwMode="auto">
          <a:xfrm>
            <a:off x="1362568" y="1690062"/>
            <a:ext cx="641886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Coordinate with regional and local agencies on comprehensive planning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intergovernmental coordination and conflict resolution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Participate in regional transportation planning (MPO)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Use regional plans to guide updates to City transportation planning </a:t>
            </a:r>
          </a:p>
        </p:txBody>
      </p:sp>
      <p:pic>
        <p:nvPicPr>
          <p:cNvPr id="6" name="Picture 5">
            <a:extLst>
              <a:ext uri="{FF2B5EF4-FFF2-40B4-BE49-F238E27FC236}">
                <a16:creationId xmlns:a16="http://schemas.microsoft.com/office/drawing/2014/main" id="{4394F748-7576-A5B1-6E08-5BD81E9297C0}"/>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4D6365AC-5743-E7F6-D41E-6C5748E11945}"/>
              </a:ext>
            </a:extLst>
          </p:cNvPr>
          <p:cNvSpPr>
            <a:spLocks noGrp="1"/>
          </p:cNvSpPr>
          <p:nvPr>
            <p:ph type="sldNum" sz="quarter" idx="12"/>
          </p:nvPr>
        </p:nvSpPr>
        <p:spPr/>
        <p:txBody>
          <a:bodyPr/>
          <a:lstStyle/>
          <a:p>
            <a:fld id="{4CD77608-3819-479B-BB98-C216BA724EFE}" type="slidenum">
              <a:rPr lang="en-US" smtClean="0"/>
              <a:t>88</a:t>
            </a:fld>
            <a:endParaRPr lang="en-US"/>
          </a:p>
        </p:txBody>
      </p:sp>
    </p:spTree>
    <p:extLst>
      <p:ext uri="{BB962C8B-B14F-4D97-AF65-F5344CB8AC3E}">
        <p14:creationId xmlns:p14="http://schemas.microsoft.com/office/powerpoint/2010/main" val="1983075485"/>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DD9911-EC89-6FEE-74E1-3D4CA2A450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8AE656-3605-2166-64BB-DC201AA73151}"/>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57B3DB98-37F9-76A2-7CB9-DBC54E0FA5E1}"/>
              </a:ext>
            </a:extLst>
          </p:cNvPr>
          <p:cNvSpPr txBox="1">
            <a:spLocks/>
          </p:cNvSpPr>
          <p:nvPr/>
        </p:nvSpPr>
        <p:spPr>
          <a:xfrm>
            <a:off x="-24574" y="2501548"/>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ECONOMIC DEVELOPMENT</a:t>
            </a:r>
          </a:p>
        </p:txBody>
      </p:sp>
      <p:pic>
        <p:nvPicPr>
          <p:cNvPr id="5" name="Picture 4">
            <a:extLst>
              <a:ext uri="{FF2B5EF4-FFF2-40B4-BE49-F238E27FC236}">
                <a16:creationId xmlns:a16="http://schemas.microsoft.com/office/drawing/2014/main" id="{9DCBE40D-98F8-C05B-59E9-DEB55A92B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A2020497-B1A9-431C-DBFC-41331CCCDEC9}"/>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EB79A476-900E-DC32-7838-03392ABDBE8A}"/>
              </a:ext>
            </a:extLst>
          </p:cNvPr>
          <p:cNvSpPr>
            <a:spLocks noGrp="1"/>
          </p:cNvSpPr>
          <p:nvPr>
            <p:ph type="sldNum" sz="quarter" idx="12"/>
          </p:nvPr>
        </p:nvSpPr>
        <p:spPr/>
        <p:txBody>
          <a:bodyPr/>
          <a:lstStyle/>
          <a:p>
            <a:fld id="{4CD77608-3819-479B-BB98-C216BA724EFE}" type="slidenum">
              <a:rPr lang="en-US" smtClean="0"/>
              <a:t>89</a:t>
            </a:fld>
            <a:endParaRPr lang="en-US"/>
          </a:p>
        </p:txBody>
      </p:sp>
    </p:spTree>
    <p:extLst>
      <p:ext uri="{BB962C8B-B14F-4D97-AF65-F5344CB8AC3E}">
        <p14:creationId xmlns:p14="http://schemas.microsoft.com/office/powerpoint/2010/main" val="398286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B0F828-3002-EAFA-1D09-804EF66976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C47600-3F09-CE0B-F8C0-444C478956CF}"/>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A26229B5-FB69-DDD3-3F99-BF2150B48BAB}"/>
              </a:ext>
            </a:extLst>
          </p:cNvPr>
          <p:cNvSpPr txBox="1">
            <a:spLocks/>
          </p:cNvSpPr>
          <p:nvPr/>
        </p:nvSpPr>
        <p:spPr>
          <a:xfrm>
            <a:off x="-24574" y="2501548"/>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Highlighted Community Survey Results</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ptos Display" panose="02110004020202020204"/>
              <a:ea typeface="+mj-ea"/>
              <a:cs typeface="+mj-cs"/>
            </a:endParaRPr>
          </a:p>
          <a:p>
            <a:pPr marR="0" lvl="0" algn="l" defTabSz="914400" rtl="0" eaLnBrk="1" fontAlgn="auto" latinLnBrk="0" hangingPunct="1">
              <a:lnSpc>
                <a:spcPct val="90000"/>
              </a:lnSpc>
              <a:spcBef>
                <a:spcPct val="0"/>
              </a:spcBef>
              <a:spcAft>
                <a:spcPts val="600"/>
              </a:spcAft>
              <a:buClrTx/>
              <a:buSzTx/>
              <a:tabLst/>
              <a:defRPr/>
            </a:pPr>
            <a:r>
              <a:rPr lang="en-US" sz="2400" dirty="0">
                <a:solidFill>
                  <a:srgbClr val="FFFFFF"/>
                </a:solidFill>
                <a:latin typeface="Aptos Display" panose="02110004020202020204"/>
              </a:rPr>
              <a:t>Total Responses: 240</a:t>
            </a:r>
          </a:p>
        </p:txBody>
      </p:sp>
      <p:pic>
        <p:nvPicPr>
          <p:cNvPr id="5" name="Picture 4">
            <a:extLst>
              <a:ext uri="{FF2B5EF4-FFF2-40B4-BE49-F238E27FC236}">
                <a16:creationId xmlns:a16="http://schemas.microsoft.com/office/drawing/2014/main" id="{2276693D-1A6B-61A8-699E-4067F949D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93451532-E743-CD78-95E3-935976C30336}"/>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47BB602A-4091-60CB-2612-F5A80679F47F}"/>
              </a:ext>
            </a:extLst>
          </p:cNvPr>
          <p:cNvSpPr>
            <a:spLocks noGrp="1"/>
          </p:cNvSpPr>
          <p:nvPr>
            <p:ph type="sldNum" sz="quarter" idx="12"/>
          </p:nvPr>
        </p:nvSpPr>
        <p:spPr/>
        <p:txBody>
          <a:bodyPr/>
          <a:lstStyle/>
          <a:p>
            <a:fld id="{4CD77608-3819-479B-BB98-C216BA724EFE}" type="slidenum">
              <a:rPr lang="en-US" smtClean="0"/>
              <a:t>9</a:t>
            </a:fld>
            <a:endParaRPr lang="en-US"/>
          </a:p>
        </p:txBody>
      </p:sp>
    </p:spTree>
    <p:extLst>
      <p:ext uri="{BB962C8B-B14F-4D97-AF65-F5344CB8AC3E}">
        <p14:creationId xmlns:p14="http://schemas.microsoft.com/office/powerpoint/2010/main" val="3456455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F603-30EF-FF27-08A9-631AB8093D75}"/>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6ECEA3-35DC-B7E5-33F2-F97060CF75BB}"/>
              </a:ext>
            </a:extLst>
          </p:cNvPr>
          <p:cNvSpPr>
            <a:spLocks noGrp="1"/>
          </p:cNvSpPr>
          <p:nvPr/>
        </p:nvSpPr>
        <p:spPr>
          <a:xfrm>
            <a:off x="355174" y="1419575"/>
            <a:ext cx="4445426" cy="401885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Create Conditions for a Prosperous, Inclusive, and Sustainable Economy</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Integrate with City’s Economic Development Strategic Plan (2025-2035)</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n-US" sz="2400" dirty="0">
              <a:solidFill>
                <a:prstClr val="black"/>
              </a:solidFill>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ea typeface="+mn-ea"/>
                <a:cs typeface="+mn-cs"/>
              </a:rPr>
              <a:t>Focus on Innovation, Inclusivity, and Quality of Life</a:t>
            </a: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2400" dirty="0">
                <a:solidFill>
                  <a:prstClr val="black"/>
                </a:solidFill>
              </a:rPr>
              <a:t>Framework: LIVE, LEARN, WORK, PLAY</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3" name="TextBox 2">
            <a:extLst>
              <a:ext uri="{FF2B5EF4-FFF2-40B4-BE49-F238E27FC236}">
                <a16:creationId xmlns:a16="http://schemas.microsoft.com/office/drawing/2014/main" id="{6CD7CEED-7D5D-6CBE-C624-22C0D1B451EB}"/>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2" name="Picture 1" descr="A painting of a house and palm trees&#10;&#10;AI-generated content may be incorrect.">
            <a:extLst>
              <a:ext uri="{FF2B5EF4-FFF2-40B4-BE49-F238E27FC236}">
                <a16:creationId xmlns:a16="http://schemas.microsoft.com/office/drawing/2014/main" id="{36DAAD45-2C6E-AAAF-866A-FFFEAE06B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385796"/>
            <a:ext cx="3657600" cy="2856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78BBE165-5778-D802-6952-0CBEB76B8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BD8EF241-D9C9-9FAA-BFB6-1AE846903BC9}"/>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31B88CAD-979D-99FF-825B-82C45C221977}"/>
              </a:ext>
            </a:extLst>
          </p:cNvPr>
          <p:cNvSpPr>
            <a:spLocks noGrp="1"/>
          </p:cNvSpPr>
          <p:nvPr>
            <p:ph type="sldNum" sz="quarter" idx="12"/>
          </p:nvPr>
        </p:nvSpPr>
        <p:spPr/>
        <p:txBody>
          <a:bodyPr/>
          <a:lstStyle/>
          <a:p>
            <a:fld id="{4CD77608-3819-479B-BB98-C216BA724EFE}" type="slidenum">
              <a:rPr lang="en-US" smtClean="0"/>
              <a:t>90</a:t>
            </a:fld>
            <a:endParaRPr lang="en-US"/>
          </a:p>
        </p:txBody>
      </p:sp>
    </p:spTree>
    <p:extLst>
      <p:ext uri="{BB962C8B-B14F-4D97-AF65-F5344CB8AC3E}">
        <p14:creationId xmlns:p14="http://schemas.microsoft.com/office/powerpoint/2010/main" val="3300586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AA9E2-747A-CB96-2015-39793AF731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6CBFD3-8B0D-B2EB-B68C-229678E1E4BF}"/>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sp>
        <p:nvSpPr>
          <p:cNvPr id="4" name="TextBox 3">
            <a:extLst>
              <a:ext uri="{FF2B5EF4-FFF2-40B4-BE49-F238E27FC236}">
                <a16:creationId xmlns:a16="http://schemas.microsoft.com/office/drawing/2014/main" id="{D878D915-342B-FCA9-1C7C-4D3C4B54D870}"/>
              </a:ext>
            </a:extLst>
          </p:cNvPr>
          <p:cNvSpPr txBox="1"/>
          <p:nvPr/>
        </p:nvSpPr>
        <p:spPr>
          <a:xfrm>
            <a:off x="83737" y="1660399"/>
            <a:ext cx="4477375"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Civilian employment: 42,000 jobs (+15% since 2010)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Top occupations: Management, business, science (36.6%), Services (24.8%)</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BBCRA: $3.3M+ in business grants supporting 100+ local businesses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Target industries: Marine tech, healthcare, creative industries, green construction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86982DF-9BF1-EABC-8DDF-46C74105AC31}"/>
              </a:ext>
            </a:extLst>
          </p:cNvPr>
          <p:cNvSpPr txBox="1"/>
          <p:nvPr/>
        </p:nvSpPr>
        <p:spPr>
          <a:xfrm>
            <a:off x="827544" y="874450"/>
            <a:ext cx="7859256"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5078"/>
                </a:solidFill>
                <a:effectLst/>
                <a:uLnTx/>
                <a:uFillTx/>
                <a:latin typeface="Calibri"/>
                <a:ea typeface="+mn-ea"/>
                <a:cs typeface="+mn-cs"/>
              </a:rPr>
              <a:t>Employment &amp; Business Base – WORK</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4E1F3B4F-19E2-B383-892B-F8B00848463A}"/>
              </a:ext>
            </a:extLst>
          </p:cNvPr>
          <p:cNvPicPr>
            <a:picLocks noChangeAspect="1"/>
          </p:cNvPicPr>
          <p:nvPr/>
        </p:nvPicPr>
        <p:blipFill>
          <a:blip r:embed="rId2"/>
          <a:stretch>
            <a:fillRect/>
          </a:stretch>
        </p:blipFill>
        <p:spPr>
          <a:xfrm>
            <a:off x="4666623" y="1592289"/>
            <a:ext cx="4477375" cy="4315427"/>
          </a:xfrm>
          <a:prstGeom prst="rect">
            <a:avLst/>
          </a:prstGeom>
        </p:spPr>
      </p:pic>
      <p:pic>
        <p:nvPicPr>
          <p:cNvPr id="2" name="Picture 1">
            <a:extLst>
              <a:ext uri="{FF2B5EF4-FFF2-40B4-BE49-F238E27FC236}">
                <a16:creationId xmlns:a16="http://schemas.microsoft.com/office/drawing/2014/main" id="{FFCBE77A-C46E-B0BA-C09E-F2232AC65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6" name="Picture 5">
            <a:extLst>
              <a:ext uri="{FF2B5EF4-FFF2-40B4-BE49-F238E27FC236}">
                <a16:creationId xmlns:a16="http://schemas.microsoft.com/office/drawing/2014/main" id="{FE5973B3-A221-FFC0-0372-C0F7972FECF9}"/>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9" name="Slide Number Placeholder 8">
            <a:extLst>
              <a:ext uri="{FF2B5EF4-FFF2-40B4-BE49-F238E27FC236}">
                <a16:creationId xmlns:a16="http://schemas.microsoft.com/office/drawing/2014/main" id="{B4B1ACAF-AB26-C096-3224-873467D2619C}"/>
              </a:ext>
            </a:extLst>
          </p:cNvPr>
          <p:cNvSpPr>
            <a:spLocks noGrp="1"/>
          </p:cNvSpPr>
          <p:nvPr>
            <p:ph type="sldNum" sz="quarter" idx="12"/>
          </p:nvPr>
        </p:nvSpPr>
        <p:spPr/>
        <p:txBody>
          <a:bodyPr/>
          <a:lstStyle/>
          <a:p>
            <a:fld id="{4CD77608-3819-479B-BB98-C216BA724EFE}" type="slidenum">
              <a:rPr lang="en-US" smtClean="0"/>
              <a:t>91</a:t>
            </a:fld>
            <a:endParaRPr lang="en-US"/>
          </a:p>
        </p:txBody>
      </p:sp>
    </p:spTree>
    <p:extLst>
      <p:ext uri="{BB962C8B-B14F-4D97-AF65-F5344CB8AC3E}">
        <p14:creationId xmlns:p14="http://schemas.microsoft.com/office/powerpoint/2010/main" val="57071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E94D-EE47-6014-A594-AAC2B6F17F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11CA3-6C0C-65FC-56DA-3B896D8B7367}"/>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sp>
        <p:nvSpPr>
          <p:cNvPr id="5" name="TextBox 4">
            <a:extLst>
              <a:ext uri="{FF2B5EF4-FFF2-40B4-BE49-F238E27FC236}">
                <a16:creationId xmlns:a16="http://schemas.microsoft.com/office/drawing/2014/main" id="{F47C0545-C35A-E0FF-746F-AAAF04B198CD}"/>
              </a:ext>
            </a:extLst>
          </p:cNvPr>
          <p:cNvSpPr txBox="1"/>
          <p:nvPr/>
        </p:nvSpPr>
        <p:spPr>
          <a:xfrm>
            <a:off x="-2" y="860112"/>
            <a:ext cx="9144001"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5078"/>
                </a:solidFill>
                <a:effectLst/>
                <a:uLnTx/>
                <a:uFillTx/>
                <a:latin typeface="Calibri"/>
                <a:ea typeface="+mn-ea"/>
                <a:cs typeface="+mn-cs"/>
              </a:rPr>
              <a:t>Key Challenges &amp; Opportunities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9" name="TextBox 3">
            <a:extLst>
              <a:ext uri="{FF2B5EF4-FFF2-40B4-BE49-F238E27FC236}">
                <a16:creationId xmlns:a16="http://schemas.microsoft.com/office/drawing/2014/main" id="{5EC3753D-84C5-86DD-1EA0-9C623872D8A7}"/>
              </a:ext>
            </a:extLst>
          </p:cNvPr>
          <p:cNvGraphicFramePr/>
          <p:nvPr>
            <p:extLst>
              <p:ext uri="{D42A27DB-BD31-4B8C-83A1-F6EECF244321}">
                <p14:modId xmlns:p14="http://schemas.microsoft.com/office/powerpoint/2010/main" val="1258324671"/>
              </p:ext>
            </p:extLst>
          </p:nvPr>
        </p:nvGraphicFramePr>
        <p:xfrm>
          <a:off x="1121283" y="1649513"/>
          <a:ext cx="6901430" cy="4319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11A365DE-A91D-FF27-FF7C-A9265022B8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4" name="Picture 3">
            <a:extLst>
              <a:ext uri="{FF2B5EF4-FFF2-40B4-BE49-F238E27FC236}">
                <a16:creationId xmlns:a16="http://schemas.microsoft.com/office/drawing/2014/main" id="{716378C4-47A6-B50A-F49E-A223C69AE38A}"/>
              </a:ext>
            </a:extLst>
          </p:cNvPr>
          <p:cNvPicPr>
            <a:picLocks noChangeAspect="1"/>
          </p:cNvPicPr>
          <p:nvPr/>
        </p:nvPicPr>
        <p:blipFill>
          <a:blip r:embed="rId8"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133D82E9-60CA-7FB6-A8D0-E14A33A0E5FE}"/>
              </a:ext>
            </a:extLst>
          </p:cNvPr>
          <p:cNvSpPr>
            <a:spLocks noGrp="1"/>
          </p:cNvSpPr>
          <p:nvPr>
            <p:ph type="sldNum" sz="quarter" idx="12"/>
          </p:nvPr>
        </p:nvSpPr>
        <p:spPr/>
        <p:txBody>
          <a:bodyPr/>
          <a:lstStyle/>
          <a:p>
            <a:fld id="{4CD77608-3819-479B-BB98-C216BA724EFE}" type="slidenum">
              <a:rPr lang="en-US" smtClean="0"/>
              <a:t>92</a:t>
            </a:fld>
            <a:endParaRPr lang="en-US"/>
          </a:p>
        </p:txBody>
      </p:sp>
    </p:spTree>
    <p:extLst>
      <p:ext uri="{BB962C8B-B14F-4D97-AF65-F5344CB8AC3E}">
        <p14:creationId xmlns:p14="http://schemas.microsoft.com/office/powerpoint/2010/main" val="2440626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D416-3396-A199-1E9D-946C4B5F5DD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3EA76F-E5C8-9F01-4F37-0AB3DF49CFC4}"/>
              </a:ext>
            </a:extLst>
          </p:cNvPr>
          <p:cNvSpPr txBox="1"/>
          <p:nvPr/>
        </p:nvSpPr>
        <p:spPr>
          <a:xfrm>
            <a:off x="1691233" y="1575841"/>
            <a:ext cx="5761530" cy="4062651"/>
          </a:xfrm>
          <a:prstGeom prst="rect">
            <a:avLst/>
          </a:prstGeom>
          <a:noFill/>
        </p:spPr>
        <p:txBody>
          <a:bodyPr wrap="square">
            <a:spAutoFit/>
          </a:bodyPr>
          <a:lstStyle/>
          <a:p>
            <a:pPr marL="342900" indent="-342900">
              <a:buFont typeface="Wingdings" panose="05000000000000000000" pitchFamily="2" charset="2"/>
              <a:buChar char="Ø"/>
            </a:pPr>
            <a:r>
              <a:rPr lang="en-US" sz="2000" dirty="0"/>
              <a:t>Promote a diversified and resilient local economy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Support job creation and private investment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Strengthen the City’s commercial tax base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Maintain community character and quality of life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Plan for long-term economic sustainability through 2045</a:t>
            </a:r>
          </a:p>
          <a:p>
            <a:pPr marL="285750" indent="-285750">
              <a:buFont typeface="Wingdings" panose="05000000000000000000" pitchFamily="2" charset="2"/>
              <a:buChar char="Ø"/>
            </a:pPr>
            <a:endParaRPr lang="en-US" dirty="0"/>
          </a:p>
        </p:txBody>
      </p:sp>
      <p:sp>
        <p:nvSpPr>
          <p:cNvPr id="9" name="TextBox 8">
            <a:extLst>
              <a:ext uri="{FF2B5EF4-FFF2-40B4-BE49-F238E27FC236}">
                <a16:creationId xmlns:a16="http://schemas.microsoft.com/office/drawing/2014/main" id="{30E7A7BD-668E-8A0F-EFED-1B16EA841FEB}"/>
              </a:ext>
            </a:extLst>
          </p:cNvPr>
          <p:cNvSpPr txBox="1"/>
          <p:nvPr/>
        </p:nvSpPr>
        <p:spPr>
          <a:xfrm>
            <a:off x="790099" y="914558"/>
            <a:ext cx="8198576" cy="523220"/>
          </a:xfrm>
          <a:prstGeom prst="rect">
            <a:avLst/>
          </a:prstGeom>
          <a:noFill/>
        </p:spPr>
        <p:txBody>
          <a:bodyPr wrap="square">
            <a:spAutoFit/>
          </a:bodyPr>
          <a:lstStyle/>
          <a:p>
            <a:r>
              <a:rPr lang="en-US" sz="2800" dirty="0"/>
              <a:t>Added Goal 10:</a:t>
            </a:r>
          </a:p>
        </p:txBody>
      </p:sp>
      <p:sp>
        <p:nvSpPr>
          <p:cNvPr id="4" name="TextBox 3">
            <a:extLst>
              <a:ext uri="{FF2B5EF4-FFF2-40B4-BE49-F238E27FC236}">
                <a16:creationId xmlns:a16="http://schemas.microsoft.com/office/drawing/2014/main" id="{3A993499-185D-660C-3E98-2E061F1831CD}"/>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EC9BAAB4-E871-B090-F3A6-9155E79CD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D2B9FA3B-FA84-4276-2828-365E3348B279}"/>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B9039F9E-48A1-E386-FA31-FDE9AC03D6E1}"/>
              </a:ext>
            </a:extLst>
          </p:cNvPr>
          <p:cNvSpPr>
            <a:spLocks noGrp="1"/>
          </p:cNvSpPr>
          <p:nvPr>
            <p:ph type="sldNum" sz="quarter" idx="12"/>
          </p:nvPr>
        </p:nvSpPr>
        <p:spPr/>
        <p:txBody>
          <a:bodyPr/>
          <a:lstStyle/>
          <a:p>
            <a:fld id="{4CD77608-3819-479B-BB98-C216BA724EFE}" type="slidenum">
              <a:rPr lang="en-US" smtClean="0"/>
              <a:t>93</a:t>
            </a:fld>
            <a:endParaRPr lang="en-US"/>
          </a:p>
        </p:txBody>
      </p:sp>
    </p:spTree>
    <p:extLst>
      <p:ext uri="{BB962C8B-B14F-4D97-AF65-F5344CB8AC3E}">
        <p14:creationId xmlns:p14="http://schemas.microsoft.com/office/powerpoint/2010/main" val="3245428908"/>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1131-5FC1-4E7B-ED5B-94D505281C5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7DDC995-74FC-091B-5D2F-85BC260E49F3}"/>
              </a:ext>
            </a:extLst>
          </p:cNvPr>
          <p:cNvSpPr txBox="1"/>
          <p:nvPr/>
        </p:nvSpPr>
        <p:spPr>
          <a:xfrm>
            <a:off x="134336" y="958368"/>
            <a:ext cx="8198576" cy="523220"/>
          </a:xfrm>
          <a:prstGeom prst="rect">
            <a:avLst/>
          </a:prstGeom>
          <a:noFill/>
        </p:spPr>
        <p:txBody>
          <a:bodyPr wrap="square">
            <a:spAutoFit/>
          </a:bodyPr>
          <a:lstStyle/>
          <a:p>
            <a:r>
              <a:rPr lang="en-US" sz="2800" dirty="0"/>
              <a:t>Added Objectives:</a:t>
            </a:r>
          </a:p>
        </p:txBody>
      </p:sp>
      <p:sp>
        <p:nvSpPr>
          <p:cNvPr id="4" name="TextBox 3">
            <a:extLst>
              <a:ext uri="{FF2B5EF4-FFF2-40B4-BE49-F238E27FC236}">
                <a16:creationId xmlns:a16="http://schemas.microsoft.com/office/drawing/2014/main" id="{D76D8470-77FC-ADD2-32F2-80B31A5AE7BB}"/>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055B1102-4F59-3F9D-8117-AEF89C0E2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sp>
        <p:nvSpPr>
          <p:cNvPr id="5" name="Rectangle 1">
            <a:extLst>
              <a:ext uri="{FF2B5EF4-FFF2-40B4-BE49-F238E27FC236}">
                <a16:creationId xmlns:a16="http://schemas.microsoft.com/office/drawing/2014/main" id="{C6E488A9-FE0E-6A7C-3009-5974279B3392}"/>
              </a:ext>
            </a:extLst>
          </p:cNvPr>
          <p:cNvSpPr>
            <a:spLocks noChangeArrowheads="1"/>
          </p:cNvSpPr>
          <p:nvPr/>
        </p:nvSpPr>
        <p:spPr bwMode="auto">
          <a:xfrm>
            <a:off x="472710" y="1484165"/>
            <a:ext cx="8198576"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Support a business-friendly environment and small business growth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Strengthen economic vitality in key areas (downtown, waterfront, corridors)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Enhance workforce development through education and job training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Align workforce programs with target industries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Promote redevelopment and mixed-use activity centers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Ensure infrastructure and regulations support economic growth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000" b="0" i="0" u="none" strike="noStrike" cap="none" normalizeH="0" baseline="0" dirty="0">
                <a:ln>
                  <a:noFill/>
                </a:ln>
                <a:solidFill>
                  <a:schemeClr val="tx1"/>
                </a:solidFill>
                <a:effectLst/>
                <a:latin typeface="Arial" panose="020B0604020202020204" pitchFamily="34" charset="0"/>
              </a:rPr>
              <a:t>Improve efficiency and predictability of development processes </a:t>
            </a:r>
          </a:p>
        </p:txBody>
      </p:sp>
      <p:pic>
        <p:nvPicPr>
          <p:cNvPr id="6" name="Picture 5">
            <a:extLst>
              <a:ext uri="{FF2B5EF4-FFF2-40B4-BE49-F238E27FC236}">
                <a16:creationId xmlns:a16="http://schemas.microsoft.com/office/drawing/2014/main" id="{BD0C2786-7B4E-8EC5-167B-008DA41BA67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89020D0D-3B1B-5D6B-AC27-C6B557F32862}"/>
              </a:ext>
            </a:extLst>
          </p:cNvPr>
          <p:cNvSpPr>
            <a:spLocks noGrp="1"/>
          </p:cNvSpPr>
          <p:nvPr>
            <p:ph type="sldNum" sz="quarter" idx="12"/>
          </p:nvPr>
        </p:nvSpPr>
        <p:spPr/>
        <p:txBody>
          <a:bodyPr/>
          <a:lstStyle/>
          <a:p>
            <a:fld id="{4CD77608-3819-479B-BB98-C216BA724EFE}" type="slidenum">
              <a:rPr lang="en-US" smtClean="0"/>
              <a:t>94</a:t>
            </a:fld>
            <a:endParaRPr lang="en-US"/>
          </a:p>
        </p:txBody>
      </p:sp>
    </p:spTree>
    <p:extLst>
      <p:ext uri="{BB962C8B-B14F-4D97-AF65-F5344CB8AC3E}">
        <p14:creationId xmlns:p14="http://schemas.microsoft.com/office/powerpoint/2010/main" val="127215604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6AB9-E77C-BEC2-6B6E-AFE34378C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885514-AA7A-BA4D-840F-1D096F270390}"/>
              </a:ext>
            </a:extLst>
          </p:cNvPr>
          <p:cNvSpPr txBox="1"/>
          <p:nvPr/>
        </p:nvSpPr>
        <p:spPr>
          <a:xfrm>
            <a:off x="383899" y="1305936"/>
            <a:ext cx="8376197" cy="5016758"/>
          </a:xfrm>
          <a:prstGeom prst="rect">
            <a:avLst/>
          </a:prstGeom>
          <a:noFill/>
        </p:spPr>
        <p:txBody>
          <a:bodyPr wrap="square">
            <a:spAutoFit/>
          </a:bodyPr>
          <a:lstStyle/>
          <a:p>
            <a:pPr marL="342900" indent="-342900">
              <a:buFont typeface="Wingdings" panose="05000000000000000000" pitchFamily="2" charset="2"/>
              <a:buChar char="Ø"/>
            </a:pPr>
            <a:r>
              <a:rPr lang="en-US" sz="2000" dirty="0"/>
              <a:t>Retain and expand existing businesses while attracting new investment</a:t>
            </a:r>
          </a:p>
          <a:p>
            <a:endParaRPr lang="en-US" sz="2000" dirty="0"/>
          </a:p>
          <a:p>
            <a:pPr marL="342900" indent="-342900">
              <a:buFont typeface="Wingdings" panose="05000000000000000000" pitchFamily="2" charset="2"/>
              <a:buChar char="Ø"/>
            </a:pPr>
            <a:r>
              <a:rPr lang="en-US" sz="2000" dirty="0"/>
              <a:t>Support job growth and economic opportunities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Partner with local institutions to expand workforce training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Focus on high-demand and emerging industries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Advance redevelopment in key areas (downtown, waterfront, districts)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Improve permitting and development review processes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Track economic trends through annual reporting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Monitor growth, jobs, and tax base performance</a:t>
            </a:r>
          </a:p>
          <a:p>
            <a:pPr marL="342900" indent="-342900">
              <a:buFont typeface="Wingdings" panose="05000000000000000000" pitchFamily="2" charset="2"/>
              <a:buChar char="Ø"/>
            </a:pPr>
            <a:endParaRPr lang="en-US" sz="2000" dirty="0"/>
          </a:p>
        </p:txBody>
      </p:sp>
      <p:sp>
        <p:nvSpPr>
          <p:cNvPr id="9" name="TextBox 8">
            <a:extLst>
              <a:ext uri="{FF2B5EF4-FFF2-40B4-BE49-F238E27FC236}">
                <a16:creationId xmlns:a16="http://schemas.microsoft.com/office/drawing/2014/main" id="{EA5C27CB-DFEF-B4FF-878E-41F05CF3E51F}"/>
              </a:ext>
            </a:extLst>
          </p:cNvPr>
          <p:cNvSpPr txBox="1"/>
          <p:nvPr/>
        </p:nvSpPr>
        <p:spPr>
          <a:xfrm>
            <a:off x="117017" y="782716"/>
            <a:ext cx="8198576" cy="523220"/>
          </a:xfrm>
          <a:prstGeom prst="rect">
            <a:avLst/>
          </a:prstGeom>
          <a:noFill/>
        </p:spPr>
        <p:txBody>
          <a:bodyPr wrap="square">
            <a:spAutoFit/>
          </a:bodyPr>
          <a:lstStyle/>
          <a:p>
            <a:r>
              <a:rPr lang="en-US" sz="2800" dirty="0"/>
              <a:t>Added Policies:</a:t>
            </a:r>
          </a:p>
        </p:txBody>
      </p:sp>
      <p:sp>
        <p:nvSpPr>
          <p:cNvPr id="4" name="TextBox 3">
            <a:extLst>
              <a:ext uri="{FF2B5EF4-FFF2-40B4-BE49-F238E27FC236}">
                <a16:creationId xmlns:a16="http://schemas.microsoft.com/office/drawing/2014/main" id="{63A96253-D521-2B67-E80A-62E0995B72B5}"/>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ECONOMIC DEVELOPMENT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56AE48C0-A829-D6C2-F0C8-919025355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37D5BE46-7F70-0B08-33AE-E2420105ED7B}"/>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AEBA4E3C-C804-7879-53E5-1BB2F299569A}"/>
              </a:ext>
            </a:extLst>
          </p:cNvPr>
          <p:cNvSpPr>
            <a:spLocks noGrp="1"/>
          </p:cNvSpPr>
          <p:nvPr>
            <p:ph type="sldNum" sz="quarter" idx="12"/>
          </p:nvPr>
        </p:nvSpPr>
        <p:spPr/>
        <p:txBody>
          <a:bodyPr/>
          <a:lstStyle/>
          <a:p>
            <a:fld id="{4CD77608-3819-479B-BB98-C216BA724EFE}" type="slidenum">
              <a:rPr lang="en-US" smtClean="0"/>
              <a:t>95</a:t>
            </a:fld>
            <a:endParaRPr lang="en-US"/>
          </a:p>
        </p:txBody>
      </p:sp>
    </p:spTree>
    <p:extLst>
      <p:ext uri="{BB962C8B-B14F-4D97-AF65-F5344CB8AC3E}">
        <p14:creationId xmlns:p14="http://schemas.microsoft.com/office/powerpoint/2010/main" val="1065013754"/>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3E4B68-5CA7-52D6-7D4B-F945D9C90A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13BBAB-C46B-F060-17E5-3C945CF43108}"/>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9ED1FC3F-26D5-6B0D-4017-4B5AADF4510F}"/>
              </a:ext>
            </a:extLst>
          </p:cNvPr>
          <p:cNvSpPr txBox="1">
            <a:spLocks/>
          </p:cNvSpPr>
          <p:nvPr/>
        </p:nvSpPr>
        <p:spPr>
          <a:xfrm>
            <a:off x="-24574" y="2501548"/>
            <a:ext cx="3266764"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rPr>
              <a:t>Private Property Rights</a:t>
            </a:r>
          </a:p>
        </p:txBody>
      </p:sp>
      <p:pic>
        <p:nvPicPr>
          <p:cNvPr id="5" name="Picture 4">
            <a:extLst>
              <a:ext uri="{FF2B5EF4-FFF2-40B4-BE49-F238E27FC236}">
                <a16:creationId xmlns:a16="http://schemas.microsoft.com/office/drawing/2014/main" id="{A625E62E-E8A8-8751-0AC0-122BFEC32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D3CBACB9-4584-1240-0F7F-52CAEFE66398}"/>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8F5FA62A-53C5-2670-D344-00F454B7CC6C}"/>
              </a:ext>
            </a:extLst>
          </p:cNvPr>
          <p:cNvSpPr>
            <a:spLocks noGrp="1"/>
          </p:cNvSpPr>
          <p:nvPr>
            <p:ph type="sldNum" sz="quarter" idx="12"/>
          </p:nvPr>
        </p:nvSpPr>
        <p:spPr/>
        <p:txBody>
          <a:bodyPr/>
          <a:lstStyle/>
          <a:p>
            <a:fld id="{4CD77608-3819-479B-BB98-C216BA724EFE}" type="slidenum">
              <a:rPr lang="en-US" smtClean="0"/>
              <a:t>96</a:t>
            </a:fld>
            <a:endParaRPr lang="en-US"/>
          </a:p>
        </p:txBody>
      </p:sp>
    </p:spTree>
    <p:extLst>
      <p:ext uri="{BB962C8B-B14F-4D97-AF65-F5344CB8AC3E}">
        <p14:creationId xmlns:p14="http://schemas.microsoft.com/office/powerpoint/2010/main" val="800862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D928-DDD0-AED1-EEB3-D6D1E2A410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8FB6C0-21DB-69EB-1B68-DB14FCC64765}"/>
              </a:ext>
            </a:extLst>
          </p:cNvPr>
          <p:cNvSpPr txBox="1"/>
          <p:nvPr/>
        </p:nvSpPr>
        <p:spPr>
          <a:xfrm>
            <a:off x="1220647" y="1401348"/>
            <a:ext cx="6702701" cy="4832092"/>
          </a:xfrm>
          <a:prstGeom prst="rect">
            <a:avLst/>
          </a:prstGeom>
          <a:noFill/>
        </p:spPr>
        <p:txBody>
          <a:bodyPr wrap="square">
            <a:spAutoFit/>
          </a:bodyPr>
          <a:lstStyle/>
          <a:p>
            <a:pPr marL="342900" indent="-342900">
              <a:buFont typeface="Wingdings" panose="05000000000000000000" pitchFamily="2" charset="2"/>
              <a:buChar char="Ø"/>
            </a:pPr>
            <a:r>
              <a:rPr lang="en-US" sz="2400" dirty="0"/>
              <a:t>Protect constitutionally recognized private property rights</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Consider property rights in local decision-making </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Affirm rights to own, use, and improve property </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Protect rights to privacy and exclude others </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Allow property owners to transfer or dispose of property</a:t>
            </a:r>
          </a:p>
          <a:p>
            <a:pPr marL="342900" indent="-342900">
              <a:buFont typeface="Wingdings" panose="05000000000000000000" pitchFamily="2" charset="2"/>
              <a:buChar char="Ø"/>
            </a:pPr>
            <a:endParaRPr lang="en-US" sz="2000" dirty="0"/>
          </a:p>
        </p:txBody>
      </p:sp>
      <p:sp>
        <p:nvSpPr>
          <p:cNvPr id="9" name="TextBox 8">
            <a:extLst>
              <a:ext uri="{FF2B5EF4-FFF2-40B4-BE49-F238E27FC236}">
                <a16:creationId xmlns:a16="http://schemas.microsoft.com/office/drawing/2014/main" id="{BAED6759-302B-8F21-DC13-1F716D0287B1}"/>
              </a:ext>
            </a:extLst>
          </p:cNvPr>
          <p:cNvSpPr txBox="1"/>
          <p:nvPr/>
        </p:nvSpPr>
        <p:spPr>
          <a:xfrm>
            <a:off x="383899" y="782716"/>
            <a:ext cx="8198576" cy="523220"/>
          </a:xfrm>
          <a:prstGeom prst="rect">
            <a:avLst/>
          </a:prstGeom>
          <a:noFill/>
        </p:spPr>
        <p:txBody>
          <a:bodyPr wrap="square">
            <a:spAutoFit/>
          </a:bodyPr>
          <a:lstStyle/>
          <a:p>
            <a:r>
              <a:rPr lang="en-US" sz="2800" dirty="0"/>
              <a:t>Highlighted Goals, Objectives, &amp; Policies:</a:t>
            </a:r>
          </a:p>
        </p:txBody>
      </p:sp>
      <p:sp>
        <p:nvSpPr>
          <p:cNvPr id="4" name="TextBox 3">
            <a:extLst>
              <a:ext uri="{FF2B5EF4-FFF2-40B4-BE49-F238E27FC236}">
                <a16:creationId xmlns:a16="http://schemas.microsoft.com/office/drawing/2014/main" id="{D196D474-0DAF-FD7C-9CD8-AE620ADD9000}"/>
              </a:ext>
            </a:extLst>
          </p:cNvPr>
          <p:cNvSpPr txBox="1"/>
          <p:nvPr/>
        </p:nvSpPr>
        <p:spPr>
          <a:xfrm>
            <a:off x="-1" y="191720"/>
            <a:ext cx="9143999" cy="584775"/>
          </a:xfrm>
          <a:prstGeom prst="rect">
            <a:avLst/>
          </a:prstGeom>
          <a:solidFill>
            <a:srgbClr val="1045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Display" panose="02110004020202020204"/>
                <a:ea typeface="+mn-ea"/>
                <a:cs typeface="+mn-cs"/>
              </a:rPr>
              <a:t>PRIVATE PROPERTY RIGHTS </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ELEMENT</a:t>
            </a:r>
          </a:p>
        </p:txBody>
      </p:sp>
      <p:pic>
        <p:nvPicPr>
          <p:cNvPr id="3" name="Picture 2">
            <a:extLst>
              <a:ext uri="{FF2B5EF4-FFF2-40B4-BE49-F238E27FC236}">
                <a16:creationId xmlns:a16="http://schemas.microsoft.com/office/drawing/2014/main" id="{10736C2D-43AF-34E2-575D-D7C711934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0" y="6328853"/>
            <a:ext cx="1820984" cy="260081"/>
          </a:xfrm>
          <a:prstGeom prst="rect">
            <a:avLst/>
          </a:prstGeom>
        </p:spPr>
      </p:pic>
      <p:pic>
        <p:nvPicPr>
          <p:cNvPr id="5" name="Picture 4">
            <a:extLst>
              <a:ext uri="{FF2B5EF4-FFF2-40B4-BE49-F238E27FC236}">
                <a16:creationId xmlns:a16="http://schemas.microsoft.com/office/drawing/2014/main" id="{FCA0188A-D9D4-B0F3-F58F-237A20BDCC6D}"/>
              </a:ext>
            </a:extLst>
          </p:cNvPr>
          <p:cNvPicPr>
            <a:picLocks noChangeAspect="1"/>
          </p:cNvPicPr>
          <p:nvPr/>
        </p:nvPicPr>
        <p:blipFill>
          <a:blip r:embed="rId3" cstate="print">
            <a:extLst>
              <a:ext uri="{28A0092B-C50C-407E-A947-70E740481C1C}">
                <a14:useLocalDpi xmlns:a14="http://schemas.microsoft.com/office/drawing/2010/main" val="0"/>
              </a:ext>
            </a:extLst>
          </a:blip>
          <a:srcRect t="6308" b="5440"/>
          <a:stretch>
            <a:fillRect/>
          </a:stretch>
        </p:blipFill>
        <p:spPr>
          <a:xfrm>
            <a:off x="7976363" y="5903957"/>
            <a:ext cx="1091437" cy="875306"/>
          </a:xfrm>
          <a:prstGeom prst="rect">
            <a:avLst/>
          </a:prstGeom>
        </p:spPr>
      </p:pic>
      <p:sp>
        <p:nvSpPr>
          <p:cNvPr id="7" name="Slide Number Placeholder 6">
            <a:extLst>
              <a:ext uri="{FF2B5EF4-FFF2-40B4-BE49-F238E27FC236}">
                <a16:creationId xmlns:a16="http://schemas.microsoft.com/office/drawing/2014/main" id="{A4929B25-3F73-41AD-FFD9-8EF676596F40}"/>
              </a:ext>
            </a:extLst>
          </p:cNvPr>
          <p:cNvSpPr>
            <a:spLocks noGrp="1"/>
          </p:cNvSpPr>
          <p:nvPr>
            <p:ph type="sldNum" sz="quarter" idx="12"/>
          </p:nvPr>
        </p:nvSpPr>
        <p:spPr/>
        <p:txBody>
          <a:bodyPr/>
          <a:lstStyle/>
          <a:p>
            <a:fld id="{4CD77608-3819-479B-BB98-C216BA724EFE}" type="slidenum">
              <a:rPr lang="en-US" smtClean="0"/>
              <a:t>97</a:t>
            </a:fld>
            <a:endParaRPr lang="en-US"/>
          </a:p>
        </p:txBody>
      </p:sp>
    </p:spTree>
    <p:extLst>
      <p:ext uri="{BB962C8B-B14F-4D97-AF65-F5344CB8AC3E}">
        <p14:creationId xmlns:p14="http://schemas.microsoft.com/office/powerpoint/2010/main" val="30271361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71198-4009-0F24-0575-A8E61A1EBF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31DBE8-1D89-1108-EE3B-FEFFE6F0E017}"/>
              </a:ext>
            </a:extLst>
          </p:cNvPr>
          <p:cNvPicPr>
            <a:picLocks noChangeAspect="1"/>
          </p:cNvPicPr>
          <p:nvPr/>
        </p:nvPicPr>
        <p:blipFill>
          <a:blip r:embed="rId2"/>
          <a:stretch>
            <a:fillRect/>
          </a:stretch>
        </p:blipFill>
        <p:spPr>
          <a:xfrm>
            <a:off x="0" y="0"/>
            <a:ext cx="2999785" cy="6858000"/>
          </a:xfrm>
          <a:prstGeom prst="rect">
            <a:avLst/>
          </a:prstGeom>
        </p:spPr>
      </p:pic>
      <p:sp>
        <p:nvSpPr>
          <p:cNvPr id="2" name="Title 1">
            <a:extLst>
              <a:ext uri="{FF2B5EF4-FFF2-40B4-BE49-F238E27FC236}">
                <a16:creationId xmlns:a16="http://schemas.microsoft.com/office/drawing/2014/main" id="{2A34FA79-39E8-C63E-4705-17AF8801FF11}"/>
              </a:ext>
            </a:extLst>
          </p:cNvPr>
          <p:cNvSpPr txBox="1">
            <a:spLocks/>
          </p:cNvSpPr>
          <p:nvPr/>
        </p:nvSpPr>
        <p:spPr>
          <a:xfrm>
            <a:off x="86036" y="2590800"/>
            <a:ext cx="2969497" cy="3071906"/>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800" dirty="0">
                <a:solidFill>
                  <a:srgbClr val="FFFFFF"/>
                </a:solidFill>
                <a:latin typeface="Aptos Display" panose="02110004020202020204"/>
              </a:rPr>
              <a:t>CHALLENGES OF FLORIDA SENATE BILL 180 (2025)</a:t>
            </a:r>
            <a:endParaRPr kumimoji="0" lang="en-US" sz="2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pic>
        <p:nvPicPr>
          <p:cNvPr id="5" name="Picture 4">
            <a:extLst>
              <a:ext uri="{FF2B5EF4-FFF2-40B4-BE49-F238E27FC236}">
                <a16:creationId xmlns:a16="http://schemas.microsoft.com/office/drawing/2014/main" id="{54B4305D-2915-9871-70EA-9C910E07A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6377160"/>
            <a:ext cx="2033918" cy="290493"/>
          </a:xfrm>
          <a:prstGeom prst="rect">
            <a:avLst/>
          </a:prstGeom>
        </p:spPr>
      </p:pic>
      <p:pic>
        <p:nvPicPr>
          <p:cNvPr id="3" name="Picture 2">
            <a:extLst>
              <a:ext uri="{FF2B5EF4-FFF2-40B4-BE49-F238E27FC236}">
                <a16:creationId xmlns:a16="http://schemas.microsoft.com/office/drawing/2014/main" id="{76928517-B3FA-9489-20BA-93F68C6532AC}"/>
              </a:ext>
            </a:extLst>
          </p:cNvPr>
          <p:cNvPicPr>
            <a:picLocks noChangeAspect="1"/>
          </p:cNvPicPr>
          <p:nvPr/>
        </p:nvPicPr>
        <p:blipFill>
          <a:blip r:embed="rId4">
            <a:extLst>
              <a:ext uri="{28A0092B-C50C-407E-A947-70E740481C1C}">
                <a14:useLocalDpi xmlns:a14="http://schemas.microsoft.com/office/drawing/2010/main" val="0"/>
              </a:ext>
            </a:extLst>
          </a:blip>
          <a:srcRect t="6308" b="5440"/>
          <a:stretch>
            <a:fillRect/>
          </a:stretch>
        </p:blipFill>
        <p:spPr>
          <a:xfrm>
            <a:off x="3025343" y="991408"/>
            <a:ext cx="6078961" cy="4875183"/>
          </a:xfrm>
          <a:prstGeom prst="rect">
            <a:avLst/>
          </a:prstGeom>
        </p:spPr>
      </p:pic>
      <p:sp>
        <p:nvSpPr>
          <p:cNvPr id="7" name="Slide Number Placeholder 6">
            <a:extLst>
              <a:ext uri="{FF2B5EF4-FFF2-40B4-BE49-F238E27FC236}">
                <a16:creationId xmlns:a16="http://schemas.microsoft.com/office/drawing/2014/main" id="{ABF8B155-2180-12E9-8E4E-594B266C3EB9}"/>
              </a:ext>
            </a:extLst>
          </p:cNvPr>
          <p:cNvSpPr>
            <a:spLocks noGrp="1"/>
          </p:cNvSpPr>
          <p:nvPr>
            <p:ph type="sldNum" sz="quarter" idx="12"/>
          </p:nvPr>
        </p:nvSpPr>
        <p:spPr/>
        <p:txBody>
          <a:bodyPr/>
          <a:lstStyle/>
          <a:p>
            <a:fld id="{4CD77608-3819-479B-BB98-C216BA724EFE}" type="slidenum">
              <a:rPr lang="en-US" smtClean="0"/>
              <a:t>98</a:t>
            </a:fld>
            <a:endParaRPr lang="en-US"/>
          </a:p>
        </p:txBody>
      </p:sp>
    </p:spTree>
    <p:extLst>
      <p:ext uri="{BB962C8B-B14F-4D97-AF65-F5344CB8AC3E}">
        <p14:creationId xmlns:p14="http://schemas.microsoft.com/office/powerpoint/2010/main" val="3662577537"/>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84B8-0570-33B2-DDB6-6A4B64854C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D03E92-BFF7-87BC-7B9F-978A03B5DFE1}"/>
              </a:ext>
            </a:extLst>
          </p:cNvPr>
          <p:cNvSpPr txBox="1"/>
          <p:nvPr/>
        </p:nvSpPr>
        <p:spPr>
          <a:xfrm>
            <a:off x="-1" y="191720"/>
            <a:ext cx="9143999" cy="523220"/>
          </a:xfrm>
          <a:prstGeom prst="rect">
            <a:avLst/>
          </a:prstGeom>
          <a:solidFill>
            <a:srgbClr val="10455E"/>
          </a:solidFill>
        </p:spPr>
        <p:txBody>
          <a:bodyPr wrap="square" rtlCol="0">
            <a:spAutoFit/>
          </a:bodyPr>
          <a:lstStyle/>
          <a:p>
            <a:pPr algn="ctr"/>
            <a:r>
              <a:rPr lang="en-US" sz="2800" dirty="0">
                <a:solidFill>
                  <a:schemeClr val="bg1"/>
                </a:solidFill>
              </a:rPr>
              <a:t>STATE EMERGENCY MANAGEMENT LEGISLATION</a:t>
            </a:r>
          </a:p>
        </p:txBody>
      </p:sp>
      <p:sp>
        <p:nvSpPr>
          <p:cNvPr id="2" name="Content Placeholder 2">
            <a:extLst>
              <a:ext uri="{FF2B5EF4-FFF2-40B4-BE49-F238E27FC236}">
                <a16:creationId xmlns:a16="http://schemas.microsoft.com/office/drawing/2014/main" id="{299A72C7-1348-83B6-67E6-611246C4B1B2}"/>
              </a:ext>
            </a:extLst>
          </p:cNvPr>
          <p:cNvSpPr txBox="1">
            <a:spLocks/>
          </p:cNvSpPr>
          <p:nvPr/>
        </p:nvSpPr>
        <p:spPr>
          <a:xfrm>
            <a:off x="3250623" y="714940"/>
            <a:ext cx="5131377" cy="5908063"/>
          </a:xfrm>
          <a:prstGeom prst="rect">
            <a:avLst/>
          </a:prstGeom>
        </p:spPr>
        <p:txBody>
          <a:bodyPr vert="horz" lIns="91440" tIns="45720" rIns="91440" bIns="45720" rtlCol="0">
            <a:normAutofit/>
          </a:bodyPr>
          <a:lstStyle>
            <a:lvl1pPr marL="0" indent="0" algn="l" defTabSz="685800" rtl="0" eaLnBrk="1" latinLnBrk="0" hangingPunct="1">
              <a:lnSpc>
                <a:spcPct val="125000"/>
              </a:lnSpc>
              <a:spcBef>
                <a:spcPts val="750"/>
              </a:spcBef>
              <a:buFont typeface="Arial" panose="020B0604020202020204" pitchFamily="34" charset="0"/>
              <a:buNone/>
              <a:defRPr sz="1200" kern="1200" cap="all" spc="225" baseline="0">
                <a:solidFill>
                  <a:schemeClr val="tx1"/>
                </a:solidFill>
                <a:latin typeface="+mn-lt"/>
                <a:ea typeface="+mn-ea"/>
                <a:cs typeface="+mn-cs"/>
              </a:defRPr>
            </a:lvl1pPr>
            <a:lvl2pPr marL="342900" indent="0" algn="ctr" defTabSz="685800" rtl="0" eaLnBrk="1" latinLnBrk="0" hangingPunct="1">
              <a:lnSpc>
                <a:spcPct val="125000"/>
              </a:lnSpc>
              <a:spcBef>
                <a:spcPts val="375"/>
              </a:spcBef>
              <a:buFont typeface="Arial" panose="020B0604020202020204" pitchFamily="34" charset="0"/>
              <a:buNone/>
              <a:defRPr sz="1500" kern="1200" spc="38" baseline="0">
                <a:solidFill>
                  <a:schemeClr val="tx1"/>
                </a:solidFill>
                <a:latin typeface="+mn-lt"/>
                <a:ea typeface="+mn-ea"/>
                <a:cs typeface="+mn-cs"/>
              </a:defRPr>
            </a:lvl2pPr>
            <a:lvl3pPr marL="685800" indent="0" algn="ctr" defTabSz="685800" rtl="0" eaLnBrk="1" latinLnBrk="0" hangingPunct="1">
              <a:lnSpc>
                <a:spcPct val="125000"/>
              </a:lnSpc>
              <a:spcBef>
                <a:spcPts val="375"/>
              </a:spcBef>
              <a:buFont typeface="Arial" panose="020B0604020202020204" pitchFamily="34" charset="0"/>
              <a:buNone/>
              <a:defRPr sz="1350" kern="1200" spc="38" baseline="0">
                <a:solidFill>
                  <a:schemeClr val="tx1"/>
                </a:solidFill>
                <a:latin typeface="+mn-lt"/>
                <a:ea typeface="+mn-ea"/>
                <a:cs typeface="+mn-cs"/>
              </a:defRPr>
            </a:lvl3pPr>
            <a:lvl4pPr marL="10287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4pPr>
            <a:lvl5pPr marL="1371600" indent="0" algn="ctr" defTabSz="685800" rtl="0" eaLnBrk="1" latinLnBrk="0" hangingPunct="1">
              <a:lnSpc>
                <a:spcPct val="125000"/>
              </a:lnSpc>
              <a:spcBef>
                <a:spcPts val="375"/>
              </a:spcBef>
              <a:buFont typeface="Arial" panose="020B0604020202020204" pitchFamily="34" charset="0"/>
              <a:buNone/>
              <a:defRPr sz="1200" kern="1200" spc="38"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a:buFont typeface="Wingdings" panose="05000000000000000000" pitchFamily="2" charset="2"/>
              <a:buChar char="Ø"/>
            </a:pPr>
            <a:r>
              <a:rPr lang="en-US" sz="2000" cap="none" spc="0" dirty="0">
                <a:ea typeface="Calibri" panose="020F0502020204030204" pitchFamily="34" charset="0"/>
                <a:cs typeface="Calibri" panose="020F0502020204030204" pitchFamily="34" charset="0"/>
              </a:rPr>
              <a:t>Applies to Local Governments in Counties Under Federal Disaster Declarations</a:t>
            </a:r>
          </a:p>
          <a:p>
            <a:pPr marL="342900" indent="-342900">
              <a:buFont typeface="Wingdings" panose="05000000000000000000" pitchFamily="2" charset="2"/>
              <a:buChar char="Ø"/>
            </a:pPr>
            <a:r>
              <a:rPr lang="en-US" sz="2000" cap="none" spc="0" dirty="0">
                <a:ea typeface="Calibri" panose="020F0502020204030204" pitchFamily="34" charset="0"/>
                <a:cs typeface="Calibri" panose="020F0502020204030204" pitchFamily="34" charset="0"/>
              </a:rPr>
              <a:t>Effective retroactive to August 1, 2024</a:t>
            </a:r>
          </a:p>
          <a:p>
            <a:pPr marL="342900" indent="-342900">
              <a:buFont typeface="Wingdings" panose="05000000000000000000" pitchFamily="2" charset="2"/>
              <a:buChar char="Ø"/>
            </a:pPr>
            <a:r>
              <a:rPr lang="en-US" sz="2000" cap="none" spc="0" dirty="0">
                <a:ea typeface="Calibri" panose="020F0502020204030204" pitchFamily="34" charset="0"/>
                <a:cs typeface="Calibri" panose="020F0502020204030204" pitchFamily="34" charset="0"/>
              </a:rPr>
              <a:t>In Effect through October 1, 2027</a:t>
            </a:r>
          </a:p>
          <a:p>
            <a:r>
              <a:rPr lang="en-US" sz="2400" b="1" cap="none" spc="0" dirty="0">
                <a:ea typeface="Calibri" panose="020F0502020204030204" pitchFamily="34" charset="0"/>
                <a:cs typeface="Calibri" panose="020F0502020204030204" pitchFamily="34" charset="0"/>
              </a:rPr>
              <a:t>What Does This Restrict?</a:t>
            </a:r>
          </a:p>
          <a:p>
            <a:pPr marL="342900" indent="-342900">
              <a:buFont typeface="Wingdings" panose="05000000000000000000" pitchFamily="2" charset="2"/>
              <a:buChar char="Ø"/>
            </a:pPr>
            <a:r>
              <a:rPr lang="en-US" sz="2000" cap="none" spc="0" dirty="0">
                <a:ea typeface="Calibri" panose="020F0502020204030204" pitchFamily="34" charset="0"/>
                <a:cs typeface="Calibri" panose="020F0502020204030204" pitchFamily="34" charset="0"/>
              </a:rPr>
              <a:t>Prohibits Adoption of more Restrictive or Burdensome: </a:t>
            </a:r>
          </a:p>
          <a:p>
            <a:pPr marL="685800" lvl="1" indent="-342900" algn="l">
              <a:buFont typeface="Wingdings" panose="05000000000000000000" pitchFamily="2" charset="2"/>
              <a:buChar char="Ø"/>
            </a:pPr>
            <a:r>
              <a:rPr lang="en-US" sz="2000" spc="0" dirty="0">
                <a:ea typeface="Calibri" panose="020F0502020204030204" pitchFamily="34" charset="0"/>
                <a:cs typeface="Calibri" panose="020F0502020204030204" pitchFamily="34" charset="0"/>
              </a:rPr>
              <a:t>Comprehensive Plan Amendments</a:t>
            </a:r>
          </a:p>
          <a:p>
            <a:pPr marL="685800" lvl="1" indent="-342900" algn="l">
              <a:buFont typeface="Wingdings" panose="05000000000000000000" pitchFamily="2" charset="2"/>
              <a:buChar char="Ø"/>
            </a:pPr>
            <a:r>
              <a:rPr lang="en-US" sz="2000" spc="0" dirty="0">
                <a:ea typeface="Calibri" panose="020F0502020204030204" pitchFamily="34" charset="0"/>
                <a:cs typeface="Calibri" panose="020F0502020204030204" pitchFamily="34" charset="0"/>
              </a:rPr>
              <a:t>Land Development Regulations (LDRs)</a:t>
            </a:r>
          </a:p>
          <a:p>
            <a:pPr marL="685800" lvl="1" indent="-342900" algn="l">
              <a:buFont typeface="Wingdings" panose="05000000000000000000" pitchFamily="2" charset="2"/>
              <a:buChar char="Ø"/>
            </a:pPr>
            <a:r>
              <a:rPr lang="en-US" sz="2000" spc="0" dirty="0">
                <a:ea typeface="Calibri" panose="020F0502020204030204" pitchFamily="34" charset="0"/>
                <a:cs typeface="Calibri" panose="020F0502020204030204" pitchFamily="34" charset="0"/>
              </a:rPr>
              <a:t>Permitting or Development Review Processes</a:t>
            </a:r>
          </a:p>
          <a:p>
            <a:pPr marL="342900" indent="-342900">
              <a:buFont typeface="Wingdings" panose="05000000000000000000" pitchFamily="2" charset="2"/>
              <a:buChar char="Ø"/>
            </a:pPr>
            <a:r>
              <a:rPr lang="en-US" sz="2000" cap="none" spc="0" dirty="0">
                <a:ea typeface="Calibri" panose="020F0502020204030204" pitchFamily="34" charset="0"/>
                <a:cs typeface="Calibri" panose="020F0502020204030204" pitchFamily="34" charset="0"/>
              </a:rPr>
              <a:t>Applies Regardless of Whether Changes are Related to Storm Damage</a:t>
            </a:r>
            <a:endParaRPr lang="en-US" dirty="0"/>
          </a:p>
        </p:txBody>
      </p:sp>
      <p:pic>
        <p:nvPicPr>
          <p:cNvPr id="1026" name="Picture 2" descr="Parent Emergency Guide | Minisink Valley Central School District">
            <a:extLst>
              <a:ext uri="{FF2B5EF4-FFF2-40B4-BE49-F238E27FC236}">
                <a16:creationId xmlns:a16="http://schemas.microsoft.com/office/drawing/2014/main" id="{C8E40E61-98F2-0148-7C73-75EBEF43C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28384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A0FD24C-ED4D-758E-8D44-D19B70B36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81" y="6476562"/>
            <a:ext cx="1820984" cy="260081"/>
          </a:xfrm>
          <a:prstGeom prst="rect">
            <a:avLst/>
          </a:prstGeom>
        </p:spPr>
      </p:pic>
      <p:pic>
        <p:nvPicPr>
          <p:cNvPr id="5" name="Picture 4">
            <a:extLst>
              <a:ext uri="{FF2B5EF4-FFF2-40B4-BE49-F238E27FC236}">
                <a16:creationId xmlns:a16="http://schemas.microsoft.com/office/drawing/2014/main" id="{E1EB806E-FF0C-3CB9-1E2D-91B42EA6ABE6}"/>
              </a:ext>
            </a:extLst>
          </p:cNvPr>
          <p:cNvPicPr>
            <a:picLocks noChangeAspect="1"/>
          </p:cNvPicPr>
          <p:nvPr/>
        </p:nvPicPr>
        <p:blipFill>
          <a:blip r:embed="rId4" cstate="print">
            <a:extLst>
              <a:ext uri="{28A0092B-C50C-407E-A947-70E740481C1C}">
                <a14:useLocalDpi xmlns:a14="http://schemas.microsoft.com/office/drawing/2010/main" val="0"/>
              </a:ext>
            </a:extLst>
          </a:blip>
          <a:srcRect t="6308" b="5440"/>
          <a:stretch>
            <a:fillRect/>
          </a:stretch>
        </p:blipFill>
        <p:spPr>
          <a:xfrm>
            <a:off x="8052563" y="5903957"/>
            <a:ext cx="1091437" cy="875306"/>
          </a:xfrm>
          <a:prstGeom prst="rect">
            <a:avLst/>
          </a:prstGeom>
        </p:spPr>
      </p:pic>
      <p:sp>
        <p:nvSpPr>
          <p:cNvPr id="7" name="Slide Number Placeholder 6">
            <a:extLst>
              <a:ext uri="{FF2B5EF4-FFF2-40B4-BE49-F238E27FC236}">
                <a16:creationId xmlns:a16="http://schemas.microsoft.com/office/drawing/2014/main" id="{F487E95A-61F9-10A9-9DE6-31A2021292F7}"/>
              </a:ext>
            </a:extLst>
          </p:cNvPr>
          <p:cNvSpPr>
            <a:spLocks noGrp="1"/>
          </p:cNvSpPr>
          <p:nvPr>
            <p:ph type="sldNum" sz="quarter" idx="12"/>
          </p:nvPr>
        </p:nvSpPr>
        <p:spPr/>
        <p:txBody>
          <a:bodyPr/>
          <a:lstStyle/>
          <a:p>
            <a:fld id="{4CD77608-3819-479B-BB98-C216BA724EFE}" type="slidenum">
              <a:rPr lang="en-US" smtClean="0"/>
              <a:t>99</a:t>
            </a:fld>
            <a:endParaRPr lang="en-US"/>
          </a:p>
        </p:txBody>
      </p:sp>
    </p:spTree>
    <p:extLst>
      <p:ext uri="{BB962C8B-B14F-4D97-AF65-F5344CB8AC3E}">
        <p14:creationId xmlns:p14="http://schemas.microsoft.com/office/powerpoint/2010/main" val="1964423633"/>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qyjcbyrvikugfi3wusbchvjvk9z6o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35066</TotalTime>
  <Words>10274</Words>
  <Application>Microsoft Office PowerPoint</Application>
  <PresentationFormat>On-screen Show (4:3)</PresentationFormat>
  <Paragraphs>1364</Paragraphs>
  <Slides>104</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Aptos</vt:lpstr>
      <vt:lpstr>Aptos Display</vt:lpstr>
      <vt:lpstr>Arial</vt:lpstr>
      <vt:lpstr>Calibri</vt:lpstr>
      <vt:lpstr>Times New Roman</vt:lpstr>
      <vt:lpstr>Verdana</vt:lpstr>
      <vt:lpstr>Wingdings</vt:lpstr>
      <vt:lpstr>Office Theme</vt:lpstr>
      <vt:lpstr>City Commission Workshop City of Boynton Beach Comprehensive Plan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Palm Beach Gardens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Briger workshop</dc:title>
  <dc:creator>Nilsa Zacarias</dc:creator>
  <cp:lastModifiedBy>Klein, William</cp:lastModifiedBy>
  <cp:revision>500</cp:revision>
  <cp:lastPrinted>2026-03-24T20:37:20Z</cp:lastPrinted>
  <dcterms:created xsi:type="dcterms:W3CDTF">2008-09-03T13:52:00Z</dcterms:created>
  <dcterms:modified xsi:type="dcterms:W3CDTF">2026-04-03T15:26:33Z</dcterms:modified>
</cp:coreProperties>
</file>